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0"/>
  </p:notesMasterIdLst>
  <p:sldIdLst>
    <p:sldId id="3938" r:id="rId5"/>
    <p:sldId id="1114" r:id="rId6"/>
    <p:sldId id="1116" r:id="rId7"/>
    <p:sldId id="1068" r:id="rId8"/>
    <p:sldId id="3921" r:id="rId9"/>
    <p:sldId id="3933" r:id="rId10"/>
    <p:sldId id="3879" r:id="rId11"/>
    <p:sldId id="3931" r:id="rId12"/>
    <p:sldId id="3934" r:id="rId13"/>
    <p:sldId id="1118" r:id="rId14"/>
    <p:sldId id="1107" r:id="rId15"/>
    <p:sldId id="472" r:id="rId16"/>
    <p:sldId id="352" r:id="rId17"/>
    <p:sldId id="267" r:id="rId18"/>
    <p:sldId id="1104" r:id="rId19"/>
    <p:sldId id="1121" r:id="rId20"/>
    <p:sldId id="3937" r:id="rId21"/>
    <p:sldId id="1108" r:id="rId22"/>
    <p:sldId id="3936" r:id="rId23"/>
    <p:sldId id="1109" r:id="rId24"/>
    <p:sldId id="3935" r:id="rId25"/>
    <p:sldId id="473" r:id="rId26"/>
    <p:sldId id="1081" r:id="rId27"/>
    <p:sldId id="476" r:id="rId28"/>
    <p:sldId id="475" r:id="rId29"/>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6B730D-9D55-31DB-BB1E-0EC5386C8FA0}" name="Katy Horgan" initials="KH" userId="S::horgkat@MFCGD.COM::a02b0235-c49b-4318-956f-3cf390184934" providerId="AD"/>
  <p188:author id="{703C9F30-1F76-8A30-DF1A-1D7EC926C519}" name="Kathleen Nordgren" initials="KN" userId="S::nothdka@MFCGD.COM::50fb4c34-c853-4326-9d70-bd9a0d98f957" providerId="AD"/>
  <p188:author id="{77319D62-4AE2-0191-B9F8-2141A0CB923C}" name="Carla Conway" initials="CC" userId="S::conwaca@MFCGD.COM::f6f0c01a-44e1-45d2-b033-af4bfe8a917a" providerId="AD"/>
  <p188:author id="{4001C96F-C4EE-1BEB-5B10-B60448DBDC81}" name="Ren Zarsuelo" initials="RZ" userId="S::zarsunh@MFCGD.COM::80eaf99d-3f33-429b-9644-32278b1a16ca" providerId="AD"/>
  <p188:author id="{8AF9717D-E839-456E-D891-01DA2BBA6671}" name="Caitlyn Halloran" initials="CH" userId="S::halcait@MFCGD.COM::2ce2179a-b00a-47a8-9368-95fa702d24da" providerId="AD"/>
  <p188:author id="{5F004BA3-DB84-0C69-E34B-1D23ADAD83E1}" name="Daniel Alexander" initials="DA" userId="S::alexdan@MFCGD.COM::bd06b4d8-43ae-44d8-b1fa-eea69c30c14a" providerId="AD"/>
  <p188:author id="{F18438BC-4445-E41C-F861-5E4A6D0D5843}" name="Linda Trinh" initials="LT" userId="S::trinlin@MFCGD.COM::0626d21e-a8e0-4a32-9f04-17a1264b03a2" providerId="AD"/>
  <p188:author id="{AA125CD8-E2D4-E2B6-E267-EF2E89418411}" name="Kelly L. Sinclair" initials="KS" userId="S::sinclke@MFCGD.COM::c0581adb-da3c-4f5e-b808-9e8c641c5f2e" providerId="AD"/>
  <p188:author id="{5040DCDB-437B-A42B-3D82-593F3012B40F}" name="Christine Creamer" initials="CC" userId="S::creamerc@MFCGD.COM::9698b4c3-39f2-416b-aec0-23b6f51dcfd0" providerId="AD"/>
  <p188:author id="{D649F7FD-EF14-BA21-90EE-1FA6DC21A348}" name="Eleanor Jan" initials="EJ" userId="S::janelea@MFCGD.COM::331eda0f-1df8-4f14-90f0-b792c405a6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1E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5EEF2E-9AED-412A-820E-0C1C9038E211}" v="1" dt="2025-05-27T18:01:28.71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61" autoAdjust="0"/>
    <p:restoredTop sz="83907" autoAdjust="0"/>
  </p:normalViewPr>
  <p:slideViewPr>
    <p:cSldViewPr snapToGrid="0">
      <p:cViewPr varScale="1">
        <p:scale>
          <a:sx n="69" d="100"/>
          <a:sy n="69" d="100"/>
        </p:scale>
        <p:origin x="1128" y="38"/>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4" d="100"/>
          <a:sy n="94" d="100"/>
        </p:scale>
        <p:origin x="434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06461630640106E-2"/>
          <c:y val="3.2403986084610356E-2"/>
          <c:w val="0.85209989945901532"/>
          <c:h val="0.82344350688602097"/>
        </c:manualLayout>
      </c:layout>
      <c:barChart>
        <c:barDir val="col"/>
        <c:grouping val="stacked"/>
        <c:varyColors val="0"/>
        <c:ser>
          <c:idx val="0"/>
          <c:order val="0"/>
          <c:tx>
            <c:strRef>
              <c:f>Sheet1!$B$1</c:f>
              <c:strCache>
                <c:ptCount val="1"/>
                <c:pt idx="0">
                  <c:v>Su contribución </c:v>
                </c:pt>
              </c:strCache>
            </c:strRef>
          </c:tx>
          <c:spPr>
            <a:solidFill>
              <a:schemeClr val="accent1"/>
            </a:solidFill>
            <a:ln>
              <a:noFill/>
            </a:ln>
            <a:effectLst/>
          </c:spPr>
          <c:invertIfNegative val="0"/>
          <c:dLbls>
            <c:dLbl>
              <c:idx val="2"/>
              <c:layout>
                <c:manualLayout>
                  <c:x val="-5.558465280016806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58-A848-9F96-2F5556C0D597}"/>
                </c:ext>
              </c:extLst>
            </c:dLbl>
            <c:numFmt formatCode="[$$-409]#,##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Año 10</c:v>
                </c:pt>
                <c:pt idx="1">
                  <c:v>Año 20</c:v>
                </c:pt>
                <c:pt idx="2">
                  <c:v>Año 30</c:v>
                </c:pt>
              </c:strCache>
            </c:strRef>
          </c:cat>
          <c:val>
            <c:numRef>
              <c:f>Sheet1!$B$2:$B$4</c:f>
              <c:numCache>
                <c:formatCode>#,##0</c:formatCode>
                <c:ptCount val="3"/>
                <c:pt idx="0">
                  <c:v>32040</c:v>
                </c:pt>
                <c:pt idx="1">
                  <c:v>64080</c:v>
                </c:pt>
                <c:pt idx="2">
                  <c:v>96120</c:v>
                </c:pt>
              </c:numCache>
            </c:numRef>
          </c:val>
          <c:extLst>
            <c:ext xmlns:c16="http://schemas.microsoft.com/office/drawing/2014/chart" uri="{C3380CC4-5D6E-409C-BE32-E72D297353CC}">
              <c16:uniqueId val="{00000000-3CC4-224E-9469-980FA22E38D7}"/>
            </c:ext>
          </c:extLst>
        </c:ser>
        <c:ser>
          <c:idx val="1"/>
          <c:order val="1"/>
          <c:tx>
            <c:strRef>
              <c:f>Sheet1!$C$1</c:f>
              <c:strCache>
                <c:ptCount val="1"/>
                <c:pt idx="0">
                  <c:v>Ganancias compuestas </c:v>
                </c:pt>
              </c:strCache>
            </c:strRef>
          </c:tx>
          <c:spPr>
            <a:solidFill>
              <a:schemeClr val="accent2"/>
            </a:solidFill>
            <a:ln>
              <a:noFill/>
            </a:ln>
            <a:effectLst/>
          </c:spPr>
          <c:invertIfNegative val="0"/>
          <c:dLbls>
            <c:dLbl>
              <c:idx val="2"/>
              <c:layout>
                <c:manualLayout>
                  <c:x val="-9.264108800028010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B58-A848-9F96-2F5556C0D597}"/>
                </c:ext>
              </c:extLst>
            </c:dLbl>
            <c:numFmt formatCode="[$$-409]#,##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Año 10</c:v>
                </c:pt>
                <c:pt idx="1">
                  <c:v>Año 20</c:v>
                </c:pt>
                <c:pt idx="2">
                  <c:v>Año 30</c:v>
                </c:pt>
              </c:strCache>
            </c:strRef>
          </c:cat>
          <c:val>
            <c:numRef>
              <c:f>Sheet1!$C$2:$C$4</c:f>
              <c:numCache>
                <c:formatCode>#,##0</c:formatCode>
                <c:ptCount val="3"/>
                <c:pt idx="0">
                  <c:v>9421</c:v>
                </c:pt>
                <c:pt idx="1">
                  <c:v>45671</c:v>
                </c:pt>
                <c:pt idx="2">
                  <c:v>126109</c:v>
                </c:pt>
              </c:numCache>
            </c:numRef>
          </c:val>
          <c:extLst>
            <c:ext xmlns:c16="http://schemas.microsoft.com/office/drawing/2014/chart" uri="{C3380CC4-5D6E-409C-BE32-E72D297353CC}">
              <c16:uniqueId val="{00000001-3CC4-224E-9469-980FA22E38D7}"/>
            </c:ext>
          </c:extLst>
        </c:ser>
        <c:dLbls>
          <c:showLegendKey val="0"/>
          <c:showVal val="0"/>
          <c:showCatName val="0"/>
          <c:showSerName val="0"/>
          <c:showPercent val="0"/>
          <c:showBubbleSize val="0"/>
        </c:dLbls>
        <c:gapWidth val="70"/>
        <c:overlap val="100"/>
        <c:axId val="1625854031"/>
        <c:axId val="1625876719"/>
      </c:barChart>
      <c:catAx>
        <c:axId val="1625854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1625876719"/>
        <c:crosses val="autoZero"/>
        <c:auto val="1"/>
        <c:lblAlgn val="ctr"/>
        <c:lblOffset val="100"/>
        <c:noMultiLvlLbl val="0"/>
      </c:catAx>
      <c:valAx>
        <c:axId val="1625876719"/>
        <c:scaling>
          <c:orientation val="minMax"/>
          <c:max val="2500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1625854031"/>
        <c:crosses val="autoZero"/>
        <c:crossBetween val="between"/>
        <c:majorUnit val="50000"/>
        <c:min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s-419" sz="2000" b="1" i="0" u="none" strike="noStrike" baseline="0" dirty="0">
                <a:effectLst/>
              </a:rPr>
              <a:t>Ahorros a los 67 años</a:t>
            </a:r>
            <a:endParaRPr lang="en-US" sz="2000" b="1" dirty="0">
              <a:solidFill>
                <a:schemeClr val="tx1"/>
              </a:solidFill>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Ahorros</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4-D0FE-0E43-8702-90453020ABD3}"/>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D0FE-0E43-8702-90453020ABD3}"/>
              </c:ext>
            </c:extLst>
          </c:dPt>
          <c:cat>
            <c:strRef>
              <c:f>Sheet1!$A$2:$A$4</c:f>
              <c:strCache>
                <c:ptCount val="3"/>
                <c:pt idx="0">
                  <c:v>Empezó a los 25 años</c:v>
                </c:pt>
                <c:pt idx="1">
                  <c:v>Empezó a los 35 años</c:v>
                </c:pt>
                <c:pt idx="2">
                  <c:v>Empezó a los 45 años</c:v>
                </c:pt>
              </c:strCache>
            </c:strRef>
          </c:cat>
          <c:val>
            <c:numRef>
              <c:f>Sheet1!$B$2:$B$4</c:f>
              <c:numCache>
                <c:formatCode>"$"#,##0_);[Red]\("$"#,##0\)</c:formatCode>
                <c:ptCount val="3"/>
                <c:pt idx="0">
                  <c:v>456981</c:v>
                </c:pt>
                <c:pt idx="1">
                  <c:v>252277</c:v>
                </c:pt>
                <c:pt idx="2">
                  <c:v>127994</c:v>
                </c:pt>
              </c:numCache>
            </c:numRef>
          </c:val>
          <c:extLst>
            <c:ext xmlns:c16="http://schemas.microsoft.com/office/drawing/2014/chart" uri="{C3380CC4-5D6E-409C-BE32-E72D297353CC}">
              <c16:uniqueId val="{00000000-8D4B-428B-B7F5-F52CCE5A0F1B}"/>
            </c:ext>
          </c:extLst>
        </c:ser>
        <c:dLbls>
          <c:showLegendKey val="0"/>
          <c:showVal val="0"/>
          <c:showCatName val="0"/>
          <c:showSerName val="0"/>
          <c:showPercent val="0"/>
          <c:showBubbleSize val="0"/>
        </c:dLbls>
        <c:gapWidth val="74"/>
        <c:overlap val="100"/>
        <c:axId val="1108649184"/>
        <c:axId val="1108641312"/>
      </c:barChart>
      <c:catAx>
        <c:axId val="1108649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fr-FR"/>
          </a:p>
        </c:txPr>
        <c:crossAx val="1108641312"/>
        <c:crosses val="autoZero"/>
        <c:auto val="1"/>
        <c:lblAlgn val="ctr"/>
        <c:lblOffset val="100"/>
        <c:noMultiLvlLbl val="0"/>
      </c:catAx>
      <c:valAx>
        <c:axId val="1108641312"/>
        <c:scaling>
          <c:orientation val="minMax"/>
        </c:scaling>
        <c:delete val="0"/>
        <c:axPos val="b"/>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50000"/>
                    <a:lumOff val="50000"/>
                  </a:schemeClr>
                </a:solidFill>
                <a:latin typeface="+mn-lt"/>
                <a:ea typeface="+mn-ea"/>
                <a:cs typeface="+mn-cs"/>
              </a:defRPr>
            </a:pPr>
            <a:endParaRPr lang="fr-FR"/>
          </a:p>
        </c:txPr>
        <c:crossAx val="1108649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B81CB7B-9727-4476-971C-79DC4AE62AD1}" type="datetimeFigureOut">
              <a:rPr lang="en-US" smtClean="0"/>
              <a:t>5/27/2025</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C98CE96-4B2E-4889-80DA-F33627376443}" type="slidenum">
              <a:rPr lang="en-US" smtClean="0"/>
              <a:t>‹#›</a:t>
            </a:fld>
            <a:endParaRPr lang="en-US"/>
          </a:p>
        </p:txBody>
      </p:sp>
    </p:spTree>
    <p:extLst>
      <p:ext uri="{BB962C8B-B14F-4D97-AF65-F5344CB8AC3E}">
        <p14:creationId xmlns:p14="http://schemas.microsoft.com/office/powerpoint/2010/main" val="3592469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FBDB0-6A9B-BC0F-3231-AC58FFAE5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B4F5A-1525-24F7-7DD8-1BDEECE63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FD971-CD54-7DEC-AC5A-17A5EB152007}"/>
              </a:ext>
            </a:extLst>
          </p:cNvPr>
          <p:cNvSpPr>
            <a:spLocks noGrp="1"/>
          </p:cNvSpPr>
          <p:nvPr>
            <p:ph type="body" idx="1"/>
          </p:nvPr>
        </p:nvSpPr>
        <p:spPr/>
        <p:txBody>
          <a:bodyPr/>
          <a:lstStyle/>
          <a:p>
            <a:r>
              <a:rPr lang="es-419" b="1" i="1">
                <a:latin typeface="Arial" panose="020B0604020202020204" pitchFamily="34" charset="0"/>
                <a:cs typeface="Arial" panose="020B0604020202020204" pitchFamily="34" charset="0"/>
              </a:rPr>
              <a:t>[PRESENTADOR: Las notas para el presentador están en negrita, en cursiva y entre corchetes durante toda la presentación].</a:t>
            </a:r>
          </a:p>
          <a:p>
            <a:endParaRPr lang="en-US" dirty="0">
              <a:latin typeface="Arial" panose="020B0604020202020204" pitchFamily="34" charset="0"/>
              <a:cs typeface="Arial" panose="020B0604020202020204" pitchFamily="34" charset="0"/>
            </a:endParaRPr>
          </a:p>
          <a:p>
            <a:r>
              <a:rPr lang="es-419">
                <a:latin typeface="Arial" panose="020B0604020202020204" pitchFamily="34" charset="0"/>
                <a:cs typeface="Arial" panose="020B0604020202020204" pitchFamily="34" charset="0"/>
              </a:rPr>
              <a:t>Hola: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a:latin typeface="Arial" panose="020B0604020202020204" pitchFamily="34" charset="0"/>
                <a:cs typeface="Arial" panose="020B0604020202020204" pitchFamily="34" charset="0"/>
              </a:rPr>
              <a:t>Soy </a:t>
            </a:r>
            <a:r>
              <a:rPr lang="es-419" b="1" i="1">
                <a:latin typeface="Arial" panose="020B0604020202020204" pitchFamily="34" charset="0"/>
                <a:cs typeface="Arial" panose="020B0604020202020204" pitchFamily="34" charset="0"/>
              </a:rPr>
              <a:t>[nombre del host]</a:t>
            </a:r>
            <a:r>
              <a:rPr lang="es-419" b="0" i="0">
                <a:latin typeface="Arial" panose="020B0604020202020204" pitchFamily="34" charset="0"/>
                <a:cs typeface="Arial" panose="020B0604020202020204" pitchFamily="34" charset="0"/>
              </a:rPr>
              <a:t>. G</a:t>
            </a:r>
            <a:r>
              <a:rPr lang="es-419">
                <a:latin typeface="Arial" panose="020B0604020202020204" pitchFamily="34" charset="0"/>
                <a:cs typeface="Arial" panose="020B0604020202020204" pitchFamily="34" charset="0"/>
              </a:rPr>
              <a:t>racias por tomarse el tiempo para participar.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a:latin typeface="Arial" panose="020B0604020202020204" pitchFamily="34" charset="0"/>
                <a:cs typeface="Arial" panose="020B0604020202020204" pitchFamily="34" charset="0"/>
              </a:rPr>
              <a:t>Comencemos: cuando los mercados fluctúan, es natural que las personas se sientan ansiosas por sus ahorros. Hoy mi objetivo es explicar por qué conviene mantener el rumbo, independientemente de las condiciones del mercado.</a:t>
            </a:r>
          </a:p>
          <a:p>
            <a:endParaRPr lang="en-US" dirty="0"/>
          </a:p>
          <a:p>
            <a:endParaRPr lang="en-US" dirty="0">
              <a:cs typeface="Calibri"/>
            </a:endParaRPr>
          </a:p>
        </p:txBody>
      </p:sp>
      <p:sp>
        <p:nvSpPr>
          <p:cNvPr id="4" name="Slide Number Placeholder 3">
            <a:extLst>
              <a:ext uri="{FF2B5EF4-FFF2-40B4-BE49-F238E27FC236}">
                <a16:creationId xmlns:a16="http://schemas.microsoft.com/office/drawing/2014/main" id="{1D28C140-4137-8BE5-6B1C-36BC64602258}"/>
              </a:ext>
            </a:extLst>
          </p:cNvPr>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1</a:t>
            </a:fld>
            <a:endParaRPr lang="en-CA" sz="1400">
              <a:solidFill>
                <a:prstClr val="black"/>
              </a:solidFill>
              <a:latin typeface="Arial"/>
            </a:endParaRPr>
          </a:p>
        </p:txBody>
      </p:sp>
    </p:spTree>
    <p:extLst>
      <p:ext uri="{BB962C8B-B14F-4D97-AF65-F5344CB8AC3E}">
        <p14:creationId xmlns:p14="http://schemas.microsoft.com/office/powerpoint/2010/main" val="219182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b="0">
                <a:latin typeface="Arial" panose="020B0604020202020204" pitchFamily="34" charset="0"/>
                <a:cs typeface="Arial" panose="020B0604020202020204" pitchFamily="34" charset="0"/>
              </a:rPr>
              <a:t>A continuación</a:t>
            </a:r>
            <a:r>
              <a:rPr lang="es-419">
                <a:latin typeface="Arial" panose="020B0604020202020204" pitchFamily="34" charset="0"/>
                <a:cs typeface="Arial" panose="020B0604020202020204" pitchFamily="34" charset="0"/>
              </a:rPr>
              <a:t>, </a:t>
            </a:r>
            <a:r>
              <a:rPr lang="es-419" b="0">
                <a:latin typeface="Arial" panose="020B0604020202020204" pitchFamily="34" charset="0"/>
                <a:cs typeface="Arial" panose="020B0604020202020204" pitchFamily="34" charset="0"/>
              </a:rPr>
              <a:t>me gustaría que habláramos sobre estrategias</a:t>
            </a:r>
            <a:r>
              <a:rPr lang="es-419">
                <a:latin typeface="Arial" panose="020B0604020202020204" pitchFamily="34" charset="0"/>
                <a:cs typeface="Arial" panose="020B0604020202020204" pitchFamily="34" charset="0"/>
              </a:rPr>
              <a:t> que pueden ayudarlo a </a:t>
            </a:r>
            <a:r>
              <a:rPr lang="es-419" b="0">
                <a:latin typeface="Arial" panose="020B0604020202020204" pitchFamily="34" charset="0"/>
                <a:cs typeface="Arial" panose="020B0604020202020204" pitchFamily="34" charset="0"/>
              </a:rPr>
              <a:t>mantenerse concentrado en la estrategia a largo plazo.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b="0">
                <a:latin typeface="Arial" panose="020B0604020202020204" pitchFamily="34" charset="0"/>
                <a:cs typeface="Arial" panose="020B0604020202020204" pitchFamily="34" charset="0"/>
              </a:rPr>
              <a:t>Admitámoslo, las fluctuaciones del mercado pueden ser estresantes, pero comprender el comportamiento típico del mercado y controlar las emociones puede ayudarlo a mantenerse centrado en sus objetivos de jubilación a largo plazo en momentos de incertidumbre.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5C98CE96-4B2E-4889-80DA-F33627376443}" type="slidenum">
              <a:rPr lang="en-US" smtClean="0"/>
              <a:t>10</a:t>
            </a:fld>
            <a:endParaRPr lang="en-US"/>
          </a:p>
        </p:txBody>
      </p:sp>
    </p:spTree>
    <p:extLst>
      <p:ext uri="{BB962C8B-B14F-4D97-AF65-F5344CB8AC3E}">
        <p14:creationId xmlns:p14="http://schemas.microsoft.com/office/powerpoint/2010/main" val="4011484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b="0" dirty="0">
              <a:latin typeface="Arial" panose="020B0604020202020204" pitchFamily="34" charset="0"/>
              <a:cs typeface="Arial" panose="020B0604020202020204" pitchFamily="34" charset="0"/>
            </a:endParaRPr>
          </a:p>
          <a:p>
            <a:pPr fontAlgn="base"/>
            <a:r>
              <a:rPr lang="es-419" sz="1200" b="0">
                <a:latin typeface="Arial" panose="020B0604020202020204" pitchFamily="34" charset="0"/>
                <a:cs typeface="Arial" panose="020B0604020202020204" pitchFamily="34" charset="0"/>
              </a:rPr>
              <a:t>Analicemos en qué consiste una estrategia de ahorro a largo plazo </a:t>
            </a:r>
            <a:r>
              <a:rPr lang="es-419">
                <a:latin typeface="Arial" panose="020B0604020202020204" pitchFamily="34" charset="0"/>
                <a:cs typeface="Arial" panose="020B0604020202020204" pitchFamily="34" charset="0"/>
              </a:rPr>
              <a:t>y </a:t>
            </a:r>
            <a:r>
              <a:rPr lang="es-419" sz="1200" b="0">
                <a:latin typeface="Arial" panose="020B0604020202020204" pitchFamily="34" charset="0"/>
                <a:cs typeface="Arial" panose="020B0604020202020204" pitchFamily="34" charset="0"/>
              </a:rPr>
              <a:t>una a corto plazo, para poder diferenciarlas.</a:t>
            </a:r>
          </a:p>
          <a:p>
            <a:pPr fontAlgn="base"/>
            <a:endParaRPr lang="en-US" sz="1200" b="0" dirty="0">
              <a:latin typeface="Arial" panose="020B0604020202020204" pitchFamily="34" charset="0"/>
              <a:cs typeface="Arial" panose="020B0604020202020204" pitchFamily="34" charset="0"/>
            </a:endParaRPr>
          </a:p>
          <a:p>
            <a:pPr fontAlgn="base"/>
            <a:r>
              <a:rPr lang="es-419" sz="1200" b="0">
                <a:latin typeface="Arial" panose="020B0604020202020204" pitchFamily="34" charset="0"/>
                <a:cs typeface="Arial" panose="020B0604020202020204" pitchFamily="34" charset="0"/>
              </a:rPr>
              <a:t>Las estrategias de ahorro e inversión pueden variar en función de lo lejos que esté de sus objetivos.</a:t>
            </a:r>
          </a:p>
          <a:p>
            <a:pPr fontAlgn="base"/>
            <a:endParaRPr lang="en-US" dirty="0">
              <a:latin typeface="Arial" panose="020B0604020202020204" pitchFamily="34" charset="0"/>
              <a:cs typeface="Arial" panose="020B0604020202020204" pitchFamily="34" charset="0"/>
            </a:endParaRPr>
          </a:p>
          <a:p>
            <a:pPr fontAlgn="base"/>
            <a:r>
              <a:rPr lang="es-419">
                <a:latin typeface="Arial" panose="020B0604020202020204" pitchFamily="34" charset="0"/>
                <a:cs typeface="Arial" panose="020B0604020202020204" pitchFamily="34" charset="0"/>
              </a:rPr>
              <a:t>Por ejemplo, si necesita su dinero pronto, normalmente en menos de cinco años, le conviene elegir inversiones de menor riesgo que tengan más probabilidades de mantener su valor. Si no necesitará el dinero durante un tiempo, debe pensar en cuándo tendrá que acceder a sus ahorros</a:t>
            </a:r>
            <a:r>
              <a:rPr lang="es-419" b="0">
                <a:latin typeface="Arial" panose="020B0604020202020204" pitchFamily="34" charset="0"/>
                <a:cs typeface="Arial" panose="020B0604020202020204" pitchFamily="34" charset="0"/>
              </a:rPr>
              <a:t>. </a:t>
            </a:r>
            <a:r>
              <a:rPr lang="es-419">
                <a:latin typeface="Arial" panose="020B0604020202020204" pitchFamily="34" charset="0"/>
                <a:cs typeface="Arial" panose="020B0604020202020204" pitchFamily="34" charset="0"/>
              </a:rPr>
              <a:t>En general, cuanto más largo sea su horizonte de inversión, más volatilidad a corto plazo podrá soportar.</a:t>
            </a:r>
          </a:p>
          <a:p>
            <a:pPr fontAlgn="base"/>
            <a:endParaRPr lang="en-US" dirty="0">
              <a:latin typeface="Arial" panose="020B0604020202020204" pitchFamily="34" charset="0"/>
              <a:cs typeface="Arial" panose="020B0604020202020204" pitchFamily="34" charset="0"/>
            </a:endParaRPr>
          </a:p>
          <a:p>
            <a:pPr fontAlgn="base"/>
            <a:r>
              <a:rPr lang="es-419">
                <a:latin typeface="Arial" panose="020B0604020202020204" pitchFamily="34" charset="0"/>
                <a:cs typeface="Arial" panose="020B0604020202020204" pitchFamily="34" charset="0"/>
              </a:rPr>
              <a:t>Si no está seguro de cuánto riesgo es capaz de tolerar, realice la prueba para determinar su perfil de riesgo y, a continuación, adapte su estrategia a su calendario y nivel de comodidad y revísela periódicamente.</a:t>
            </a:r>
          </a:p>
          <a:p>
            <a:pPr defTabSz="933237">
              <a:defRPr/>
            </a:pPr>
            <a:endParaRPr lang="en-US" b="0" dirty="0">
              <a:latin typeface="Arial" panose="020B0604020202020204" pitchFamily="34" charset="0"/>
              <a:cs typeface="Arial" panose="020B0604020202020204" pitchFamily="34" charset="0"/>
            </a:endParaRPr>
          </a:p>
          <a:p>
            <a:pPr defTabSz="933237">
              <a:defRPr/>
            </a:pPr>
            <a:r>
              <a:rPr lang="es-419" b="0">
                <a:latin typeface="Arial" panose="020B0604020202020204" pitchFamily="34" charset="0"/>
                <a:cs typeface="Arial" panose="020B0604020202020204" pitchFamily="34" charset="0"/>
              </a:rPr>
              <a:t>Desarrollar una estrategia a largo plazo con una visión a futuro de cinco años o más puede ayudar a garantizar que ahorra lo suficiente para la jubilación de sus sueños. Por ejemplo, su objetivo de ahorros a largo plazo puede ser el pago inicial de su casa o ahorros para la jubilación. Sin embargo, con un horizonte temporal más largo, las inversiones a largo plazo podrían incluir algunos riesgos </a:t>
            </a:r>
            <a:r>
              <a:rPr lang="es-419" b="0" i="0">
                <a:solidFill>
                  <a:srgbClr val="000000"/>
                </a:solidFill>
                <a:effectLst/>
                <a:latin typeface="Arial" panose="020B0604020202020204" pitchFamily="34" charset="0"/>
                <a:cs typeface="Arial" panose="020B0604020202020204" pitchFamily="34" charset="0"/>
              </a:rPr>
              <a:t>con la esperanza de lograr mayores rendimientos.</a:t>
            </a:r>
          </a:p>
          <a:p>
            <a:pPr defTabSz="933237">
              <a:defRPr/>
            </a:pPr>
            <a:endParaRPr lang="en-US" b="0" i="0" dirty="0">
              <a:solidFill>
                <a:srgbClr val="000000"/>
              </a:solidFill>
              <a:effectLst/>
              <a:latin typeface="Arial" panose="020B0604020202020204" pitchFamily="34" charset="0"/>
              <a:cs typeface="Arial" panose="020B0604020202020204" pitchFamily="34" charset="0"/>
            </a:endParaRPr>
          </a:p>
          <a:p>
            <a:pPr marL="0" indent="0" fontAlgn="base">
              <a:buFont typeface="Arial" panose="020B0604020202020204" pitchFamily="34" charset="0"/>
              <a:buNone/>
            </a:pPr>
            <a:r>
              <a:rPr lang="es-419" b="0" i="0">
                <a:solidFill>
                  <a:srgbClr val="000000"/>
                </a:solidFill>
                <a:effectLst/>
                <a:latin typeface="Arial" panose="020B0604020202020204" pitchFamily="34" charset="0"/>
                <a:cs typeface="Arial" panose="020B0604020202020204" pitchFamily="34" charset="0"/>
              </a:rPr>
              <a:t>Para obtener orientación adicional, </a:t>
            </a:r>
            <a:r>
              <a:rPr lang="es-419">
                <a:latin typeface="Arial" panose="020B0604020202020204" pitchFamily="34" charset="0"/>
                <a:cs typeface="Arial" panose="020B0604020202020204" pitchFamily="34" charset="0"/>
              </a:rPr>
              <a:t>considere la posibilidad de hablar con un profesional financiero autorizado que pueda ayudarlo con su situación específica. </a:t>
            </a:r>
            <a:br>
              <a:rPr lang="es-419" b="0">
                <a:latin typeface="Arial" panose="020B0604020202020204" pitchFamily="34" charset="0"/>
                <a:cs typeface="Arial" panose="020B0604020202020204" pitchFamily="34" charset="0"/>
              </a:rPr>
            </a:br>
            <a:endParaRPr lang="es-419" b="0">
              <a:latin typeface="Arial" panose="020B0604020202020204" pitchFamily="34" charset="0"/>
              <a:cs typeface="Arial" panose="020B0604020202020204" pitchFamily="34" charset="0"/>
            </a:endParaRPr>
          </a:p>
          <a:p>
            <a:pPr marL="0" marR="0" lvl="0" indent="0" algn="l" defTabSz="933237" rtl="0" eaLnBrk="1" fontAlgn="auto" latinLnBrk="0" hangingPunct="1">
              <a:lnSpc>
                <a:spcPct val="100000"/>
              </a:lnSpc>
              <a:spcBef>
                <a:spcPts val="0"/>
              </a:spcBef>
              <a:spcAft>
                <a:spcPts val="0"/>
              </a:spcAft>
              <a:buClrTx/>
              <a:buSzTx/>
              <a:buFontTx/>
              <a:buNone/>
              <a:tabLst/>
              <a:defRPr/>
            </a:pPr>
            <a:r>
              <a:rPr lang="es-419" b="0">
                <a:latin typeface="Arial" panose="020B0604020202020204" pitchFamily="34" charset="0"/>
                <a:cs typeface="Arial" panose="020B0604020202020204" pitchFamily="34" charset="0"/>
              </a:rPr>
              <a:t>Veamos algunos recursos</a:t>
            </a:r>
            <a:r>
              <a:rPr lang="es-419">
                <a:latin typeface="Arial" panose="020B0604020202020204" pitchFamily="34" charset="0"/>
                <a:cs typeface="Arial" panose="020B0604020202020204" pitchFamily="34" charset="0"/>
              </a:rPr>
              <a:t> que lo </a:t>
            </a:r>
            <a:r>
              <a:rPr lang="es-419" b="0">
                <a:latin typeface="Arial" panose="020B0604020202020204" pitchFamily="34" charset="0"/>
                <a:cs typeface="Arial" panose="020B0604020202020204" pitchFamily="34" charset="0"/>
              </a:rPr>
              <a:t>ayudarán a mantenerse concentrado en sus objetivos de jubilación a largo plazo.</a:t>
            </a:r>
          </a:p>
          <a:p>
            <a:pPr defTabSz="933237">
              <a:defRPr/>
            </a:pP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FAC21A-BE1B-416A-AE5D-491DBA763B7F}" type="slidenum">
              <a:rPr lang="en-US" smtClean="0"/>
              <a:t>11</a:t>
            </a:fld>
            <a:endParaRPr lang="en-US"/>
          </a:p>
        </p:txBody>
      </p:sp>
    </p:spTree>
    <p:extLst>
      <p:ext uri="{BB962C8B-B14F-4D97-AF65-F5344CB8AC3E}">
        <p14:creationId xmlns:p14="http://schemas.microsoft.com/office/powerpoint/2010/main" val="1346841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419">
                <a:latin typeface="Arial" panose="020B0604020202020204" pitchFamily="34" charset="0"/>
                <a:cs typeface="Arial" panose="020B0604020202020204" pitchFamily="34" charset="0"/>
              </a:rPr>
              <a:t>¿Qué causa la volatilidad de los mercados?</a:t>
            </a:r>
          </a:p>
          <a:p>
            <a:pPr fontAlgn="base"/>
            <a:endParaRPr lang="en-US" dirty="0">
              <a:latin typeface="Arial" panose="020B0604020202020204" pitchFamily="34" charset="0"/>
              <a:cs typeface="Arial" panose="020B0604020202020204" pitchFamily="34" charset="0"/>
            </a:endParaRPr>
          </a:p>
          <a:p>
            <a:pPr fontAlgn="base"/>
            <a:r>
              <a:rPr lang="es-419">
                <a:latin typeface="Arial" panose="020B0604020202020204" pitchFamily="34" charset="0"/>
                <a:cs typeface="Arial" panose="020B0604020202020204" pitchFamily="34" charset="0"/>
              </a:rPr>
              <a:t>Los mercados de valores pueden ser bastante complejos, y hay muchos factores que los hacen variar todos los días.  ​</a:t>
            </a:r>
          </a:p>
          <a:p>
            <a:pPr fontAlgn="base"/>
            <a:endParaRPr lang="en-US" dirty="0">
              <a:latin typeface="Arial" panose="020B0604020202020204" pitchFamily="34" charset="0"/>
              <a:cs typeface="Arial" panose="020B0604020202020204" pitchFamily="34" charset="0"/>
            </a:endParaRPr>
          </a:p>
          <a:p>
            <a:pPr fontAlgn="base"/>
            <a:r>
              <a:rPr lang="es-419">
                <a:latin typeface="Arial" panose="020B0604020202020204" pitchFamily="34" charset="0"/>
                <a:cs typeface="Arial" panose="020B0604020202020204" pitchFamily="34" charset="0"/>
              </a:rPr>
              <a:t>En cualquier fluctuación del mercado de valores (independientemente de si sube o baja), existe una diferencia importante entre la oferta y la demanda. En pocas palabras, la oferta es la cantidad de acciones que las personas quieren vender y la demanda es la cantidad de acciones que las personas desean comprar. Después de todo, el mercado de valores en sí es solo un conjunto de empresas individuales. Si hay más personas que quieren comprar una acción (demanda) que gente que la vende (oferta), el precio sube. Por el contrario, si hay más gente que quiere vender una acción que comprarla, habría más oferta que demanda y el precio bajaría. </a:t>
            </a:r>
          </a:p>
          <a:p>
            <a:pPr rtl="0" fontAlgn="base"/>
            <a:endParaRPr lang="en-US" dirty="0">
              <a:latin typeface="Arial" panose="020B0604020202020204" pitchFamily="34" charset="0"/>
              <a:cs typeface="Arial" panose="020B0604020202020204" pitchFamily="34" charset="0"/>
            </a:endParaRPr>
          </a:p>
          <a:p>
            <a:pPr fontAlgn="base"/>
            <a:r>
              <a:rPr lang="es-419">
                <a:latin typeface="Arial" panose="020B0604020202020204" pitchFamily="34" charset="0"/>
                <a:cs typeface="Arial" panose="020B0604020202020204" pitchFamily="34" charset="0"/>
              </a:rPr>
              <a:t>Otros factores que determinan si los precios de las acciones suben o bajan son los medios de comunicación, las ganancias de la empresa, la confianza del consumidor, los desastres naturales, los disturbios políticos y sociales, y los acontecimientos imprevistos, como la pandemia, la </a:t>
            </a:r>
            <a:r>
              <a:rPr lang="es-419" b="0">
                <a:latin typeface="Arial" panose="020B0604020202020204" pitchFamily="34" charset="0"/>
                <a:cs typeface="Arial" panose="020B0604020202020204" pitchFamily="34" charset="0"/>
              </a:rPr>
              <a:t>inflación</a:t>
            </a:r>
            <a:r>
              <a:rPr lang="es-419">
                <a:latin typeface="Arial" panose="020B0604020202020204" pitchFamily="34" charset="0"/>
                <a:cs typeface="Arial" panose="020B0604020202020204" pitchFamily="34" charset="0"/>
              </a:rPr>
              <a:t>, y los riesgos. Este conjunto de factores, más toda la información relevante que se ha publicado, generan un cierto tipo de actitud. Dicha actitud puede ser </a:t>
            </a:r>
            <a:r>
              <a:rPr lang="es-419" i="0">
                <a:latin typeface="Arial" panose="020B0604020202020204" pitchFamily="34" charset="0"/>
                <a:cs typeface="Arial" panose="020B0604020202020204" pitchFamily="34" charset="0"/>
              </a:rPr>
              <a:t>optimista</a:t>
            </a:r>
            <a:r>
              <a:rPr lang="es-419">
                <a:latin typeface="Arial" panose="020B0604020202020204" pitchFamily="34" charset="0"/>
                <a:cs typeface="Arial" panose="020B0604020202020204" pitchFamily="34" charset="0"/>
              </a:rPr>
              <a:t>, es decir positiva, o </a:t>
            </a:r>
            <a:r>
              <a:rPr lang="es-419" i="0">
                <a:latin typeface="Arial" panose="020B0604020202020204" pitchFamily="34" charset="0"/>
                <a:cs typeface="Arial" panose="020B0604020202020204" pitchFamily="34" charset="0"/>
              </a:rPr>
              <a:t>pesimista</a:t>
            </a:r>
            <a:r>
              <a:rPr lang="es-419">
                <a:latin typeface="Arial" panose="020B0604020202020204" pitchFamily="34" charset="0"/>
                <a:cs typeface="Arial" panose="020B0604020202020204" pitchFamily="34" charset="0"/>
              </a:rPr>
              <a:t>, es decir, negativa.</a:t>
            </a:r>
          </a:p>
          <a:p>
            <a:pPr rtl="0" fontAlgn="base"/>
            <a:endParaRPr lang="en-US" b="1" dirty="0">
              <a:latin typeface="Arial" panose="020B0604020202020204" pitchFamily="34" charset="0"/>
              <a:cs typeface="Arial" panose="020B0604020202020204" pitchFamily="34" charset="0"/>
            </a:endParaRPr>
          </a:p>
          <a:p>
            <a:pPr marL="0" marR="0" lvl="0" indent="0" algn="l" defTabSz="933237" rtl="0" eaLnBrk="1" fontAlgn="base" latinLnBrk="0" hangingPunct="1">
              <a:lnSpc>
                <a:spcPct val="100000"/>
              </a:lnSpc>
              <a:spcBef>
                <a:spcPts val="612"/>
              </a:spcBef>
              <a:spcAft>
                <a:spcPts val="0"/>
              </a:spcAft>
              <a:buClr>
                <a:schemeClr val="tx1"/>
              </a:buClr>
              <a:buSzTx/>
              <a:buFontTx/>
              <a:buNone/>
              <a:tabLst/>
              <a:defRPr/>
            </a:pPr>
            <a:r>
              <a:rPr lang="es-419">
                <a:latin typeface="Arial" panose="020B0604020202020204" pitchFamily="34" charset="0"/>
                <a:cs typeface="Arial" panose="020B0604020202020204" pitchFamily="34" charset="0"/>
              </a:rPr>
              <a:t>Si analizamos lo que sucedió durante la pandemia, veremos que </a:t>
            </a:r>
            <a:r>
              <a:rPr lang="es-419" strike="noStrike">
                <a:latin typeface="Arial" panose="020B0604020202020204" pitchFamily="34" charset="0"/>
                <a:cs typeface="Arial" panose="020B0604020202020204" pitchFamily="34" charset="0"/>
              </a:rPr>
              <a:t>una gran parte de</a:t>
            </a:r>
            <a:r>
              <a:rPr lang="es-419">
                <a:latin typeface="Arial" panose="020B0604020202020204" pitchFamily="34" charset="0"/>
                <a:cs typeface="Arial" panose="020B0604020202020204" pitchFamily="34" charset="0"/>
              </a:rPr>
              <a:t> la actividad del mercado estuvo impulsada por el posible impacto del COVID-19 en las ganancias de la empresa, la confianza de los consumidores y el gasto.</a:t>
            </a:r>
          </a:p>
          <a:p>
            <a:pPr marL="0" marR="0" lvl="0" indent="0" algn="l" defTabSz="933237" rtl="0" eaLnBrk="1" fontAlgn="base" latinLnBrk="0" hangingPunct="1">
              <a:lnSpc>
                <a:spcPct val="100000"/>
              </a:lnSpc>
              <a:spcBef>
                <a:spcPts val="612"/>
              </a:spcBef>
              <a:spcAft>
                <a:spcPts val="0"/>
              </a:spcAft>
              <a:buClr>
                <a:schemeClr val="tx1"/>
              </a:buClr>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33237" rtl="0" eaLnBrk="1" fontAlgn="base" latinLnBrk="0" hangingPunct="1">
              <a:lnSpc>
                <a:spcPct val="100000"/>
              </a:lnSpc>
              <a:spcBef>
                <a:spcPts val="612"/>
              </a:spcBef>
              <a:spcAft>
                <a:spcPts val="0"/>
              </a:spcAft>
              <a:buClr>
                <a:schemeClr val="tx1"/>
              </a:buClr>
              <a:buSzTx/>
              <a:buFontTx/>
              <a:buNone/>
              <a:tabLst/>
              <a:defRPr/>
            </a:pPr>
            <a:r>
              <a:rPr lang="es-419">
                <a:effectLst/>
                <a:latin typeface="Arial" panose="020B0604020202020204" pitchFamily="34" charset="0"/>
                <a:cs typeface="Arial" panose="020B0604020202020204" pitchFamily="34" charset="0"/>
              </a:rPr>
              <a:t>Comprender las fluctuaciones del mercado puede ayudarlo a tomar el control de su futuro financiero.</a:t>
            </a:r>
          </a:p>
          <a:p>
            <a:endParaRPr lang="en-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12</a:t>
            </a:fld>
            <a:endParaRPr lang="en-CA" sz="1400">
              <a:solidFill>
                <a:prstClr val="black"/>
              </a:solidFill>
              <a:latin typeface="Arial"/>
            </a:endParaRPr>
          </a:p>
        </p:txBody>
      </p:sp>
    </p:spTree>
    <p:extLst>
      <p:ext uri="{BB962C8B-B14F-4D97-AF65-F5344CB8AC3E}">
        <p14:creationId xmlns:p14="http://schemas.microsoft.com/office/powerpoint/2010/main" val="1136081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419">
                <a:latin typeface="Arial" panose="020B0604020202020204" pitchFamily="34" charset="0"/>
                <a:cs typeface="Arial" panose="020B0604020202020204" pitchFamily="34" charset="0"/>
              </a:rPr>
              <a:t>Eliminar las emociones de la ecuación cuando los mercados fluctúan también puede ayudarlo a mantenerse centrado en su estrategia de jubilación a largo plazo.</a:t>
            </a:r>
          </a:p>
          <a:p>
            <a:pPr marL="0" indent="0">
              <a:buNone/>
            </a:pPr>
            <a:endParaRPr lang="en-US" dirty="0">
              <a:latin typeface="Arial" panose="020B0604020202020204" pitchFamily="34" charset="0"/>
              <a:cs typeface="Arial" panose="020B0604020202020204" pitchFamily="34" charset="0"/>
            </a:endParaRPr>
          </a:p>
          <a:p>
            <a:pPr marL="0" indent="0">
              <a:buNone/>
            </a:pPr>
            <a:r>
              <a:rPr lang="es-419">
                <a:latin typeface="Arial" panose="020B0604020202020204" pitchFamily="34" charset="0"/>
                <a:cs typeface="Arial" panose="020B0604020202020204" pitchFamily="34" charset="0"/>
              </a:rPr>
              <a:t>Es normal que las emociones influyan en muchas de las decisiones que tomamos, y las inversiones no son la excepción. Este gráfico muestra los altibajos emocionales que el inversionista promedio puede experimentar a lo largo de un ciclo de mercado típico. </a:t>
            </a:r>
          </a:p>
          <a:p>
            <a:endParaRPr lang="en-US" dirty="0">
              <a:latin typeface="Arial" panose="020B0604020202020204" pitchFamily="34" charset="0"/>
              <a:cs typeface="Arial" panose="020B0604020202020204" pitchFamily="34" charset="0"/>
            </a:endParaRPr>
          </a:p>
          <a:p>
            <a:pPr marL="0" indent="0">
              <a:buNone/>
            </a:pPr>
            <a:r>
              <a:rPr lang="es-419">
                <a:latin typeface="Arial" panose="020B0604020202020204" pitchFamily="34" charset="0"/>
                <a:cs typeface="Arial" panose="020B0604020202020204" pitchFamily="34" charset="0"/>
              </a:rPr>
              <a:t>Piense en cómo se siente cuando los mercados financieros están al alza. Los inversionistas que toman decisiones basadas principalmente en sus emociones a menudo están tentados a comprar en dichas situaciones, cuando los precios están aumentando.</a:t>
            </a:r>
          </a:p>
          <a:p>
            <a:endParaRPr lang="en-US" dirty="0">
              <a:latin typeface="Arial" panose="020B0604020202020204" pitchFamily="34" charset="0"/>
              <a:cs typeface="Arial" panose="020B0604020202020204" pitchFamily="34" charset="0"/>
            </a:endParaRPr>
          </a:p>
          <a:p>
            <a:pPr marL="0" indent="0">
              <a:buNone/>
            </a:pPr>
            <a:r>
              <a:rPr lang="es-419">
                <a:latin typeface="Arial" panose="020B0604020202020204" pitchFamily="34" charset="0"/>
                <a:cs typeface="Arial" panose="020B0604020202020204" pitchFamily="34" charset="0"/>
              </a:rPr>
              <a:t>Ahora considere cómo cambian sus emociones cuando está rodeado de historias y titulares negativos sobre lo mal que están los mercados financieros. En este punto, no es extraño que los inversionistas empiecen a cuestionarse si deberían permanecer en el mercado y, con frecuencia, venden cuando los precios están disminuyendo.</a:t>
            </a:r>
          </a:p>
          <a:p>
            <a:endParaRPr lang="en-US" dirty="0">
              <a:latin typeface="Arial" panose="020B0604020202020204" pitchFamily="34" charset="0"/>
              <a:cs typeface="Arial" panose="020B0604020202020204" pitchFamily="34" charset="0"/>
            </a:endParaRPr>
          </a:p>
          <a:p>
            <a:pPr marL="0" indent="0">
              <a:buNone/>
            </a:pPr>
            <a:r>
              <a:rPr lang="es-419">
                <a:latin typeface="Arial" panose="020B0604020202020204" pitchFamily="34" charset="0"/>
                <a:cs typeface="Arial" panose="020B0604020202020204" pitchFamily="34" charset="0"/>
              </a:rPr>
              <a:t>Estas decisiones basadas en la emoción pueden hacer que compre y venda en </a:t>
            </a:r>
            <a:r>
              <a:rPr lang="es-419" b="0">
                <a:latin typeface="Arial" panose="020B0604020202020204" pitchFamily="34" charset="0"/>
                <a:cs typeface="Arial" panose="020B0604020202020204" pitchFamily="34" charset="0"/>
              </a:rPr>
              <a:t>momentos inoportunos</a:t>
            </a:r>
            <a:r>
              <a:rPr lang="es-419">
                <a:latin typeface="Arial" panose="020B0604020202020204" pitchFamily="34" charset="0"/>
                <a:cs typeface="Arial" panose="020B0604020202020204" pitchFamily="34" charset="0"/>
              </a:rPr>
              <a:t>, lo que causará contratiempos en sus ahorros para la jubilación. </a:t>
            </a:r>
          </a:p>
          <a:p>
            <a:pPr marL="0" indent="0">
              <a:buNone/>
            </a:pPr>
            <a:endParaRPr lang="en-US" dirty="0">
              <a:latin typeface="Arial" panose="020B0604020202020204" pitchFamily="34" charset="0"/>
              <a:cs typeface="Arial" panose="020B0604020202020204" pitchFamily="34" charset="0"/>
            </a:endParaRPr>
          </a:p>
          <a:p>
            <a:pPr marL="0" indent="0">
              <a:buNone/>
            </a:pPr>
            <a:r>
              <a:rPr lang="es-419">
                <a:latin typeface="Arial" panose="020B0604020202020204" pitchFamily="34" charset="0"/>
                <a:cs typeface="Arial" panose="020B0604020202020204" pitchFamily="34" charset="0"/>
              </a:rPr>
              <a:t>Cuanto más entienda los ciclos del mercado, más fácil le resultará mantener la calma.  </a:t>
            </a:r>
          </a:p>
          <a:p>
            <a:pPr marL="0" indent="0">
              <a:buNone/>
            </a:pPr>
            <a:r>
              <a:rPr lang="es-419">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4FF0573C-F130-4D1E-A886-85FBB65D3A1B}" type="slidenum">
              <a:rPr lang="en-CA" smtClean="0"/>
              <a:pPr/>
              <a:t>13</a:t>
            </a:fld>
            <a:endParaRPr lang="en-CA"/>
          </a:p>
        </p:txBody>
      </p:sp>
    </p:spTree>
    <p:extLst>
      <p:ext uri="{BB962C8B-B14F-4D97-AF65-F5344CB8AC3E}">
        <p14:creationId xmlns:p14="http://schemas.microsoft.com/office/powerpoint/2010/main" val="566315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AB83105F-1722-004C-A25D-87062AD024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58403" indent="-291694">
              <a:spcBef>
                <a:spcPct val="30000"/>
              </a:spcBef>
              <a:defRPr sz="1200">
                <a:solidFill>
                  <a:schemeClr val="tx1"/>
                </a:solidFill>
                <a:latin typeface="Arial" panose="020B0604020202020204" pitchFamily="34" charset="0"/>
                <a:ea typeface="MS PGothic" panose="020B0600070205080204" pitchFamily="34" charset="-128"/>
              </a:defRPr>
            </a:lvl2pPr>
            <a:lvl3pPr marL="1166774" indent="-233355">
              <a:spcBef>
                <a:spcPct val="30000"/>
              </a:spcBef>
              <a:defRPr sz="1200">
                <a:solidFill>
                  <a:schemeClr val="tx1"/>
                </a:solidFill>
                <a:latin typeface="Arial" panose="020B0604020202020204" pitchFamily="34" charset="0"/>
                <a:ea typeface="MS PGothic" panose="020B0600070205080204" pitchFamily="34" charset="-128"/>
              </a:defRPr>
            </a:lvl3pPr>
            <a:lvl4pPr marL="1633484" indent="-233355">
              <a:spcBef>
                <a:spcPct val="30000"/>
              </a:spcBef>
              <a:defRPr sz="1200">
                <a:solidFill>
                  <a:schemeClr val="tx1"/>
                </a:solidFill>
                <a:latin typeface="Arial" panose="020B0604020202020204" pitchFamily="34" charset="0"/>
                <a:ea typeface="MS PGothic" panose="020B0600070205080204" pitchFamily="34" charset="-128"/>
              </a:defRPr>
            </a:lvl4pPr>
            <a:lvl5pPr marL="2100194" indent="-233355">
              <a:spcBef>
                <a:spcPct val="30000"/>
              </a:spcBef>
              <a:defRPr sz="1200">
                <a:solidFill>
                  <a:schemeClr val="tx1"/>
                </a:solidFill>
                <a:latin typeface="Arial" panose="020B0604020202020204" pitchFamily="34" charset="0"/>
                <a:ea typeface="MS PGothic" panose="020B0600070205080204" pitchFamily="34" charset="-128"/>
              </a:defRPr>
            </a:lvl5pPr>
            <a:lvl6pPr marL="2566904"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3361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0032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6703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FC57930-1F23-6540-BC08-118292B02350}" type="slidenum">
              <a:rPr lang="en-US" altLang="en-US" smtClean="0"/>
              <a:pPr>
                <a:spcBef>
                  <a:spcPct val="0"/>
                </a:spcBef>
              </a:pPr>
              <a:t>14</a:t>
            </a:fld>
            <a:endParaRPr lang="en-US" altLang="en-US"/>
          </a:p>
        </p:txBody>
      </p:sp>
      <p:sp>
        <p:nvSpPr>
          <p:cNvPr id="26627" name="Rectangle 2">
            <a:extLst>
              <a:ext uri="{FF2B5EF4-FFF2-40B4-BE49-F238E27FC236}">
                <a16:creationId xmlns:a16="http://schemas.microsoft.com/office/drawing/2014/main" id="{9B568119-1339-AA43-B730-952659BC94BD}"/>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C1C2716D-70D1-A146-94E9-985D50A6E3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s-419" sz="1800">
                <a:effectLst/>
                <a:latin typeface="Aptos" panose="020B0004020202020204" pitchFamily="34" charset="0"/>
                <a:ea typeface="Calibri" panose="020F0502020204030204" pitchFamily="34" charset="0"/>
                <a:cs typeface="Aptos" panose="020B0004020202020204" pitchFamily="34" charset="0"/>
              </a:rPr>
              <a:t>Supongamos que dos inversionistas tenían $100 000 invertidos en el apogeo del mercado el 9 de octubre de 2007. Después de la caída del mercado el 9 de marzo de 2009, sus inversiones habrían tenido un valor de $44 749.</a:t>
            </a:r>
          </a:p>
          <a:p>
            <a:pPr marL="0" indent="0">
              <a:buNone/>
            </a:pPr>
            <a:endParaRPr lang="en-US" sz="1800" dirty="0">
              <a:effectLst/>
              <a:latin typeface="Aptos" panose="020B0004020202020204" pitchFamily="34" charset="0"/>
              <a:ea typeface="Calibri" panose="020F0502020204030204" pitchFamily="34" charset="0"/>
              <a:cs typeface="Aptos" panose="020B0004020202020204" pitchFamily="34" charset="0"/>
            </a:endParaRPr>
          </a:p>
          <a:p>
            <a:pPr marL="0" indent="0">
              <a:buNone/>
            </a:pPr>
            <a:r>
              <a:rPr lang="es-419" sz="1800" b="1">
                <a:effectLst/>
                <a:latin typeface="Aptos" panose="020B0004020202020204" pitchFamily="34" charset="0"/>
                <a:ea typeface="Calibri" panose="020F0502020204030204" pitchFamily="34" charset="0"/>
                <a:cs typeface="Aptos" panose="020B0004020202020204" pitchFamily="34" charset="0"/>
              </a:rPr>
              <a:t>El inversionista A </a:t>
            </a:r>
            <a:r>
              <a:rPr lang="es-419" sz="1800">
                <a:effectLst/>
                <a:latin typeface="Aptos" panose="020B0004020202020204" pitchFamily="34" charset="0"/>
                <a:ea typeface="Calibri" panose="020F0502020204030204" pitchFamily="34" charset="0"/>
                <a:cs typeface="Aptos" panose="020B0004020202020204" pitchFamily="34" charset="0"/>
              </a:rPr>
              <a:t>mantuvo la calma y sus inversiones sin cambios. Cinco años después de la caída del mercado, la inversión se recuperó y su valor alcanzó los $138 176,60. </a:t>
            </a:r>
          </a:p>
          <a:p>
            <a:pPr marL="0" indent="0">
              <a:buNone/>
            </a:pPr>
            <a:endParaRPr lang="en-US" sz="1800" dirty="0">
              <a:effectLst/>
              <a:latin typeface="Aptos" panose="020B0004020202020204" pitchFamily="34" charset="0"/>
              <a:ea typeface="Calibri" panose="020F0502020204030204" pitchFamily="34" charset="0"/>
              <a:cs typeface="Aptos" panose="020B0004020202020204" pitchFamily="34" charset="0"/>
            </a:endParaRPr>
          </a:p>
          <a:p>
            <a:pPr marL="0" indent="0">
              <a:buNone/>
            </a:pPr>
            <a:r>
              <a:rPr lang="es-419" sz="1800" b="1">
                <a:effectLst/>
                <a:latin typeface="Aptos" panose="020B0004020202020204" pitchFamily="34" charset="0"/>
                <a:ea typeface="Calibri" panose="020F0502020204030204" pitchFamily="34" charset="0"/>
                <a:cs typeface="Aptos" panose="020B0004020202020204" pitchFamily="34" charset="0"/>
              </a:rPr>
              <a:t>El inversionista B</a:t>
            </a:r>
            <a:r>
              <a:rPr lang="es-419" sz="1800">
                <a:effectLst/>
                <a:latin typeface="Aptos" panose="020B0004020202020204" pitchFamily="34" charset="0"/>
                <a:ea typeface="Calibri" panose="020F0502020204030204" pitchFamily="34" charset="0"/>
                <a:cs typeface="Aptos" panose="020B0004020202020204" pitchFamily="34" charset="0"/>
              </a:rPr>
              <a:t> sintió temor y transfirió su capital a ingreso fijo, pensando que sería más seguro. Cinco años después de la caída del mercado, la inversión recuperó solo el 9,70 % de su pérdida.</a:t>
            </a:r>
          </a:p>
          <a:p>
            <a:pPr marL="0" indent="0">
              <a:buNone/>
            </a:pPr>
            <a:endParaRPr lang="en-US" sz="1800" dirty="0">
              <a:effectLst/>
              <a:latin typeface="Aptos" panose="020B0004020202020204" pitchFamily="34" charset="0"/>
              <a:ea typeface="Calibri" panose="020F0502020204030204" pitchFamily="34" charset="0"/>
              <a:cs typeface="Aptos" panose="020B0004020202020204" pitchFamily="34" charset="0"/>
            </a:endParaRPr>
          </a:p>
          <a:p>
            <a:pPr marL="0" indent="0">
              <a:buNone/>
            </a:pPr>
            <a:r>
              <a:rPr lang="es-419" sz="1800">
                <a:effectLst/>
                <a:latin typeface="Aptos" panose="020B0004020202020204" pitchFamily="34" charset="0"/>
                <a:ea typeface="Calibri" panose="020F0502020204030204" pitchFamily="34" charset="0"/>
                <a:cs typeface="Aptos" panose="020B0004020202020204" pitchFamily="34" charset="0"/>
              </a:rPr>
              <a:t>El índice S&amp;P 500 se ha utilizado como representación de los mercados. </a:t>
            </a:r>
          </a:p>
          <a:p>
            <a:pPr marL="0" indent="0">
              <a:buNone/>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3888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b="0">
                <a:effectLst/>
                <a:latin typeface="Arial" panose="020B0604020202020204" pitchFamily="34" charset="0"/>
                <a:ea typeface="Times New Roman" panose="02020603050405020304" pitchFamily="18" charset="0"/>
                <a:cs typeface="Arial" panose="020B0604020202020204" pitchFamily="34" charset="0"/>
              </a:rPr>
              <a:t>En resumen: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b="0">
                <a:effectLst/>
                <a:latin typeface="Arial" panose="020B0604020202020204" pitchFamily="34" charset="0"/>
                <a:ea typeface="Times New Roman" panose="02020603050405020304" pitchFamily="18" charset="0"/>
                <a:cs typeface="Arial" panose="020B0604020202020204" pitchFamily="34" charset="0"/>
              </a:rPr>
              <a:t>La inversión en su plan de jubilación utiliza una estrategia de ahorro a largo plazo, por lo que debe comprender en qué consiste invertir bajo todas las condiciones del mercado, ya sea inflacionista, recesivo o volátil.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b="0">
                <a:latin typeface="Arial" panose="020B0604020202020204" pitchFamily="34" charset="0"/>
                <a:cs typeface="Arial" panose="020B0604020202020204" pitchFamily="34" charset="0"/>
              </a:rPr>
              <a:t>Céntrese en tomar decisiones a corto plazo que no pongan en riesgo su estrategia de jubilación a largo plazo.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b="0">
                <a:effectLst/>
                <a:latin typeface="Arial" panose="020B0604020202020204" pitchFamily="34" charset="0"/>
                <a:ea typeface="Times New Roman" panose="02020603050405020304" pitchFamily="18" charset="0"/>
                <a:cs typeface="Arial" panose="020B0604020202020204" pitchFamily="34" charset="0"/>
              </a:rPr>
              <a:t>Y recuerde: no </a:t>
            </a:r>
            <a:r>
              <a:rPr lang="es-419" b="0">
                <a:latin typeface="Arial" panose="020B0604020202020204" pitchFamily="34" charset="0"/>
                <a:ea typeface="Times New Roman" panose="02020603050405020304" pitchFamily="18" charset="0"/>
                <a:cs typeface="Arial" panose="020B0604020202020204" pitchFamily="34" charset="0"/>
              </a:rPr>
              <a:t>mezcle las emociones con las inversiones. En cambio, mantenga la calma y recuerde que invierte sus ahorros para el largo plazo. </a:t>
            </a:r>
          </a:p>
        </p:txBody>
      </p:sp>
      <p:sp>
        <p:nvSpPr>
          <p:cNvPr id="4" name="Slide Number Placeholder 3"/>
          <p:cNvSpPr>
            <a:spLocks noGrp="1"/>
          </p:cNvSpPr>
          <p:nvPr>
            <p:ph type="sldNum" sz="quarter" idx="5"/>
          </p:nvPr>
        </p:nvSpPr>
        <p:spPr/>
        <p:txBody>
          <a:bodyPr/>
          <a:lstStyle/>
          <a:p>
            <a:fld id="{A5FAC21A-BE1B-416A-AE5D-491DBA763B7F}" type="slidenum">
              <a:rPr lang="en-US" smtClean="0"/>
              <a:t>15</a:t>
            </a:fld>
            <a:endParaRPr lang="en-US"/>
          </a:p>
        </p:txBody>
      </p:sp>
    </p:spTree>
    <p:extLst>
      <p:ext uri="{BB962C8B-B14F-4D97-AF65-F5344CB8AC3E}">
        <p14:creationId xmlns:p14="http://schemas.microsoft.com/office/powerpoint/2010/main" val="646026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b="0">
                <a:effectLst/>
                <a:latin typeface="Arial" panose="020B0604020202020204" pitchFamily="34" charset="0"/>
                <a:cs typeface="Arial" panose="020B0604020202020204" pitchFamily="34" charset="0"/>
              </a:rPr>
              <a:t>El cambio es inevitable, así que hay que estar preparado. </a:t>
            </a:r>
          </a:p>
          <a:p>
            <a:endParaRPr lang="en-US" b="0" dirty="0">
              <a:effectLst/>
              <a:latin typeface="Arial" panose="020B0604020202020204" pitchFamily="34" charset="0"/>
              <a:cs typeface="Arial" panose="020B0604020202020204" pitchFamily="34" charset="0"/>
            </a:endParaRPr>
          </a:p>
          <a:p>
            <a:r>
              <a:rPr lang="es-419" b="0">
                <a:effectLst/>
                <a:latin typeface="Arial" panose="020B0604020202020204" pitchFamily="34" charset="0"/>
                <a:cs typeface="Arial" panose="020B0604020202020204" pitchFamily="34" charset="0"/>
              </a:rPr>
              <a:t>Veamos algunas formas que pueden ayudarlo a controlar su cuenta y mantenerse centrado en sus objetivos. </a:t>
            </a:r>
          </a:p>
          <a:p>
            <a:endParaRPr lang="en-US"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C98CE96-4B2E-4889-80DA-F33627376443}" type="slidenum">
              <a:rPr lang="en-US" smtClean="0"/>
              <a:t>16</a:t>
            </a:fld>
            <a:endParaRPr lang="en-US"/>
          </a:p>
        </p:txBody>
      </p:sp>
    </p:spTree>
    <p:extLst>
      <p:ext uri="{BB962C8B-B14F-4D97-AF65-F5344CB8AC3E}">
        <p14:creationId xmlns:p14="http://schemas.microsoft.com/office/powerpoint/2010/main" val="3908291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4DE66-BFFF-9B16-DAAC-FDFC240DC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A7A41-603A-1981-604B-2BCAAE4BA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E5CB1-A069-B813-3A45-4B9D1C6FDC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a:effectLst/>
                <a:latin typeface="Arial" panose="020B0604020202020204" pitchFamily="34" charset="0"/>
                <a:cs typeface="Arial" panose="020B0604020202020204" pitchFamily="34" charset="0"/>
              </a:rPr>
              <a:t>Un buen hábito que puede adoptar es revisar su cuenta de jubilación cada año, del mismo modo que cambia las baterías del detector de humo.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a:effectLst/>
                <a:latin typeface="Arial" panose="020B0604020202020204" pitchFamily="34" charset="0"/>
                <a:ea typeface="Calibri" panose="020F0502020204030204" pitchFamily="34" charset="0"/>
                <a:cs typeface="Arial" panose="020B0604020202020204" pitchFamily="34" charset="0"/>
              </a:rPr>
              <a:t>Puede añadir un recordatorio anual a su calendario para </a:t>
            </a:r>
            <a:r>
              <a:rPr lang="es-419">
                <a:solidFill>
                  <a:srgbClr val="000000"/>
                </a:solidFill>
                <a:effectLst/>
                <a:latin typeface="Arial" panose="020B0604020202020204" pitchFamily="34" charset="0"/>
                <a:ea typeface="Calibri" panose="020F0502020204030204" pitchFamily="34" charset="0"/>
                <a:cs typeface="Arial" panose="020B0604020202020204" pitchFamily="34" charset="0"/>
              </a:rPr>
              <a:t>revisar su información de contacto, incluida la dirección de correo electrónico y el número de celular. Esto lo ayudará a asegurarse de que se mantendrá informado y no perderá </a:t>
            </a:r>
            <a:r>
              <a:rPr lang="es-419" b="0">
                <a:effectLst/>
                <a:latin typeface="Arial" panose="020B0604020202020204" pitchFamily="34" charset="0"/>
                <a:ea typeface="Calibri" panose="020F0502020204030204" pitchFamily="34" charset="0"/>
                <a:cs typeface="Arial" panose="020B0604020202020204" pitchFamily="34" charset="0"/>
              </a:rPr>
              <a:t>información importante, </a:t>
            </a:r>
            <a:r>
              <a:rPr lang="es-419" b="0">
                <a:solidFill>
                  <a:srgbClr val="000000"/>
                </a:solidFill>
                <a:effectLst/>
                <a:latin typeface="Arial" panose="020B0604020202020204" pitchFamily="34" charset="0"/>
                <a:ea typeface="Calibri" panose="020F0502020204030204" pitchFamily="34" charset="0"/>
                <a:cs typeface="Arial" panose="020B0604020202020204" pitchFamily="34" charset="0"/>
              </a:rPr>
              <a:t>como</a:t>
            </a:r>
            <a:r>
              <a:rPr lang="es-419">
                <a:solidFill>
                  <a:srgbClr val="000000"/>
                </a:solidFill>
                <a:effectLst/>
                <a:latin typeface="Arial" panose="020B0604020202020204" pitchFamily="34" charset="0"/>
                <a:ea typeface="Calibri" panose="020F0502020204030204" pitchFamily="34" charset="0"/>
                <a:cs typeface="Arial" panose="020B0604020202020204" pitchFamily="34" charset="0"/>
              </a:rPr>
              <a:t> confirmaciones de transacciones y actualizaciones de planes.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419">
                <a:solidFill>
                  <a:srgbClr val="000000"/>
                </a:solidFill>
                <a:effectLst/>
                <a:latin typeface="Arial" panose="020B0604020202020204" pitchFamily="34" charset="0"/>
                <a:ea typeface="Calibri" panose="020F0502020204030204" pitchFamily="34" charset="0"/>
                <a:cs typeface="Arial" panose="020B0604020202020204" pitchFamily="34" charset="0"/>
              </a:rPr>
              <a:t>Además</a:t>
            </a:r>
            <a:r>
              <a:rPr lang="es-419">
                <a:solidFill>
                  <a:srgbClr val="000000"/>
                </a:solidFill>
                <a:latin typeface="Arial" panose="020B0604020202020204" pitchFamily="34" charset="0"/>
                <a:ea typeface="Calibri" panose="020F0502020204030204" pitchFamily="34" charset="0"/>
                <a:cs typeface="Arial" panose="020B0604020202020204" pitchFamily="34" charset="0"/>
              </a:rPr>
              <a:t>, controle </a:t>
            </a:r>
            <a:r>
              <a:rPr lang="es-419">
                <a:solidFill>
                  <a:srgbClr val="000000"/>
                </a:solidFill>
                <a:effectLst/>
                <a:latin typeface="Arial" panose="020B0604020202020204" pitchFamily="34" charset="0"/>
                <a:ea typeface="Calibri" panose="020F0502020204030204" pitchFamily="34" charset="0"/>
                <a:cs typeface="Arial" panose="020B0604020202020204" pitchFamily="34" charset="0"/>
              </a:rPr>
              <a:t>la información del beneficiario y asegúrese de que está actualizada. </a:t>
            </a:r>
            <a:r>
              <a:rPr lang="es-419">
                <a:effectLst/>
                <a:latin typeface="Arial" panose="020B0604020202020204" pitchFamily="34" charset="0"/>
                <a:ea typeface="Aptos" panose="020B0004020202020204" pitchFamily="34" charset="0"/>
                <a:cs typeface="Arial" panose="020B0604020202020204" pitchFamily="34" charset="0"/>
              </a:rPr>
              <a:t>Si le ocurre algo y no nombró a su beneficiario, el sistema legal puede decidir por usted a dónde irán sus bienes. Tenga en cuenta que los beneficiarios de otras prestaciones, como la pensión, el seguro de vida y el plan médico, no se transfieren a su plan de jubilación.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DE3F42A-6F00-295C-8961-78BE727F0D54}"/>
              </a:ext>
            </a:extLst>
          </p:cNvPr>
          <p:cNvSpPr>
            <a:spLocks noGrp="1"/>
          </p:cNvSpPr>
          <p:nvPr>
            <p:ph type="sldNum" sz="quarter" idx="5"/>
          </p:nvPr>
        </p:nvSpPr>
        <p:spPr/>
        <p:txBody>
          <a:bodyPr/>
          <a:lstStyle/>
          <a:p>
            <a:fld id="{A5FAC21A-BE1B-416A-AE5D-491DBA763B7F}" type="slidenum">
              <a:rPr lang="en-US" smtClean="0"/>
              <a:t>17</a:t>
            </a:fld>
            <a:endParaRPr lang="en-US"/>
          </a:p>
        </p:txBody>
      </p:sp>
    </p:spTree>
    <p:extLst>
      <p:ext uri="{BB962C8B-B14F-4D97-AF65-F5344CB8AC3E}">
        <p14:creationId xmlns:p14="http://schemas.microsoft.com/office/powerpoint/2010/main" val="1624159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419">
                <a:latin typeface="Arial" panose="020B0604020202020204" pitchFamily="34" charset="0"/>
                <a:cs typeface="Arial" panose="020B0604020202020204" pitchFamily="34" charset="0"/>
              </a:rPr>
              <a:t>Es fácil olvidarse de su cuenta de jubilación: realiza contribuciones con cada cheque de pago y podría parecer que eso es todo lo que tiene que hacer. Sin embargo, tómese un momento para </a:t>
            </a:r>
            <a:r>
              <a:rPr lang="es-419" b="0" strike="noStrike">
                <a:effectLst/>
                <a:latin typeface="Arial" panose="020B0604020202020204" pitchFamily="34" charset="0"/>
                <a:cs typeface="Arial" panose="020B0604020202020204" pitchFamily="34" charset="0"/>
              </a:rPr>
              <a:t>pensar en su tasa de contribución y en si puede ahorrar más. </a:t>
            </a:r>
            <a:r>
              <a:rPr lang="es-419">
                <a:latin typeface="Arial" panose="020B0604020202020204" pitchFamily="34" charset="0"/>
                <a:cs typeface="Arial" panose="020B0604020202020204" pitchFamily="34" charset="0"/>
              </a:rPr>
              <a:t>¿Cuánto ahorra de cada sueldo? </a:t>
            </a:r>
            <a:r>
              <a:rPr lang="es-419" b="0" strike="noStrike">
                <a:effectLst/>
                <a:latin typeface="Arial" panose="020B0604020202020204" pitchFamily="34" charset="0"/>
                <a:cs typeface="Arial" panose="020B0604020202020204" pitchFamily="34" charset="0"/>
              </a:rPr>
              <a:t>¿Le dieron un bono este año? ¿Cómo contribuir más puede ayudar a minimizar sus impuestos actuales?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419">
                <a:latin typeface="Arial" panose="020B0604020202020204" pitchFamily="34" charset="0"/>
                <a:cs typeface="Arial" panose="020B0604020202020204" pitchFamily="34" charset="0"/>
              </a:rPr>
              <a:t>Las cosas en su vida pueden cambiar. ¿Está ahorrando lo suficiente para alcanzar sus objetivos? Si puede, considere la posibilidad de aumentar sus contribuciones para el año siguiente, quizá justo después de que le suban el sueldo, para que no eche de menos el dinero extra que le descuentan de su cheque de pago. Ahorrar incluso un poquito más puede marcar una diferencia importante con el tiempo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419" b="0">
                <a:effectLst/>
                <a:latin typeface="Arial" panose="020B0604020202020204" pitchFamily="34" charset="0"/>
                <a:cs typeface="Arial" panose="020B0604020202020204" pitchFamily="34" charset="0"/>
              </a:rPr>
              <a:t>Como mencionamos antes, conocer el impacto fiscal de su plan 401(k) puede ayudarlo a reducir sus impuestos y optimizar sus ahorros. Evalúe</a:t>
            </a:r>
            <a:r>
              <a:rPr lang="es-419">
                <a:latin typeface="Arial" panose="020B0604020202020204" pitchFamily="34" charset="0"/>
                <a:cs typeface="Arial" panose="020B0604020202020204" pitchFamily="34" charset="0"/>
              </a:rPr>
              <a:t> su situación financiera actual para ver si aumentar sus contribuciones este año podría situarlo en una categoría fiscal más baja.</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FAC21A-BE1B-416A-AE5D-491DBA763B7F}" type="slidenum">
              <a:rPr lang="en-US" smtClean="0"/>
              <a:t>18</a:t>
            </a:fld>
            <a:endParaRPr lang="en-US"/>
          </a:p>
        </p:txBody>
      </p:sp>
    </p:spTree>
    <p:extLst>
      <p:ext uri="{BB962C8B-B14F-4D97-AF65-F5344CB8AC3E}">
        <p14:creationId xmlns:p14="http://schemas.microsoft.com/office/powerpoint/2010/main" val="803917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0DC22-4545-E7AA-C414-1B80BE2FE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3B88C-CA21-E680-5F90-F4D7D31CA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ECC0D-27DF-1D96-7EAF-52AB20336D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419" b="0">
                <a:latin typeface="Arial" panose="020B0604020202020204" pitchFamily="34" charset="0"/>
                <a:cs typeface="Arial" panose="020B0604020202020204" pitchFamily="34" charset="0"/>
              </a:rPr>
              <a:t>Cuando revise su cuenta, evalúe sus inversiones actuales. ¿Sus inversiones están diversificadas? ¿Tienen sentido en relación con su estrategia?</a:t>
            </a:r>
          </a:p>
          <a:p>
            <a:endParaRPr lang="en-US" dirty="0">
              <a:latin typeface="Arial" panose="020B0604020202020204" pitchFamily="34" charset="0"/>
              <a:cs typeface="Arial" panose="020B0604020202020204" pitchFamily="34" charset="0"/>
            </a:endParaRPr>
          </a:p>
          <a:p>
            <a:pPr>
              <a:buNone/>
            </a:pPr>
            <a:r>
              <a:rPr lang="es-419">
                <a:latin typeface="Arial" panose="020B0604020202020204" pitchFamily="34" charset="0"/>
                <a:cs typeface="Arial" panose="020B0604020202020204" pitchFamily="34" charset="0"/>
              </a:rPr>
              <a:t>Su plan 401(k) le ofrece una gama de inversiones entre las que elegir, incluidos fondos de inversión, acciones, bonos y fondos con fecha establecida. Analizar la evolución de sus inversiones durante el año anterior puede ayudarlo a decidir si necesita hacer algún cambio para seguir por el buen camino y alcanzar sus objetivos de jubilación. </a:t>
            </a:r>
            <a:r>
              <a:rPr lang="es-419" b="0">
                <a:effectLst/>
                <a:latin typeface="Arial" panose="020B0604020202020204" pitchFamily="34" charset="0"/>
                <a:cs typeface="Arial" panose="020B0604020202020204" pitchFamily="34" charset="0"/>
              </a:rPr>
              <a:t>Los acontecimientos importantes de la vida, como casarse, tener hijos o cambiar de trabajo, pueden afectar su plan de jubilación. </a:t>
            </a:r>
          </a:p>
          <a:p>
            <a:pPr>
              <a:buNone/>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a:latin typeface="Arial" panose="020B0604020202020204" pitchFamily="34" charset="0"/>
                <a:cs typeface="Arial" panose="020B0604020202020204" pitchFamily="34" charset="0"/>
              </a:rPr>
              <a:t>Las inversiones que elija dependerán del riesgo que pueda asumir con comodidad y del tiempo que le quede antes de jubilarse. En general, cuanto más tiempo le quede hasta la jubilación, más riesgo (y recompensa) potencial puede asumir. Las condiciones del mercado pueden cambiar con el tiempo, por lo que el rendimiento de su inversión puede no coincidir con su plan original. Puede revisar sus inversiones para ajustar la cantidad invertida en cada fondo o cambiar sus inversiones en función del riesgo que quiera asumir, cuándo quiera jubilarse y la rentabilidad de sus opciones de inversión.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419" b="0">
                <a:latin typeface="Arial" panose="020B0604020202020204" pitchFamily="34" charset="0"/>
                <a:ea typeface="Calibri" panose="020F0502020204030204" pitchFamily="34" charset="0"/>
                <a:cs typeface="Arial" panose="020B0604020202020204" pitchFamily="34" charset="0"/>
              </a:rPr>
              <a:t>Por todas estas razones, es importante que controle sus opciones de inversión. De este modo, podrá asegurarse de que </a:t>
            </a:r>
            <a:r>
              <a:rPr lang="es-419" b="0" strike="noStrike">
                <a:latin typeface="Arial" panose="020B0604020202020204" pitchFamily="34" charset="0"/>
                <a:ea typeface="Calibri" panose="020F0502020204030204" pitchFamily="34" charset="0"/>
                <a:cs typeface="Arial" panose="020B0604020202020204" pitchFamily="34" charset="0"/>
              </a:rPr>
              <a:t>su plan</a:t>
            </a:r>
            <a:r>
              <a:rPr lang="es-419" b="0">
                <a:latin typeface="Arial" panose="020B0604020202020204" pitchFamily="34" charset="0"/>
                <a:ea typeface="Calibri" panose="020F0502020204030204" pitchFamily="34" charset="0"/>
                <a:cs typeface="Arial" panose="020B0604020202020204" pitchFamily="34" charset="0"/>
              </a:rPr>
              <a:t> de jubilación sea personalizado y refleje su trayectoria financiera y sus prioridades particulares. </a:t>
            </a:r>
            <a:r>
              <a:rPr lang="es-419" b="0">
                <a:effectLst/>
                <a:latin typeface="Arial" panose="020B0604020202020204" pitchFamily="34" charset="0"/>
                <a:ea typeface="Calibri" panose="020F0502020204030204" pitchFamily="34" charset="0"/>
                <a:cs typeface="Arial" panose="020B0604020202020204" pitchFamily="34" charset="0"/>
              </a:rPr>
              <a:t>Puede utilizar el planificador de jubilación de la página web de su plan de jubilación para personalizar su plan y saber cuánto necesitará ahorrar hoy para cubrir sus gastos y el estilo de vida que desea en la jubilación.  </a:t>
            </a:r>
          </a:p>
          <a:p>
            <a:pPr>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AE89FE0-8C8A-CF37-058D-ECC4BC065390}"/>
              </a:ext>
            </a:extLst>
          </p:cNvPr>
          <p:cNvSpPr>
            <a:spLocks noGrp="1"/>
          </p:cNvSpPr>
          <p:nvPr>
            <p:ph type="sldNum" sz="quarter" idx="5"/>
          </p:nvPr>
        </p:nvSpPr>
        <p:spPr/>
        <p:txBody>
          <a:bodyPr/>
          <a:lstStyle/>
          <a:p>
            <a:fld id="{A5FAC21A-BE1B-416A-AE5D-491DBA763B7F}" type="slidenum">
              <a:rPr lang="en-US" smtClean="0"/>
              <a:t>19</a:t>
            </a:fld>
            <a:endParaRPr lang="en-US"/>
          </a:p>
        </p:txBody>
      </p:sp>
    </p:spTree>
    <p:extLst>
      <p:ext uri="{BB962C8B-B14F-4D97-AF65-F5344CB8AC3E}">
        <p14:creationId xmlns:p14="http://schemas.microsoft.com/office/powerpoint/2010/main" val="477461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a:latin typeface="Arial" panose="020B0604020202020204" pitchFamily="34" charset="0"/>
                <a:cs typeface="Arial" panose="020B0604020202020204" pitchFamily="34" charset="0"/>
              </a:rPr>
              <a:t>Hoy analizaremos las razones que explican las fluctuaciones del mercado y debatiremos estrategias que lo ayudarán a centrarse en sus objetivos. </a:t>
            </a:r>
          </a:p>
          <a:p>
            <a:endParaRPr lang="en-US" dirty="0">
              <a:latin typeface="Arial" panose="020B0604020202020204" pitchFamily="34" charset="0"/>
              <a:cs typeface="Arial" panose="020B0604020202020204" pitchFamily="34" charset="0"/>
            </a:endParaRPr>
          </a:p>
          <a:p>
            <a:r>
              <a:rPr lang="es-419">
                <a:latin typeface="Arial" panose="020B0604020202020204" pitchFamily="34" charset="0"/>
                <a:cs typeface="Arial" panose="020B0604020202020204" pitchFamily="34" charset="0"/>
              </a:rPr>
              <a:t>Estas estrategias incluyen lo siguiente:</a:t>
            </a:r>
          </a:p>
          <a:p>
            <a:endParaRPr lang="en-US" dirty="0">
              <a:latin typeface="Arial" panose="020B0604020202020204" pitchFamily="34" charset="0"/>
              <a:cs typeface="Arial" panose="020B0604020202020204" pitchFamily="34" charset="0"/>
            </a:endParaRPr>
          </a:p>
          <a:p>
            <a:pPr marL="174982" indent="-174982">
              <a:buFont typeface="Arial" panose="020B0604020202020204" pitchFamily="34" charset="0"/>
              <a:buChar char="•"/>
            </a:pPr>
            <a:r>
              <a:rPr lang="es-419">
                <a:latin typeface="Arial" panose="020B0604020202020204" pitchFamily="34" charset="0"/>
                <a:cs typeface="Arial" panose="020B0604020202020204" pitchFamily="34" charset="0"/>
              </a:rPr>
              <a:t>Contribuir periódicamente a su cuenta de jubilación.</a:t>
            </a:r>
          </a:p>
          <a:p>
            <a:pPr marL="174982" indent="-17498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4982" indent="-174982">
              <a:buFont typeface="Arial" panose="020B0604020202020204" pitchFamily="34" charset="0"/>
              <a:buChar char="•"/>
            </a:pPr>
            <a:r>
              <a:rPr lang="es-419">
                <a:latin typeface="Arial" panose="020B0604020202020204" pitchFamily="34" charset="0"/>
                <a:cs typeface="Arial" panose="020B0604020202020204" pitchFamily="34" charset="0"/>
              </a:rPr>
              <a:t>Centrarse en la estrategia a largo plazo.</a:t>
            </a:r>
          </a:p>
          <a:p>
            <a:pPr marL="174982" indent="-17498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4982" indent="-174982">
              <a:buFont typeface="Arial" panose="020B0604020202020204" pitchFamily="34" charset="0"/>
              <a:buChar char="•"/>
            </a:pPr>
            <a:r>
              <a:rPr lang="es-419">
                <a:latin typeface="Arial" panose="020B0604020202020204" pitchFamily="34" charset="0"/>
                <a:cs typeface="Arial" panose="020B0604020202020204" pitchFamily="34" charset="0"/>
              </a:rPr>
              <a:t>La importancia de mantener su cuenta al día.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C98CE96-4B2E-4889-80DA-F33627376443}" type="slidenum">
              <a:rPr lang="en-US" smtClean="0"/>
              <a:t>2</a:t>
            </a:fld>
            <a:endParaRPr lang="en-US"/>
          </a:p>
        </p:txBody>
      </p:sp>
    </p:spTree>
    <p:extLst>
      <p:ext uri="{BB962C8B-B14F-4D97-AF65-F5344CB8AC3E}">
        <p14:creationId xmlns:p14="http://schemas.microsoft.com/office/powerpoint/2010/main" val="3261239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F3E74-F519-916E-30A4-81103C583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3D2BD-F399-36A2-14CA-D7229270D6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2EDDB-BB03-9681-B350-8D288A0D65B2}"/>
              </a:ext>
            </a:extLst>
          </p:cNvPr>
          <p:cNvSpPr>
            <a:spLocks noGrp="1"/>
          </p:cNvSpPr>
          <p:nvPr>
            <p:ph type="body" idx="1"/>
          </p:nvPr>
        </p:nvSpPr>
        <p:spPr/>
        <p:txBody>
          <a:bodyPr/>
          <a:lstStyle/>
          <a:p>
            <a:pPr marL="0" indent="0">
              <a:buNone/>
            </a:pPr>
            <a:endParaRPr lang="en-US" dirty="0">
              <a:effectLst/>
              <a:latin typeface="Arial" panose="020B0604020202020204" pitchFamily="34" charset="0"/>
              <a:cs typeface="Arial" panose="020B0604020202020204" pitchFamily="34" charset="0"/>
            </a:endParaRPr>
          </a:p>
          <a:p>
            <a:pPr marL="0" indent="0">
              <a:buNone/>
            </a:pPr>
            <a:r>
              <a:rPr lang="es-419" b="0">
                <a:latin typeface="Arial" panose="020B0604020202020204" pitchFamily="34" charset="0"/>
                <a:cs typeface="Arial" panose="020B0604020202020204" pitchFamily="34" charset="0"/>
              </a:rPr>
              <a:t>¿Sabía que </a:t>
            </a:r>
            <a:r>
              <a:rPr lang="es-419" b="0">
                <a:effectLst/>
                <a:latin typeface="Arial" panose="020B0604020202020204" pitchFamily="34" charset="0"/>
                <a:cs typeface="Arial" panose="020B0604020202020204" pitchFamily="34" charset="0"/>
              </a:rPr>
              <a:t>puede explorar la volatilidad de los mercados y aprender cómo gestionar sus inversiones?</a:t>
            </a:r>
          </a:p>
          <a:p>
            <a:pPr marL="0" indent="0">
              <a:buNone/>
            </a:pPr>
            <a:endParaRPr lang="en-US" b="0" dirty="0">
              <a:effectLst/>
              <a:latin typeface="Arial" panose="020B0604020202020204" pitchFamily="34" charset="0"/>
              <a:cs typeface="Arial" panose="020B0604020202020204" pitchFamily="34" charset="0"/>
            </a:endParaRPr>
          </a:p>
          <a:p>
            <a:pPr marL="0" indent="0">
              <a:buNone/>
            </a:pPr>
            <a:r>
              <a:rPr lang="es-419" b="0">
                <a:effectLst/>
                <a:latin typeface="Arial" panose="020B0604020202020204" pitchFamily="34" charset="0"/>
                <a:cs typeface="Arial" panose="020B0604020202020204" pitchFamily="34" charset="0"/>
              </a:rPr>
              <a:t>Nuestra página sobre la volatilidad de los mercados ofrece una serie de recursos, como artículos, videos y seminarios web, que lo ayudarán a comprender el mercado de valores, los aspectos básicos de la inversión y las estrategias para mantener sus objetivos de jubilación a largo plazo.</a:t>
            </a:r>
          </a:p>
          <a:p>
            <a:pPr marL="0" indent="0">
              <a:buNone/>
            </a:pPr>
            <a:endParaRPr lang="en-US" b="0" dirty="0">
              <a:effectLst/>
              <a:latin typeface="Arial" panose="020B0604020202020204" pitchFamily="34" charset="0"/>
              <a:cs typeface="Arial" panose="020B0604020202020204" pitchFamily="34" charset="0"/>
            </a:endParaRPr>
          </a:p>
          <a:p>
            <a:pPr marL="0" indent="0">
              <a:buNone/>
            </a:pPr>
            <a:r>
              <a:rPr lang="es-419" b="0">
                <a:effectLst/>
                <a:latin typeface="Arial" panose="020B0604020202020204" pitchFamily="34" charset="0"/>
                <a:cs typeface="Arial" panose="020B0604020202020204" pitchFamily="34" charset="0"/>
              </a:rPr>
              <a:t>Además, puede visitar el sitio web de su plan de jubilación o nuestra aplicación móvil para acceder a herramientas educativas y calculadoras diseñadas para ayudarlo a mantenerse en el buen camino.</a:t>
            </a:r>
          </a:p>
        </p:txBody>
      </p:sp>
      <p:sp>
        <p:nvSpPr>
          <p:cNvPr id="4" name="Slide Number Placeholder 3">
            <a:extLst>
              <a:ext uri="{FF2B5EF4-FFF2-40B4-BE49-F238E27FC236}">
                <a16:creationId xmlns:a16="http://schemas.microsoft.com/office/drawing/2014/main" id="{D2E6816B-4C71-1E3E-5D62-588E5E9504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24083-F9A9-46CB-91CE-888DB8560D90}" type="slidenum">
              <a:rPr kumimoji="0" lang="en-US" altLang="en-US"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81368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b="0">
                <a:latin typeface="Arial" panose="020B0604020202020204" pitchFamily="34" charset="0"/>
                <a:cs typeface="Arial" panose="020B0604020202020204" pitchFamily="34" charset="0"/>
              </a:rPr>
              <a:t>A medida que nos acercamos al final de nuestra charla de hoy, le recuerdo que hay algunos aspectos que se deben tener en cuenta al invertir en el mercado:</a:t>
            </a:r>
          </a:p>
          <a:p>
            <a:endParaRPr lang="en-US" dirty="0"/>
          </a:p>
        </p:txBody>
      </p:sp>
      <p:sp>
        <p:nvSpPr>
          <p:cNvPr id="4" name="Slide Number Placeholder 3"/>
          <p:cNvSpPr>
            <a:spLocks noGrp="1"/>
          </p:cNvSpPr>
          <p:nvPr>
            <p:ph type="sldNum" sz="quarter" idx="5"/>
          </p:nvPr>
        </p:nvSpPr>
        <p:spPr/>
        <p:txBody>
          <a:bodyPr/>
          <a:lstStyle/>
          <a:p>
            <a:fld id="{5C98CE96-4B2E-4889-80DA-F33627376443}" type="slidenum">
              <a:rPr lang="en-US" smtClean="0"/>
              <a:t>21</a:t>
            </a:fld>
            <a:endParaRPr lang="en-US"/>
          </a:p>
        </p:txBody>
      </p:sp>
    </p:spTree>
    <p:extLst>
      <p:ext uri="{BB962C8B-B14F-4D97-AF65-F5344CB8AC3E}">
        <p14:creationId xmlns:p14="http://schemas.microsoft.com/office/powerpoint/2010/main" val="3859224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pPr marL="174982" indent="-174982" fontAlgn="base">
              <a:buFont typeface="Arial" panose="020B0604020202020204" pitchFamily="34" charset="0"/>
              <a:buChar char="•"/>
            </a:pPr>
            <a:r>
              <a:rPr lang="es-419">
                <a:latin typeface="Arial" panose="020B0604020202020204" pitchFamily="34" charset="0"/>
                <a:cs typeface="Arial" panose="020B0604020202020204" pitchFamily="34" charset="0"/>
              </a:rPr>
              <a:t>Primero, revise sus metas y mantenga la disciplina y el compromiso con respecto a su plan de inversión. Si sus objetivos y plazos no han cambiado, su estrategia de inversión tampoco tendría por qué hacerlo. </a:t>
            </a:r>
          </a:p>
          <a:p>
            <a:pPr marL="174982" indent="-174982" fontAlgn="base">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s-419">
                <a:latin typeface="Arial" panose="020B0604020202020204" pitchFamily="34" charset="0"/>
                <a:cs typeface="Arial" panose="020B0604020202020204" pitchFamily="34" charset="0"/>
              </a:rPr>
              <a:t>Convierta la volatilidad del mercado en una ventaja al seguir haciendo sus contribuciones regulares. </a:t>
            </a: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74982" indent="-174982" fontAlgn="base">
              <a:buFont typeface="Arial" panose="020B0604020202020204" pitchFamily="34" charset="0"/>
              <a:buChar char="•"/>
              <a:defRPr/>
            </a:pPr>
            <a:r>
              <a:rPr lang="es-419">
                <a:latin typeface="Arial" panose="020B0604020202020204" pitchFamily="34" charset="0"/>
                <a:cs typeface="Arial" panose="020B0604020202020204" pitchFamily="34" charset="0"/>
              </a:rPr>
              <a:t>Adopte una perspectiva a largo plazo. Los mercados subirán y caerán, pero con el tiempo, siempre subirán más alto. En el pasado, los mercados se han recuperado de una caída en uno o dos años. </a:t>
            </a:r>
          </a:p>
          <a:p>
            <a:pPr marL="174982" indent="-174982" fontAlgn="base">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s-419">
                <a:latin typeface="Arial" panose="020B0604020202020204" pitchFamily="34" charset="0"/>
                <a:cs typeface="Arial" panose="020B0604020202020204" pitchFamily="34" charset="0"/>
              </a:rPr>
              <a:t>Si necesita orientación adicional, considere la posibilidad de hablar con un profesional financiero autorizado que pueda ayudarlo con su situación específica.</a:t>
            </a: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s-419">
                <a:latin typeface="Arial" panose="020B0604020202020204" pitchFamily="34" charset="0"/>
                <a:cs typeface="Arial" panose="020B0604020202020204" pitchFamily="34" charset="0"/>
              </a:rPr>
              <a:t>Por último, controle su cuenta para asegurarse de que la información está actualizada y revise su cuenta de jubilación cuando alcance hitos importantes o cuando cambie su situación financiera personal.</a:t>
            </a:r>
          </a:p>
          <a:p>
            <a:pPr marL="174982" indent="-174982" fontAlgn="base"/>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22</a:t>
            </a:fld>
            <a:endParaRPr lang="en-CA" sz="1400">
              <a:solidFill>
                <a:prstClr val="black"/>
              </a:solidFill>
              <a:latin typeface="Arial"/>
            </a:endParaRPr>
          </a:p>
        </p:txBody>
      </p:sp>
    </p:spTree>
    <p:extLst>
      <p:ext uri="{BB962C8B-B14F-4D97-AF65-F5344CB8AC3E}">
        <p14:creationId xmlns:p14="http://schemas.microsoft.com/office/powerpoint/2010/main" val="2714607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spcBef>
                <a:spcPts val="612"/>
              </a:spcBef>
              <a:buClr>
                <a:schemeClr val="tx1"/>
              </a:buClr>
              <a:defRPr/>
            </a:pPr>
            <a:r>
              <a:rPr lang="es-419" b="0">
                <a:latin typeface="Arial" panose="020B0604020202020204" pitchFamily="34" charset="0"/>
                <a:cs typeface="Arial" panose="020B0604020202020204" pitchFamily="34" charset="0"/>
              </a:rPr>
              <a:t>Gracias por asistir a esta sesión. </a:t>
            </a:r>
          </a:p>
          <a:p>
            <a:pPr defTabSz="933237">
              <a:spcBef>
                <a:spcPts val="612"/>
              </a:spcBef>
              <a:buClr>
                <a:schemeClr val="tx1"/>
              </a:buClr>
              <a:defRPr/>
            </a:pPr>
            <a:endParaRPr lang="en-US" b="0" dirty="0">
              <a:latin typeface="Arial" panose="020B0604020202020204" pitchFamily="34" charset="0"/>
              <a:cs typeface="Arial" panose="020B0604020202020204" pitchFamily="34" charset="0"/>
            </a:endParaRPr>
          </a:p>
          <a:p>
            <a:pPr defTabSz="933237">
              <a:spcBef>
                <a:spcPts val="612"/>
              </a:spcBef>
              <a:buClr>
                <a:schemeClr val="tx1"/>
              </a:buClr>
              <a:defRPr/>
            </a:pPr>
            <a:r>
              <a:rPr lang="es-419" b="0">
                <a:latin typeface="Arial" panose="020B0604020202020204" pitchFamily="34" charset="0"/>
                <a:cs typeface="Arial" panose="020B0604020202020204" pitchFamily="34" charset="0"/>
              </a:rPr>
              <a:t>Espero que sienta más seguridad a la hora de ahorrar para su futuro, especialmente durante las fluctuaciones del mercado.</a:t>
            </a:r>
          </a:p>
          <a:p>
            <a:pPr defTabSz="933237">
              <a:spcBef>
                <a:spcPts val="612"/>
              </a:spcBef>
              <a:buClr>
                <a:schemeClr val="tx1"/>
              </a:buClr>
              <a:defRPr/>
            </a:pPr>
            <a:endParaRPr lang="en-US" b="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3237">
              <a:defRPr/>
            </a:pPr>
            <a:fld id="{B2F24083-F9A9-46CB-91CE-888DB8560D90}" type="slidenum">
              <a:rPr lang="en-US" altLang="en-US" sz="1400">
                <a:solidFill>
                  <a:prstClr val="black"/>
                </a:solidFill>
                <a:latin typeface="Arial"/>
              </a:rPr>
              <a:pPr defTabSz="933237">
                <a:defRPr/>
              </a:pPr>
              <a:t>23</a:t>
            </a:fld>
            <a:endParaRPr lang="en-US" altLang="en-US" sz="1400">
              <a:solidFill>
                <a:prstClr val="black"/>
              </a:solidFill>
              <a:latin typeface="Arial"/>
            </a:endParaRPr>
          </a:p>
        </p:txBody>
      </p:sp>
    </p:spTree>
    <p:extLst>
      <p:ext uri="{BB962C8B-B14F-4D97-AF65-F5344CB8AC3E}">
        <p14:creationId xmlns:p14="http://schemas.microsoft.com/office/powerpoint/2010/main" val="446891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24</a:t>
            </a:fld>
            <a:endParaRPr lang="en-CA" sz="1400">
              <a:solidFill>
                <a:prstClr val="black"/>
              </a:solidFill>
              <a:latin typeface="Arial"/>
            </a:endParaRPr>
          </a:p>
        </p:txBody>
      </p:sp>
    </p:spTree>
    <p:extLst>
      <p:ext uri="{BB962C8B-B14F-4D97-AF65-F5344CB8AC3E}">
        <p14:creationId xmlns:p14="http://schemas.microsoft.com/office/powerpoint/2010/main" val="344370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25</a:t>
            </a:fld>
            <a:endParaRPr lang="en-CA" sz="1400">
              <a:solidFill>
                <a:prstClr val="black"/>
              </a:solidFill>
              <a:latin typeface="Arial"/>
            </a:endParaRPr>
          </a:p>
        </p:txBody>
      </p:sp>
    </p:spTree>
    <p:extLst>
      <p:ext uri="{BB962C8B-B14F-4D97-AF65-F5344CB8AC3E}">
        <p14:creationId xmlns:p14="http://schemas.microsoft.com/office/powerpoint/2010/main" val="2647723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endParaRPr lang="en-US" b="1"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33237" rtl="0" eaLnBrk="1" fontAlgn="auto" latinLnBrk="0" hangingPunct="1">
              <a:lnSpc>
                <a:spcPct val="107000"/>
              </a:lnSpc>
              <a:spcBef>
                <a:spcPts val="0"/>
              </a:spcBef>
              <a:spcAft>
                <a:spcPts val="816"/>
              </a:spcAft>
              <a:buClrTx/>
              <a:buSzTx/>
              <a:buFontTx/>
              <a:buNone/>
              <a:tabLst/>
              <a:defRPr/>
            </a:pPr>
            <a:r>
              <a:rPr lang="es-419">
                <a:latin typeface="Arial" panose="020B0604020202020204" pitchFamily="34" charset="0"/>
                <a:ea typeface="Calibri" panose="020F0502020204030204" pitchFamily="34" charset="0"/>
                <a:cs typeface="Arial" panose="020B0604020202020204" pitchFamily="34" charset="0"/>
              </a:rPr>
              <a:t>Su plan de jubilación está diseñado para que ahorrar para la jubilación sea lo más fácil y cómodo posible. Realizar contribuciones periódicas a su plan de jubilación es una estrategia de inversión que puede ayudarlo a aprovechar las fluctuaciones del mercado. </a:t>
            </a:r>
          </a:p>
          <a:p>
            <a:pPr>
              <a:lnSpc>
                <a:spcPct val="107000"/>
              </a:lnSpc>
              <a:spcAft>
                <a:spcPts val="816"/>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16"/>
              </a:spcAft>
            </a:pPr>
            <a:r>
              <a:rPr lang="es-419">
                <a:latin typeface="Arial" panose="020B0604020202020204" pitchFamily="34" charset="0"/>
                <a:ea typeface="Calibri" panose="020F0502020204030204" pitchFamily="34" charset="0"/>
                <a:cs typeface="Arial" panose="020B0604020202020204" pitchFamily="34" charset="0"/>
              </a:rPr>
              <a:t>Podría preguntarse de qué manera.</a:t>
            </a:r>
          </a:p>
          <a:p>
            <a:pPr>
              <a:lnSpc>
                <a:spcPct val="107000"/>
              </a:lnSpc>
              <a:spcAft>
                <a:spcPts val="816"/>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16"/>
              </a:spcAft>
            </a:pPr>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C98CE96-4B2E-4889-80DA-F33627376443}" type="slidenum">
              <a:rPr lang="en-US" smtClean="0"/>
              <a:t>3</a:t>
            </a:fld>
            <a:endParaRPr lang="en-US"/>
          </a:p>
        </p:txBody>
      </p:sp>
    </p:spTree>
    <p:extLst>
      <p:ext uri="{BB962C8B-B14F-4D97-AF65-F5344CB8AC3E}">
        <p14:creationId xmlns:p14="http://schemas.microsoft.com/office/powerpoint/2010/main" val="1853807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Bef>
                <a:spcPts val="0"/>
              </a:spcBef>
              <a:spcAft>
                <a:spcPts val="814"/>
              </a:spcAft>
              <a:buNone/>
            </a:pPr>
            <a:r>
              <a:rPr lang="es-419" b="0">
                <a:latin typeface="Arial" panose="020B0604020202020204" pitchFamily="34" charset="0"/>
                <a:ea typeface="Calibri" panose="020F0502020204030204" pitchFamily="34" charset="0"/>
                <a:cs typeface="Arial" panose="020B0604020202020204" pitchFamily="34" charset="0"/>
              </a:rPr>
              <a:t>Contribuir regularmente tiene muchas ventajas.</a:t>
            </a:r>
          </a:p>
          <a:p>
            <a:pPr marL="0" indent="0">
              <a:lnSpc>
                <a:spcPct val="107000"/>
              </a:lnSpc>
              <a:spcBef>
                <a:spcPts val="0"/>
              </a:spcBef>
              <a:spcAft>
                <a:spcPts val="814"/>
              </a:spcAft>
              <a:buNone/>
            </a:pPr>
            <a:endParaRPr lang="en-US" dirty="0">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Bef>
                <a:spcPts val="0"/>
              </a:spcBef>
              <a:spcAft>
                <a:spcPts val="814"/>
              </a:spcAft>
              <a:buFont typeface="Arial" panose="020B0604020202020204" pitchFamily="34" charset="0"/>
              <a:buChar char="•"/>
            </a:pPr>
            <a:r>
              <a:rPr lang="es-419">
                <a:latin typeface="Arial" panose="020B0604020202020204" pitchFamily="34" charset="0"/>
                <a:ea typeface="Calibri" panose="020F0502020204030204" pitchFamily="34" charset="0"/>
                <a:cs typeface="Arial" panose="020B0604020202020204" pitchFamily="34" charset="0"/>
              </a:rPr>
              <a:t>Es fácil ahorrar mediante el plan de jubilación, porque el dinero se deduce automáticamente de su sueldo y va directamente al plan. Además, puede hacer contribuciones antes de impuestos, lo cual puede ayudar a disminuir sus ingresos gravables y reducir los impuestos que paga hoy. </a:t>
            </a:r>
          </a:p>
          <a:p>
            <a:pPr marL="171450" indent="-171450">
              <a:lnSpc>
                <a:spcPct val="107000"/>
              </a:lnSpc>
              <a:spcBef>
                <a:spcPts val="0"/>
              </a:spcBef>
              <a:spcAft>
                <a:spcPts val="814"/>
              </a:spcAft>
              <a:buFont typeface="Arial" panose="020B0604020202020204" pitchFamily="34" charset="0"/>
              <a:buChar char="•"/>
            </a:pPr>
            <a:endParaRPr lang="en-US" dirty="0">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Bef>
                <a:spcPts val="0"/>
              </a:spcBef>
              <a:spcAft>
                <a:spcPts val="814"/>
              </a:spcAft>
              <a:buFont typeface="Arial" panose="020B0604020202020204" pitchFamily="34" charset="0"/>
              <a:buChar char="•"/>
            </a:pPr>
            <a:r>
              <a:rPr lang="es-419">
                <a:latin typeface="Arial" panose="020B0604020202020204" pitchFamily="34" charset="0"/>
                <a:ea typeface="Calibri" panose="020F0502020204030204" pitchFamily="34" charset="0"/>
                <a:cs typeface="Arial" panose="020B0604020202020204" pitchFamily="34" charset="0"/>
              </a:rPr>
              <a:t>Puede aprovechar las ventajas del promedio de costo en dólares, que puede </a:t>
            </a:r>
            <a:r>
              <a:rPr lang="es-419" sz="1200">
                <a:effectLst/>
                <a:latin typeface="Arial" panose="020B0604020202020204" pitchFamily="34" charset="0"/>
                <a:ea typeface="Calibri" panose="020F0502020204030204" pitchFamily="34" charset="0"/>
                <a:cs typeface="Arial" panose="020B0604020202020204" pitchFamily="34" charset="0"/>
              </a:rPr>
              <a:t>ayudar a disminuir las fluctuaciones del mercado</a:t>
            </a:r>
            <a:r>
              <a:rPr lang="es-419">
                <a:latin typeface="Arial" panose="020B0604020202020204" pitchFamily="34" charset="0"/>
                <a:ea typeface="Calibri" panose="020F0502020204030204" pitchFamily="34" charset="0"/>
                <a:cs typeface="Arial" panose="020B0604020202020204" pitchFamily="34" charset="0"/>
              </a:rPr>
              <a:t> para </a:t>
            </a:r>
            <a:r>
              <a:rPr lang="es-419" sz="1200">
                <a:effectLst/>
                <a:latin typeface="Arial" panose="020B0604020202020204" pitchFamily="34" charset="0"/>
                <a:ea typeface="Calibri" panose="020F0502020204030204" pitchFamily="34" charset="0"/>
                <a:cs typeface="Arial" panose="020B0604020202020204" pitchFamily="34" charset="0"/>
              </a:rPr>
              <a:t>ayudarlo a generar ahorros para la jubilación.</a:t>
            </a:r>
          </a:p>
          <a:p>
            <a:pPr marL="171450" indent="-171450">
              <a:lnSpc>
                <a:spcPct val="107000"/>
              </a:lnSpc>
              <a:spcBef>
                <a:spcPts val="0"/>
              </a:spcBef>
              <a:spcAft>
                <a:spcPts val="814"/>
              </a:spcAft>
              <a:buFont typeface="Arial" panose="020B0604020202020204" pitchFamily="34" charset="0"/>
              <a:buChar char="•"/>
            </a:pPr>
            <a:endParaRPr lang="en-US" dirty="0">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Bef>
                <a:spcPts val="0"/>
              </a:spcBef>
              <a:spcAft>
                <a:spcPts val="814"/>
              </a:spcAft>
              <a:buFont typeface="Arial" panose="020B0604020202020204" pitchFamily="34" charset="0"/>
              <a:buChar char="•"/>
            </a:pPr>
            <a:r>
              <a:rPr lang="es-419">
                <a:latin typeface="Arial" panose="020B0604020202020204" pitchFamily="34" charset="0"/>
                <a:ea typeface="Calibri" panose="020F0502020204030204" pitchFamily="34" charset="0"/>
                <a:cs typeface="Arial" panose="020B0604020202020204" pitchFamily="34" charset="0"/>
              </a:rPr>
              <a:t>Otro beneficio es que su dinero puede generar ganancias de inversión, que se capitalizan o vuelven a su cuenta. Esto puede darle más dinero para generar más ganancias, que también se agregan a su cuenta. Aunque no está garantizado, con el tiempo, esta capitalización puede tener un impacto importante en sus ahorros.</a:t>
            </a:r>
          </a:p>
          <a:p>
            <a:pPr marL="0" indent="0">
              <a:lnSpc>
                <a:spcPct val="107000"/>
              </a:lnSpc>
              <a:spcBef>
                <a:spcPts val="0"/>
              </a:spcBef>
              <a:spcAft>
                <a:spcPts val="814"/>
              </a:spcAft>
              <a:buFont typeface="Arial" panose="020B0604020202020204" pitchFamily="34" charset="0"/>
              <a:buNone/>
            </a:pPr>
            <a:endParaRPr lang="en-US" dirty="0">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Bef>
                <a:spcPts val="0"/>
              </a:spcBef>
              <a:spcAft>
                <a:spcPts val="814"/>
              </a:spcAft>
              <a:buFont typeface="Arial" panose="020B0604020202020204" pitchFamily="34" charset="0"/>
              <a:buChar char="•"/>
            </a:pPr>
            <a:r>
              <a:rPr lang="es-419">
                <a:latin typeface="Arial" panose="020B0604020202020204" pitchFamily="34" charset="0"/>
                <a:ea typeface="Calibri" panose="020F0502020204030204" pitchFamily="34" charset="0"/>
                <a:cs typeface="Arial" panose="020B0604020202020204" pitchFamily="34" charset="0"/>
              </a:rPr>
              <a:t>Y recuerde, en lo que respecta a su cuenta de jubilación, es </a:t>
            </a:r>
            <a:r>
              <a:rPr lang="es-419" i="1">
                <a:latin typeface="Arial" panose="020B0604020202020204" pitchFamily="34" charset="0"/>
                <a:ea typeface="Calibri" panose="020F0502020204030204" pitchFamily="34" charset="0"/>
                <a:cs typeface="Arial" panose="020B0604020202020204" pitchFamily="34" charset="0"/>
              </a:rPr>
              <a:t>usted </a:t>
            </a:r>
            <a:r>
              <a:rPr lang="es-419" i="0">
                <a:latin typeface="Arial" panose="020B0604020202020204" pitchFamily="34" charset="0"/>
                <a:ea typeface="Calibri" panose="020F0502020204030204" pitchFamily="34" charset="0"/>
                <a:cs typeface="Arial" panose="020B0604020202020204" pitchFamily="34" charset="0"/>
              </a:rPr>
              <a:t>quien siempre</a:t>
            </a:r>
            <a:r>
              <a:rPr lang="es-419">
                <a:latin typeface="Arial" panose="020B0604020202020204" pitchFamily="34" charset="0"/>
                <a:ea typeface="Calibri" panose="020F0502020204030204" pitchFamily="34" charset="0"/>
                <a:cs typeface="Arial" panose="020B0604020202020204" pitchFamily="34" charset="0"/>
              </a:rPr>
              <a:t> tiene el control. Incluso si cambia de trabajo, sus contribuciones y ganancias le pertenecen a </a:t>
            </a:r>
            <a:r>
              <a:rPr lang="es-419" i="1">
                <a:latin typeface="Arial" panose="020B0604020202020204" pitchFamily="34" charset="0"/>
                <a:ea typeface="Calibri" panose="020F0502020204030204" pitchFamily="34" charset="0"/>
                <a:cs typeface="Arial" panose="020B0604020202020204" pitchFamily="34" charset="0"/>
              </a:rPr>
              <a:t>usted</a:t>
            </a:r>
            <a:r>
              <a:rPr lang="es-419">
                <a:latin typeface="Arial" panose="020B0604020202020204" pitchFamily="34" charset="0"/>
                <a:ea typeface="Calibri" panose="020F0502020204030204" pitchFamily="34" charset="0"/>
                <a:cs typeface="Arial" panose="020B0604020202020204" pitchFamily="34" charset="0"/>
              </a:rPr>
              <a:t>.</a:t>
            </a:r>
          </a:p>
          <a:p>
            <a:pPr marL="0" indent="0">
              <a:lnSpc>
                <a:spcPct val="107000"/>
              </a:lnSpc>
              <a:spcBef>
                <a:spcPts val="0"/>
              </a:spcBef>
              <a:spcAft>
                <a:spcPts val="814"/>
              </a:spcAft>
              <a:buNone/>
            </a:pPr>
            <a:endParaRPr lang="en-US"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814"/>
              </a:spcAft>
              <a:buNone/>
            </a:pPr>
            <a:r>
              <a:rPr lang="es-419">
                <a:latin typeface="Arial" panose="020B0604020202020204" pitchFamily="34" charset="0"/>
                <a:ea typeface="Calibri" panose="020F0502020204030204" pitchFamily="34" charset="0"/>
                <a:cs typeface="Arial" panose="020B0604020202020204" pitchFamily="34" charset="0"/>
              </a:rPr>
              <a:t>Veamos cada uno de estos beneficios más de cerca.</a:t>
            </a:r>
          </a:p>
        </p:txBody>
      </p:sp>
      <p:sp>
        <p:nvSpPr>
          <p:cNvPr id="4" name="Slide Number Placeholder 3"/>
          <p:cNvSpPr>
            <a:spLocks noGrp="1"/>
          </p:cNvSpPr>
          <p:nvPr>
            <p:ph type="sldNum" sz="quarter" idx="5"/>
          </p:nvPr>
        </p:nvSpPr>
        <p:spPr/>
        <p:txBody>
          <a:bodyPr/>
          <a:lstStyle/>
          <a:p>
            <a:fld id="{4FF0573C-F130-4D1E-A886-85FBB65D3A1B}" type="slidenum">
              <a:rPr lang="en-CA" smtClean="0"/>
              <a:pPr/>
              <a:t>4</a:t>
            </a:fld>
            <a:endParaRPr lang="en-CA"/>
          </a:p>
        </p:txBody>
      </p:sp>
    </p:spTree>
    <p:extLst>
      <p:ext uri="{BB962C8B-B14F-4D97-AF65-F5344CB8AC3E}">
        <p14:creationId xmlns:p14="http://schemas.microsoft.com/office/powerpoint/2010/main" val="185845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419" sz="1200" b="0">
                <a:solidFill>
                  <a:schemeClr val="tx1"/>
                </a:solidFill>
                <a:effectLst/>
                <a:latin typeface="Arial" panose="020B0604020202020204" pitchFamily="34" charset="0"/>
                <a:cs typeface="Arial" panose="020B0604020202020204" pitchFamily="34" charset="0"/>
              </a:rPr>
              <a:t>Ahorrar a través de su plan puede ayudarlo a reducir sus impuestos.</a:t>
            </a:r>
          </a:p>
          <a:p>
            <a:pPr marL="0" indent="0">
              <a:buNone/>
            </a:pPr>
            <a:endParaRPr lang="en-PH" sz="1200" b="0" kern="1200" dirty="0">
              <a:solidFill>
                <a:schemeClr val="tx1"/>
              </a:solidFill>
              <a:effectLst/>
              <a:latin typeface="Arial" panose="020B0604020202020204" pitchFamily="34" charset="0"/>
              <a:cs typeface="Arial" panose="020B0604020202020204" pitchFamily="34" charset="0"/>
            </a:endParaRPr>
          </a:p>
          <a:p>
            <a:pPr marL="0" indent="0">
              <a:buNone/>
            </a:pPr>
            <a:r>
              <a:rPr lang="es-419" sz="1200" b="0">
                <a:solidFill>
                  <a:schemeClr val="tx1"/>
                </a:solidFill>
                <a:effectLst/>
                <a:latin typeface="Arial" panose="020B0604020202020204" pitchFamily="34" charset="0"/>
                <a:cs typeface="Arial" panose="020B0604020202020204" pitchFamily="34" charset="0"/>
              </a:rPr>
              <a:t>Las contribuciones antes de impuestos se deducen de su cheque antes de impuestos y pueden reducir sus impuestos anuales sobre la renta. Sus ahorros se incrementan con impuestos diferidos, así que su dinero y sus ganancias no son gravadas sino hasta que se retiren de la cuenta, idealmente en la jubilación, ya que la tasa fiscal podría ser menor. </a:t>
            </a:r>
          </a:p>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endParaRPr lang="en-US" sz="1200" b="0" i="0" dirty="0">
              <a:effectLst/>
              <a:latin typeface="Arial" panose="020B0604020202020204" pitchFamily="34" charset="0"/>
              <a:cs typeface="Arial" panose="020B0604020202020204" pitchFamily="34" charset="0"/>
            </a:endParaRPr>
          </a:p>
          <a:p>
            <a:pPr marL="0" indent="0">
              <a:buNone/>
            </a:pPr>
            <a:r>
              <a:rPr lang="es-419" sz="1200" b="0">
                <a:solidFill>
                  <a:schemeClr val="tx1"/>
                </a:solidFill>
                <a:effectLst/>
                <a:latin typeface="Arial" panose="020B0604020202020204" pitchFamily="34" charset="0"/>
                <a:cs typeface="Arial" panose="020B0604020202020204" pitchFamily="34" charset="0"/>
              </a:rPr>
              <a:t>Asimismo, si falta poco para su jubilación y está buscando una forma de poner más dinero en su cuenta de ahorros de jubilación, puede aprovechar las contribuciones de recuperación. </a:t>
            </a:r>
            <a:r>
              <a:rPr lang="es-419" b="0">
                <a:effectLst/>
                <a:latin typeface="Arial" panose="020B0604020202020204" pitchFamily="34" charset="0"/>
                <a:cs typeface="Arial" panose="020B0604020202020204" pitchFamily="34" charset="0"/>
              </a:rPr>
              <a:t>Si tiene 50 años o más en 2025 y ya aporta la cantidad máxima permitida a su jubilación, puede ahorrar $7500 adicionales. </a:t>
            </a:r>
            <a:r>
              <a:rPr lang="es-419">
                <a:solidFill>
                  <a:srgbClr val="000000"/>
                </a:solidFill>
                <a:latin typeface="Arial" panose="020B0604020202020204" pitchFamily="34" charset="0"/>
                <a:cs typeface="Arial" panose="020B0604020202020204" pitchFamily="34" charset="0"/>
              </a:rPr>
              <a:t>Además, </a:t>
            </a:r>
            <a:r>
              <a:rPr lang="es-419" b="0" i="0">
                <a:solidFill>
                  <a:srgbClr val="000000"/>
                </a:solidFill>
                <a:effectLst/>
                <a:latin typeface="Arial" panose="020B0604020202020204" pitchFamily="34" charset="0"/>
                <a:cs typeface="Arial" panose="020B0604020202020204" pitchFamily="34" charset="0"/>
              </a:rPr>
              <a:t>a partir del 1 de enero de 2025, el monto de la contribución adicional para</a:t>
            </a:r>
            <a:r>
              <a:rPr lang="es-419">
                <a:solidFill>
                  <a:srgbClr val="000000"/>
                </a:solidFill>
                <a:latin typeface="Arial" panose="020B0604020202020204" pitchFamily="34" charset="0"/>
                <a:cs typeface="Arial" panose="020B0604020202020204" pitchFamily="34" charset="0"/>
              </a:rPr>
              <a:t> personas de </a:t>
            </a:r>
            <a:r>
              <a:rPr lang="es-419" b="0" i="0">
                <a:solidFill>
                  <a:srgbClr val="000000"/>
                </a:solidFill>
                <a:effectLst/>
                <a:latin typeface="Arial" panose="020B0604020202020204" pitchFamily="34" charset="0"/>
                <a:cs typeface="Arial" panose="020B0604020202020204" pitchFamily="34" charset="0"/>
              </a:rPr>
              <a:t>60 a 63 años aumenta a $11 250.</a:t>
            </a:r>
          </a:p>
          <a:p>
            <a:pPr marL="0" indent="0">
              <a:buNone/>
            </a:pPr>
            <a:endParaRPr lang="en-US" sz="1200" b="1"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r>
              <a:rPr lang="es-419" sz="1200" b="0" i="0">
                <a:effectLst/>
                <a:latin typeface="Arial" panose="020B0604020202020204" pitchFamily="34" charset="0"/>
                <a:ea typeface="Calibri" panose="020F0502020204030204" pitchFamily="34" charset="0"/>
                <a:cs typeface="Arial" panose="020B0604020202020204" pitchFamily="34" charset="0"/>
              </a:rPr>
              <a:t>Tenga en cuenta que sus contribuciones no pueden exceder los límites anuales del IRS o del plan.</a:t>
            </a:r>
          </a:p>
          <a:p>
            <a:pPr marL="0" indent="0">
              <a:buNone/>
            </a:pPr>
            <a:endParaRPr lang="en-US" sz="1200" b="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endParaRPr lang="en-US" sz="1200" b="0" dirty="0">
              <a:latin typeface="Arial" panose="020B0604020202020204" pitchFamily="34" charset="0"/>
              <a:cs typeface="Arial" panose="020B0604020202020204" pitchFamily="34" charset="0"/>
            </a:endParaRPr>
          </a:p>
          <a:p>
            <a:pPr marL="0" indent="0">
              <a:buNone/>
            </a:pPr>
            <a:r>
              <a:rPr lang="es-419" sz="1200">
                <a:solidFill>
                  <a:schemeClr val="tx1"/>
                </a:solidFill>
                <a:effectLst/>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7836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C486B-A07C-A764-7849-3432591EABE5}"/>
            </a:ext>
          </a:extLst>
        </p:cNvPr>
        <p:cNvGrpSpPr/>
        <p:nvPr/>
      </p:nvGrpSpPr>
      <p:grpSpPr>
        <a:xfrm>
          <a:off x="0" y="0"/>
          <a:ext cx="0" cy="0"/>
          <a:chOff x="0" y="0"/>
          <a:chExt cx="0" cy="0"/>
        </a:xfrm>
      </p:grpSpPr>
      <p:sp>
        <p:nvSpPr>
          <p:cNvPr id="30722" name="Rectangle 7">
            <a:extLst>
              <a:ext uri="{FF2B5EF4-FFF2-40B4-BE49-F238E27FC236}">
                <a16:creationId xmlns:a16="http://schemas.microsoft.com/office/drawing/2014/main" id="{642CB65A-5DBB-5BEA-CE36-48E139444F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58403" indent="-291694">
              <a:spcBef>
                <a:spcPct val="30000"/>
              </a:spcBef>
              <a:defRPr sz="1200">
                <a:solidFill>
                  <a:schemeClr val="tx1"/>
                </a:solidFill>
                <a:latin typeface="Arial" panose="020B0604020202020204" pitchFamily="34" charset="0"/>
                <a:ea typeface="MS PGothic" panose="020B0600070205080204" pitchFamily="34" charset="-128"/>
              </a:defRPr>
            </a:lvl2pPr>
            <a:lvl3pPr marL="1166774" indent="-233355">
              <a:spcBef>
                <a:spcPct val="30000"/>
              </a:spcBef>
              <a:defRPr sz="1200">
                <a:solidFill>
                  <a:schemeClr val="tx1"/>
                </a:solidFill>
                <a:latin typeface="Arial" panose="020B0604020202020204" pitchFamily="34" charset="0"/>
                <a:ea typeface="MS PGothic" panose="020B0600070205080204" pitchFamily="34" charset="-128"/>
              </a:defRPr>
            </a:lvl3pPr>
            <a:lvl4pPr marL="1633484" indent="-233355">
              <a:spcBef>
                <a:spcPct val="30000"/>
              </a:spcBef>
              <a:defRPr sz="1200">
                <a:solidFill>
                  <a:schemeClr val="tx1"/>
                </a:solidFill>
                <a:latin typeface="Arial" panose="020B0604020202020204" pitchFamily="34" charset="0"/>
                <a:ea typeface="MS PGothic" panose="020B0600070205080204" pitchFamily="34" charset="-128"/>
              </a:defRPr>
            </a:lvl4pPr>
            <a:lvl5pPr marL="2100194" indent="-233355">
              <a:spcBef>
                <a:spcPct val="30000"/>
              </a:spcBef>
              <a:defRPr sz="1200">
                <a:solidFill>
                  <a:schemeClr val="tx1"/>
                </a:solidFill>
                <a:latin typeface="Arial" panose="020B0604020202020204" pitchFamily="34" charset="0"/>
                <a:ea typeface="MS PGothic" panose="020B0600070205080204" pitchFamily="34" charset="-128"/>
              </a:defRPr>
            </a:lvl5pPr>
            <a:lvl6pPr marL="2566904"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3361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0032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6703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3D0A05D-0E35-4F41-A299-04C8DAD21F83}" type="slidenum">
              <a:rPr lang="en-US" altLang="en-US" smtClean="0"/>
              <a:pPr>
                <a:spcBef>
                  <a:spcPct val="0"/>
                </a:spcBef>
              </a:pPr>
              <a:t>6</a:t>
            </a:fld>
            <a:endParaRPr lang="en-US" altLang="en-US"/>
          </a:p>
        </p:txBody>
      </p:sp>
      <p:sp>
        <p:nvSpPr>
          <p:cNvPr id="30723" name="Rectangle 2">
            <a:extLst>
              <a:ext uri="{FF2B5EF4-FFF2-40B4-BE49-F238E27FC236}">
                <a16:creationId xmlns:a16="http://schemas.microsoft.com/office/drawing/2014/main" id="{63FA678A-303C-F4B8-D818-46BC7A4A5255}"/>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9EB1344B-8DFC-95CF-DE5E-4C089FECDB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419" sz="1200" b="0" i="0" u="none" strike="noStrike" baseline="0">
                <a:solidFill>
                  <a:srgbClr val="000000"/>
                </a:solidFill>
                <a:latin typeface="Arial" panose="020B0604020202020204" pitchFamily="34" charset="0"/>
                <a:cs typeface="Arial" panose="020B0604020202020204" pitchFamily="34" charset="0"/>
              </a:rPr>
              <a:t>Otra ventaja es la estrategia de inversión automatizada y coherente. </a:t>
            </a:r>
          </a:p>
          <a:p>
            <a:endParaRPr lang="en-US" sz="1200" b="0" i="0" u="none" strike="noStrike" baseline="0" dirty="0">
              <a:solidFill>
                <a:srgbClr val="000000"/>
              </a:solidFill>
              <a:latin typeface="Arial" panose="020B0604020202020204" pitchFamily="34" charset="0"/>
              <a:cs typeface="Arial" panose="020B0604020202020204" pitchFamily="34" charset="0"/>
            </a:endParaRPr>
          </a:p>
          <a:p>
            <a:r>
              <a:rPr lang="es-419" sz="1200" b="0" i="0" u="none" strike="noStrike" baseline="0">
                <a:solidFill>
                  <a:srgbClr val="000000"/>
                </a:solidFill>
                <a:latin typeface="Arial" panose="020B0604020202020204" pitchFamily="34" charset="0"/>
                <a:cs typeface="Arial" panose="020B0604020202020204" pitchFamily="34" charset="0"/>
              </a:rPr>
              <a:t>Usted invierte una cantidad fija de dinero en cada período de pago, independientemente de si el valor de sus inversiones aumenta o disminuye, lo que se conoce como promedio de costo en dólares. Cuando mantenga esta estrategia durante las caídas del mercado, podrá reducir el costo promedio de las acciones</a:t>
            </a:r>
            <a:r>
              <a:rPr lang="es-419" sz="1200" b="0" i="0" u="none" strike="noStrike" baseline="30000">
                <a:solidFill>
                  <a:srgbClr val="000000"/>
                </a:solidFill>
                <a:latin typeface="Arial" panose="020B0604020202020204" pitchFamily="34" charset="0"/>
                <a:cs typeface="Arial" panose="020B0604020202020204" pitchFamily="34" charset="0"/>
              </a:rPr>
              <a:t> </a:t>
            </a:r>
            <a:r>
              <a:rPr lang="es-419" sz="1200" b="0" i="0" u="none" strike="noStrike" baseline="0">
                <a:solidFill>
                  <a:srgbClr val="000000"/>
                </a:solidFill>
                <a:latin typeface="Arial" panose="020B0604020202020204" pitchFamily="34" charset="0"/>
                <a:cs typeface="Arial" panose="020B0604020202020204" pitchFamily="34" charset="0"/>
              </a:rPr>
              <a:t>y acumular más acciones de cada inversión. </a:t>
            </a:r>
            <a:br>
              <a:rPr lang="es-419" b="0" i="0">
                <a:solidFill>
                  <a:srgbClr val="000000"/>
                </a:solidFill>
                <a:effectLst/>
                <a:latin typeface="Arial" panose="020B0604020202020204" pitchFamily="34" charset="0"/>
                <a:cs typeface="Arial" panose="020B0604020202020204" pitchFamily="34" charset="0"/>
              </a:rPr>
            </a:br>
            <a:endParaRPr lang="es-419" b="0" i="0">
              <a:solidFill>
                <a:srgbClr val="000000"/>
              </a:solidFill>
              <a:effectLst/>
              <a:latin typeface="Arial" panose="020B0604020202020204" pitchFamily="34" charset="0"/>
              <a:cs typeface="Arial" panose="020B0604020202020204" pitchFamily="34" charset="0"/>
            </a:endParaRPr>
          </a:p>
          <a:p>
            <a:pPr marL="0" indent="0">
              <a:buNone/>
            </a:pPr>
            <a:r>
              <a:rPr lang="es-419">
                <a:latin typeface="Arial" panose="020B0604020202020204" pitchFamily="34" charset="0"/>
                <a:cs typeface="Arial" panose="020B0604020202020204" pitchFamily="34" charset="0"/>
              </a:rPr>
              <a:t>A modo de ejemplo, veamos este gráfico. Este ejemplo hipotético muestra que, cuando cae el valor de mercado, digamos, de $50 a $10, se pueden comprar más acciones al precio más bajo.</a:t>
            </a:r>
          </a:p>
          <a:p>
            <a:pPr marL="0" indent="0">
              <a:buNone/>
            </a:pPr>
            <a:endParaRPr lang="en-US" dirty="0">
              <a:latin typeface="Arial" panose="020B0604020202020204" pitchFamily="34" charset="0"/>
              <a:cs typeface="Arial" panose="020B0604020202020204" pitchFamily="34" charset="0"/>
            </a:endParaRPr>
          </a:p>
          <a:p>
            <a:pPr marL="0" indent="0">
              <a:buNone/>
            </a:pPr>
            <a:r>
              <a:rPr lang="es-419" b="0" i="0">
                <a:solidFill>
                  <a:srgbClr val="000000"/>
                </a:solidFill>
                <a:effectLst/>
                <a:latin typeface="Arial" panose="020B0604020202020204" pitchFamily="34" charset="0"/>
                <a:cs typeface="Arial" panose="020B0604020202020204" pitchFamily="34" charset="0"/>
              </a:rPr>
              <a:t>A medida que el precio aumenta, obtiene menos acciones por sus $100. Con el tiempo, los precios altos y bajos se compensan, lo que puede suavizar las fluctuaciones del mercado y ayudarlo a avanzar hacia sus objetivos de jubilación. </a:t>
            </a:r>
          </a:p>
          <a:p>
            <a:endParaRPr lang="en-US" dirty="0">
              <a:latin typeface="Arial" panose="020B0604020202020204" pitchFamily="34" charset="0"/>
              <a:cs typeface="Arial" panose="020B0604020202020204" pitchFamily="34" charset="0"/>
            </a:endParaRPr>
          </a:p>
          <a:p>
            <a:pPr marL="0" indent="0">
              <a:buNone/>
            </a:pPr>
            <a:r>
              <a:rPr lang="es-419">
                <a:latin typeface="Arial" panose="020B0604020202020204" pitchFamily="34" charset="0"/>
                <a:cs typeface="Arial" panose="020B0604020202020204" pitchFamily="34" charset="0"/>
              </a:rPr>
              <a:t>Este enfoque sistemático de la inversión se conoce como “promedio de costo en dólares” y </a:t>
            </a:r>
            <a:r>
              <a:rPr lang="es-419" b="0" i="0">
                <a:effectLst/>
                <a:latin typeface="Arial" panose="020B0604020202020204" pitchFamily="34" charset="0"/>
                <a:cs typeface="Arial" panose="020B0604020202020204" pitchFamily="34" charset="0"/>
              </a:rPr>
              <a:t>es una de las principales ventajas de ahorrar para la jubilación a través de un plan 401(k).</a:t>
            </a:r>
          </a:p>
        </p:txBody>
      </p:sp>
    </p:spTree>
    <p:extLst>
      <p:ext uri="{BB962C8B-B14F-4D97-AF65-F5344CB8AC3E}">
        <p14:creationId xmlns:p14="http://schemas.microsoft.com/office/powerpoint/2010/main" val="3036409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r>
              <a:rPr lang="es-419" sz="1200" b="0" i="0" u="none" strike="noStrike" baseline="0" dirty="0">
                <a:solidFill>
                  <a:schemeClr val="tx1"/>
                </a:solidFill>
                <a:latin typeface="Arial" panose="020B0604020202020204" pitchFamily="34" charset="0"/>
                <a:cs typeface="Arial" panose="020B0604020202020204" pitchFamily="34" charset="0"/>
              </a:rPr>
              <a:t>Cuando ahorra a través de su plan de jubilación, sus depósitos pueden generar ganancias que regresan a su cuenta, </a:t>
            </a:r>
            <a:r>
              <a:rPr lang="es-419" sz="1200" dirty="0">
                <a:latin typeface="Arial" panose="020B0604020202020204" pitchFamily="34" charset="0"/>
                <a:cs typeface="Arial" panose="020B0604020202020204" pitchFamily="34" charset="0"/>
              </a:rPr>
              <a:t>lo que le da más dinero para generar más ganancias, que también se agregan a su cuenta. Esto se llama capitalización y, aunque no está garantizado, puede tener un impacto significativo en sus ahorros para la jubilación. </a:t>
            </a:r>
            <a:r>
              <a:rPr lang="es-419" sz="1200" b="0" i="0" u="none" strike="noStrike" baseline="0" dirty="0">
                <a:solidFill>
                  <a:schemeClr val="tx1"/>
                </a:solidFill>
                <a:latin typeface="Arial" panose="020B0604020202020204" pitchFamily="34" charset="0"/>
                <a:cs typeface="Arial" panose="020B0604020202020204" pitchFamily="34" charset="0"/>
              </a:rPr>
              <a:t>Cuanto más tiempo les dé a sus ahorros para crecer, tendrán un mayor potencial para acumular ganancias adicionales y estará mejor preparado para el futuro.</a:t>
            </a:r>
          </a:p>
          <a:p>
            <a:pPr marL="0" indent="0">
              <a:buNone/>
            </a:pPr>
            <a:endParaRPr lang="en-US" sz="1200" kern="1200" dirty="0">
              <a:solidFill>
                <a:schemeClr val="tx1"/>
              </a:solidFill>
              <a:effectLst/>
              <a:latin typeface="Arial" panose="020B0604020202020204" pitchFamily="34" charset="0"/>
              <a:cs typeface="Arial" panose="020B0604020202020204" pitchFamily="34" charset="0"/>
            </a:endParaRPr>
          </a:p>
          <a:p>
            <a:pPr marL="0" indent="0">
              <a:buNone/>
            </a:pPr>
            <a:r>
              <a:rPr lang="es-419" sz="1200" dirty="0">
                <a:solidFill>
                  <a:schemeClr val="tx1"/>
                </a:solidFill>
                <a:effectLst/>
                <a:latin typeface="Arial" panose="020B0604020202020204" pitchFamily="34" charset="0"/>
                <a:cs typeface="Arial" panose="020B0604020202020204" pitchFamily="34" charset="0"/>
              </a:rPr>
              <a:t>Veamos lo que sucede con una inversión de $3200 por año: en 10 años, se convierte en aproximadamente $41 000; en 20 años, en más de $109 000, y en 30 años, en más de $220 000.</a:t>
            </a:r>
          </a:p>
          <a:p>
            <a:pPr marL="0" indent="0">
              <a:buNone/>
            </a:pPr>
            <a:endParaRPr lang="en-US" sz="1200" kern="1200" dirty="0">
              <a:solidFill>
                <a:schemeClr val="tx1"/>
              </a:solidFill>
              <a:effectLst/>
              <a:latin typeface="Arial" panose="020B0604020202020204" pitchFamily="34" charset="0"/>
              <a:cs typeface="Arial" panose="020B0604020202020204" pitchFamily="34" charset="0"/>
            </a:endParaRPr>
          </a:p>
          <a:p>
            <a:pPr marL="0" indent="0">
              <a:buNone/>
            </a:pPr>
            <a:r>
              <a:rPr lang="es-419" sz="1200" dirty="0">
                <a:solidFill>
                  <a:schemeClr val="tx1"/>
                </a:solidFill>
                <a:effectLst/>
                <a:latin typeface="Arial" panose="020B0604020202020204" pitchFamily="34" charset="0"/>
                <a:cs typeface="Arial" panose="020B0604020202020204" pitchFamily="34" charset="0"/>
              </a:rPr>
              <a:t>Por eso, mientras antes empiece a ahorrar para la jubilación, mayor podría ser el efecto de la capitalización. Aunque el poder de la capitalización es más notable en un periodo largo, también ayuda a corto plazo, por lo que nunca es demasiado tarde para empezar a ahorrar para la jubilación.  </a:t>
            </a:r>
          </a:p>
          <a:p>
            <a:pPr marL="0" indent="0">
              <a:buNone/>
            </a:pPr>
            <a:endParaRPr lang="es-419" sz="1200" dirty="0">
              <a:solidFill>
                <a:schemeClr val="tx1"/>
              </a:solidFill>
              <a:effectLst/>
              <a:latin typeface="Arial" panose="020B0604020202020204" pitchFamily="34" charset="0"/>
              <a:cs typeface="Arial" panose="020B0604020202020204" pitchFamily="34" charset="0"/>
            </a:endParaRPr>
          </a:p>
          <a:p>
            <a:pPr marL="0" indent="0">
              <a:buNone/>
            </a:pPr>
            <a:endParaRPr lang="es-419" sz="1200" dirty="0">
              <a:solidFill>
                <a:schemeClr val="tx1"/>
              </a:solidFill>
              <a:effectLst/>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7</a:t>
            </a:fld>
            <a:endParaRPr lang="en-CA"/>
          </a:p>
        </p:txBody>
      </p:sp>
    </p:spTree>
    <p:extLst>
      <p:ext uri="{BB962C8B-B14F-4D97-AF65-F5344CB8AC3E}">
        <p14:creationId xmlns:p14="http://schemas.microsoft.com/office/powerpoint/2010/main" val="830228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7376" y="4711699"/>
            <a:ext cx="5948348" cy="4993641"/>
          </a:xfrm>
        </p:spPr>
        <p:txBody>
          <a:bodyPr/>
          <a:lstStyle/>
          <a:p>
            <a:pPr marL="0" indent="0">
              <a:buNone/>
            </a:pPr>
            <a:r>
              <a:rPr lang="es-419" dirty="0">
                <a:latin typeface="Arial" panose="020B0604020202020204" pitchFamily="34" charset="0"/>
                <a:cs typeface="Arial" panose="020B0604020202020204" pitchFamily="34" charset="0"/>
              </a:rPr>
              <a:t>Si bien nunca es demasiado tarde para comenzar a ahorrar, mientras antes empiece, más tiempo tendrán sus ahorros </a:t>
            </a:r>
            <a:r>
              <a:rPr lang="es-419" b="1" dirty="0">
                <a:latin typeface="Arial" panose="020B0604020202020204" pitchFamily="34" charset="0"/>
                <a:cs typeface="Arial" panose="020B0604020202020204" pitchFamily="34" charset="0"/>
              </a:rPr>
              <a:t>el potencial</a:t>
            </a:r>
            <a:r>
              <a:rPr lang="es-419" dirty="0">
                <a:latin typeface="Arial" panose="020B0604020202020204" pitchFamily="34" charset="0"/>
                <a:cs typeface="Arial" panose="020B0604020202020204" pitchFamily="34" charset="0"/>
              </a:rPr>
              <a:t> para capitalizarse y</a:t>
            </a:r>
            <a:r>
              <a:rPr lang="es-419" b="1" dirty="0">
                <a:latin typeface="Arial" panose="020B0604020202020204" pitchFamily="34" charset="0"/>
                <a:cs typeface="Arial" panose="020B0604020202020204" pitchFamily="34" charset="0"/>
              </a:rPr>
              <a:t> </a:t>
            </a:r>
            <a:r>
              <a:rPr lang="es-419" dirty="0">
                <a:latin typeface="Arial" panose="020B0604020202020204" pitchFamily="34" charset="0"/>
                <a:cs typeface="Arial" panose="020B0604020202020204" pitchFamily="34" charset="0"/>
              </a:rPr>
              <a:t>acumular ganancias adicionales, y mejor preparado </a:t>
            </a:r>
            <a:r>
              <a:rPr lang="es-419" b="1" dirty="0">
                <a:latin typeface="Arial" panose="020B0604020202020204" pitchFamily="34" charset="0"/>
                <a:cs typeface="Arial" panose="020B0604020202020204" pitchFamily="34" charset="0"/>
              </a:rPr>
              <a:t>podrá</a:t>
            </a:r>
            <a:r>
              <a:rPr lang="es-419" dirty="0">
                <a:latin typeface="Arial" panose="020B0604020202020204" pitchFamily="34" charset="0"/>
                <a:cs typeface="Arial" panose="020B0604020202020204" pitchFamily="34" charset="0"/>
              </a:rPr>
              <a:t> estar para el futuro.</a:t>
            </a:r>
          </a:p>
          <a:p>
            <a:pPr marL="0" indent="0">
              <a:buNone/>
            </a:pPr>
            <a:endParaRPr lang="en-US" dirty="0">
              <a:latin typeface="Arial" panose="020B0604020202020204" pitchFamily="34" charset="0"/>
              <a:cs typeface="Arial" panose="020B0604020202020204" pitchFamily="34" charset="0"/>
            </a:endParaRPr>
          </a:p>
          <a:p>
            <a:pPr marL="0" indent="0">
              <a:buNone/>
            </a:pPr>
            <a:r>
              <a:rPr lang="es-419" b="1" i="1" dirty="0">
                <a:latin typeface="Arial" panose="020B0604020202020204" pitchFamily="34" charset="0"/>
                <a:cs typeface="Arial" panose="020B0604020202020204" pitchFamily="34" charset="0"/>
              </a:rPr>
              <a:t>[Repase los números en la pantalla].</a:t>
            </a:r>
            <a:r>
              <a:rPr lang="es-419" dirty="0">
                <a:latin typeface="Arial" panose="020B0604020202020204" pitchFamily="34" charset="0"/>
                <a:cs typeface="Arial" panose="020B0604020202020204" pitchFamily="34" charset="0"/>
              </a:rPr>
              <a:t> </a:t>
            </a:r>
          </a:p>
          <a:p>
            <a:pPr marL="0" indent="0">
              <a:buNone/>
            </a:pPr>
            <a:endParaRPr lang="en-US" dirty="0">
              <a:latin typeface="Arial" panose="020B0604020202020204" pitchFamily="34" charset="0"/>
              <a:cs typeface="Arial" panose="020B0604020202020204" pitchFamily="34" charset="0"/>
            </a:endParaRPr>
          </a:p>
          <a:p>
            <a:pPr marL="171450" indent="-171450"/>
            <a:r>
              <a:rPr lang="es-419" dirty="0">
                <a:latin typeface="Arial" panose="020B0604020202020204" pitchFamily="34" charset="0"/>
                <a:cs typeface="Arial" panose="020B0604020202020204" pitchFamily="34" charset="0"/>
              </a:rPr>
              <a:t>Ahorre $3200 por año hasta los 67 años</a:t>
            </a:r>
          </a:p>
          <a:p>
            <a:pPr marL="171450" indent="-171450"/>
            <a:r>
              <a:rPr lang="es-419" dirty="0">
                <a:latin typeface="Arial" panose="020B0604020202020204" pitchFamily="34" charset="0"/>
                <a:cs typeface="Arial" panose="020B0604020202020204" pitchFamily="34" charset="0"/>
              </a:rPr>
              <a:t>Gane una tasa de retorno del 5 %</a:t>
            </a:r>
          </a:p>
          <a:p>
            <a:pPr marL="171450" indent="-171450"/>
            <a:r>
              <a:rPr lang="es-419" dirty="0">
                <a:latin typeface="Arial" panose="020B0604020202020204" pitchFamily="34" charset="0"/>
                <a:cs typeface="Arial" panose="020B0604020202020204" pitchFamily="34" charset="0"/>
              </a:rPr>
              <a:t>Ahorros al jubilarse:</a:t>
            </a:r>
          </a:p>
          <a:p>
            <a:pPr lvl="1"/>
            <a:r>
              <a:rPr lang="es-419" b="0" dirty="0">
                <a:latin typeface="Arial" panose="020B0604020202020204" pitchFamily="34" charset="0"/>
                <a:cs typeface="Arial" panose="020B0604020202020204" pitchFamily="34" charset="0"/>
              </a:rPr>
              <a:t>25 años = $456 981</a:t>
            </a:r>
          </a:p>
          <a:p>
            <a:pPr lvl="1"/>
            <a:r>
              <a:rPr lang="es-419" b="0" dirty="0">
                <a:latin typeface="Arial" panose="020B0604020202020204" pitchFamily="34" charset="0"/>
                <a:cs typeface="Arial" panose="020B0604020202020204" pitchFamily="34" charset="0"/>
              </a:rPr>
              <a:t>35 años = $252 277</a:t>
            </a:r>
          </a:p>
          <a:p>
            <a:pPr lvl="1"/>
            <a:r>
              <a:rPr lang="es-419" b="0" dirty="0">
                <a:latin typeface="Arial" panose="020B0604020202020204" pitchFamily="34" charset="0"/>
                <a:cs typeface="Arial" panose="020B0604020202020204" pitchFamily="34" charset="0"/>
              </a:rPr>
              <a:t>45 años = $127 994</a:t>
            </a:r>
          </a:p>
          <a:p>
            <a:pPr marL="457200" lvl="1" indent="-171450"/>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8</a:t>
            </a:fld>
            <a:endParaRPr lang="en-CA"/>
          </a:p>
        </p:txBody>
      </p:sp>
    </p:spTree>
    <p:extLst>
      <p:ext uri="{BB962C8B-B14F-4D97-AF65-F5344CB8AC3E}">
        <p14:creationId xmlns:p14="http://schemas.microsoft.com/office/powerpoint/2010/main" val="3131635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B89-807D-DB49-B16E-3D71B9F47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AE234-2F01-FE6F-F84F-C4EB00A92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AC7F0-A820-991A-3D9B-C2431220A3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a:effectLst/>
                <a:latin typeface="Arial" panose="020B0604020202020204" pitchFamily="34" charset="0"/>
                <a:cs typeface="Arial" panose="020B0604020202020204" pitchFamily="34" charset="0"/>
              </a:rPr>
              <a:t>Genere ahorros para controlar su futuro económico. </a:t>
            </a:r>
            <a:r>
              <a:rPr lang="es-419">
                <a:latin typeface="Arial" panose="020B0604020202020204" pitchFamily="34" charset="0"/>
                <a:cs typeface="Arial" panose="020B0604020202020204" pitchFamily="34" charset="0"/>
              </a:rPr>
              <a:t>Al depositar dinero a su cuenta de forma constante, se asegura de aumentar sus ahorros de manera sostenida, lo que </a:t>
            </a:r>
            <a:r>
              <a:rPr lang="es-419" b="0">
                <a:latin typeface="Arial" panose="020B0604020202020204" pitchFamily="34" charset="0"/>
                <a:cs typeface="Arial" panose="020B0604020202020204" pitchFamily="34" charset="0"/>
              </a:rPr>
              <a:t>puede</a:t>
            </a:r>
            <a:r>
              <a:rPr lang="es-419">
                <a:latin typeface="Arial" panose="020B0604020202020204" pitchFamily="34" charset="0"/>
                <a:cs typeface="Arial" panose="020B0604020202020204" pitchFamily="34" charset="0"/>
              </a:rPr>
              <a:t> conducir a un mayor </a:t>
            </a:r>
            <a:r>
              <a:rPr lang="es-419" b="0">
                <a:latin typeface="Arial" panose="020B0604020202020204" pitchFamily="34" charset="0"/>
                <a:cs typeface="Arial" panose="020B0604020202020204" pitchFamily="34" charset="0"/>
              </a:rPr>
              <a:t>bienestar económico</a:t>
            </a:r>
            <a:r>
              <a:rPr lang="es-419">
                <a:latin typeface="Arial" panose="020B0604020202020204" pitchFamily="34" charset="0"/>
                <a:cs typeface="Arial" panose="020B0604020202020204" pitchFamily="34" charset="0"/>
              </a:rPr>
              <a:t> en la jubilación.</a:t>
            </a:r>
          </a:p>
          <a:p>
            <a:pPr>
              <a:buNone/>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a:effectLst/>
                <a:latin typeface="Arial" panose="020B0604020202020204" pitchFamily="34" charset="0"/>
                <a:cs typeface="Arial" panose="020B0604020202020204" pitchFamily="34" charset="0"/>
              </a:rPr>
              <a:t>Puede ajustar sus contribuciones en cualquier momento, aumentarlas o reducirlas en función de lo que ocurra en la vida. Solo recuerde aumentar la cantidad siempre que sea posible. </a:t>
            </a:r>
            <a:r>
              <a:rPr lang="es-419">
                <a:latin typeface="Arial" panose="020B0604020202020204" pitchFamily="34" charset="0"/>
                <a:cs typeface="Arial" panose="020B0604020202020204" pitchFamily="34" charset="0"/>
              </a:rPr>
              <a:t>Si contribuye regularmente, podrá ajustar su tasa de ahorro a medida que cambie su situación económica. Esta flexibilidad le permite aumentar las contribuciones cuando sea posible o reducirlas si es necesario, lo que lo ayudará a mantener el </a:t>
            </a:r>
            <a:r>
              <a:rPr lang="es-419" i="1">
                <a:latin typeface="Arial" panose="020B0604020202020204" pitchFamily="34" charset="0"/>
                <a:cs typeface="Arial" panose="020B0604020202020204" pitchFamily="34" charset="0"/>
              </a:rPr>
              <a:t>control</a:t>
            </a:r>
            <a:r>
              <a:rPr lang="es-419">
                <a:latin typeface="Arial" panose="020B0604020202020204" pitchFamily="34" charset="0"/>
                <a:cs typeface="Arial" panose="020B0604020202020204" pitchFamily="34" charset="0"/>
              </a:rPr>
              <a:t> de la planificación de su jubilación.</a:t>
            </a:r>
          </a:p>
          <a:p>
            <a:pPr marL="0" marR="0" lvl="0" indent="0" algn="l" defTabSz="914400" rtl="0" eaLnBrk="1" fontAlgn="auto" latinLnBrk="0" hangingPunct="1">
              <a:lnSpc>
                <a:spcPct val="100000"/>
              </a:lnSpc>
              <a:spcBef>
                <a:spcPts val="0"/>
              </a:spcBef>
              <a:spcAft>
                <a:spcPts val="0"/>
              </a:spcAft>
              <a:buClrTx/>
              <a:buSzTx/>
              <a:buFontTx/>
              <a:buNone/>
              <a:tabLst/>
              <a:defRPr/>
            </a:pPr>
            <a:br>
              <a:rPr lang="es-419">
                <a:effectLst/>
                <a:latin typeface="Arial" panose="020B0604020202020204" pitchFamily="34" charset="0"/>
                <a:cs typeface="Arial" panose="020B0604020202020204" pitchFamily="34" charset="0"/>
              </a:rPr>
            </a:br>
            <a:r>
              <a:rPr lang="es-419">
                <a:latin typeface="Arial" panose="020B0604020202020204" pitchFamily="34" charset="0"/>
                <a:cs typeface="Arial" panose="020B0604020202020204" pitchFamily="34" charset="0"/>
              </a:rPr>
              <a:t>Las contribuciones periódicas fomentan el ahorro disciplinado y ayudan a dar prioridad al ahorro para la jubilación en su presupuesto. Este hábito puede conducir a una mejor gestión económica. </a:t>
            </a:r>
            <a:r>
              <a:rPr lang="es-419" b="0">
                <a:latin typeface="Arial" panose="020B0604020202020204" pitchFamily="34" charset="0"/>
                <a:cs typeface="Arial" panose="020B0604020202020204" pitchFamily="34" charset="0"/>
              </a:rPr>
              <a:t>Contribuir regularmente, más allá de si los precios de la inversión son altos o bajos, significa que compra más acciones cuando los precios son bajos y menos cuando los precios son altos. Hacer esto a lo largo del tiempo puede ayudar a suavizar las fluctuaciones del mercado y a aumentar sus ahorros para la jubilación.</a:t>
            </a:r>
          </a:p>
          <a:p>
            <a:endParaRPr lang="en-US" dirty="0">
              <a:latin typeface="Arial" panose="020B0604020202020204" pitchFamily="34" charset="0"/>
              <a:cs typeface="Arial" panose="020B0604020202020204" pitchFamily="34" charset="0"/>
            </a:endParaRPr>
          </a:p>
          <a:p>
            <a:r>
              <a:rPr lang="es-419">
                <a:latin typeface="Arial" panose="020B0604020202020204" pitchFamily="34" charset="0"/>
                <a:cs typeface="Arial" panose="020B0604020202020204" pitchFamily="34" charset="0"/>
              </a:rPr>
              <a:t>Además, ahorrar con regularidad le permite gestionar sus ahorros para la jubilación de manera activa, tomar decisiones informadas y adaptarse a las circunstancias cambiantes, lo que le da más control sobre su futuro económico.</a:t>
            </a:r>
          </a:p>
          <a:p>
            <a:pPr>
              <a:buNone/>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B9EB79E2-11CE-46C4-E96C-8A55283C7D9A}"/>
              </a:ext>
            </a:extLst>
          </p:cNvPr>
          <p:cNvSpPr>
            <a:spLocks noGrp="1"/>
          </p:cNvSpPr>
          <p:nvPr>
            <p:ph type="sldNum" sz="quarter" idx="5"/>
          </p:nvPr>
        </p:nvSpPr>
        <p:spPr/>
        <p:txBody>
          <a:bodyPr/>
          <a:lstStyle/>
          <a:p>
            <a:fld id="{A5FAC21A-BE1B-416A-AE5D-491DBA763B7F}" type="slidenum">
              <a:rPr lang="en-US" smtClean="0"/>
              <a:t>9</a:t>
            </a:fld>
            <a:endParaRPr lang="en-US"/>
          </a:p>
        </p:txBody>
      </p:sp>
    </p:spTree>
    <p:extLst>
      <p:ext uri="{BB962C8B-B14F-4D97-AF65-F5344CB8AC3E}">
        <p14:creationId xmlns:p14="http://schemas.microsoft.com/office/powerpoint/2010/main" val="1185398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A close up of a wall&#10;&#10;AI-generated content may be incorrect.">
            <a:extLst>
              <a:ext uri="{FF2B5EF4-FFF2-40B4-BE49-F238E27FC236}">
                <a16:creationId xmlns:a16="http://schemas.microsoft.com/office/drawing/2014/main" id="{54CC383A-C0DF-AEB6-082B-90DF33CC2178}"/>
              </a:ext>
            </a:extLst>
          </p:cNvPr>
          <p:cNvPicPr>
            <a:picLocks noChangeAspect="1"/>
          </p:cNvPicPr>
          <p:nvPr userDrawn="1"/>
        </p:nvPicPr>
        <p:blipFill>
          <a:blip r:embed="rId2">
            <a:extLst>
              <a:ext uri="{28A0092B-C50C-407E-A947-70E740481C1C}">
                <a14:useLocalDpi xmlns:a14="http://schemas.microsoft.com/office/drawing/2010/main" val="0"/>
              </a:ext>
            </a:extLst>
          </a:blip>
          <a:srcRect l="20767" t="23295" r="11076"/>
          <a:stretch/>
        </p:blipFill>
        <p:spPr>
          <a:xfrm>
            <a:off x="-1" y="0"/>
            <a:ext cx="9144001" cy="6858000"/>
          </a:xfrm>
          <a:prstGeom prst="rect">
            <a:avLst/>
          </a:prstGeom>
        </p:spPr>
      </p:pic>
      <p:sp>
        <p:nvSpPr>
          <p:cNvPr id="2" name="Title 1">
            <a:extLst>
              <a:ext uri="{FF2B5EF4-FFF2-40B4-BE49-F238E27FC236}">
                <a16:creationId xmlns:a16="http://schemas.microsoft.com/office/drawing/2014/main" id="{14A79FD9-D925-45D9-A7DA-662A6E696EAA}"/>
              </a:ext>
            </a:extLst>
          </p:cNvPr>
          <p:cNvSpPr>
            <a:spLocks noGrp="1"/>
          </p:cNvSpPr>
          <p:nvPr>
            <p:ph type="ctrTitle" hasCustomPrompt="1"/>
          </p:nvPr>
        </p:nvSpPr>
        <p:spPr>
          <a:xfrm>
            <a:off x="398463" y="737668"/>
            <a:ext cx="6053612" cy="3438682"/>
          </a:xfrm>
        </p:spPr>
        <p:txBody>
          <a:bodyPr anchor="ctr">
            <a:normAutofit/>
          </a:bodyPr>
          <a:lstStyle>
            <a:lvl1pPr algn="l">
              <a:lnSpc>
                <a:spcPct val="95000"/>
              </a:lnSpc>
              <a:defRPr sz="7200">
                <a:solidFill>
                  <a:schemeClr val="bg1"/>
                </a:solidFill>
              </a:defRPr>
            </a:lvl1pPr>
          </a:lstStyle>
          <a:p>
            <a:r>
              <a:rPr lang="en-US" noProof="0"/>
              <a:t>Title of </a:t>
            </a:r>
            <a:br>
              <a:rPr lang="en-US" noProof="0"/>
            </a:br>
            <a:r>
              <a:rPr lang="en-US" noProof="0"/>
              <a:t>presentation</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hasCustomPrompt="1"/>
          </p:nvPr>
        </p:nvSpPr>
        <p:spPr>
          <a:xfrm>
            <a:off x="398463" y="4789255"/>
            <a:ext cx="6053611" cy="407584"/>
          </a:xfrm>
        </p:spPr>
        <p:txBody>
          <a:bodyPr anchor="b"/>
          <a:lstStyle>
            <a:lvl1pPr marL="0" indent="0" algn="l">
              <a:buNone/>
              <a:defRPr sz="1400">
                <a:solidFill>
                  <a:schemeClr val="bg1"/>
                </a:solidFill>
                <a:latin typeface="+mn-lt"/>
              </a:defRPr>
            </a:lvl1pPr>
            <a:lvl2pPr marL="457063" indent="0" algn="r">
              <a:buNone/>
              <a:defRPr sz="1200">
                <a:solidFill>
                  <a:schemeClr val="tx1"/>
                </a:solidFill>
              </a:defRPr>
            </a:lvl2pPr>
            <a:lvl3pPr marL="914126" indent="0" algn="r">
              <a:buNone/>
              <a:defRPr sz="1200">
                <a:solidFill>
                  <a:schemeClr val="tx1"/>
                </a:solidFill>
              </a:defRPr>
            </a:lvl3pPr>
            <a:lvl4pPr marL="1371189" indent="0" algn="r">
              <a:buNone/>
              <a:defRPr sz="1200">
                <a:solidFill>
                  <a:schemeClr val="tx1"/>
                </a:solidFill>
              </a:defRPr>
            </a:lvl4pPr>
            <a:lvl5pPr marL="1828251" indent="0" algn="r">
              <a:buNone/>
              <a:defRPr sz="1200">
                <a:solidFill>
                  <a:schemeClr val="tx1"/>
                </a:solidFill>
              </a:defRPr>
            </a:lvl5pPr>
            <a:lvl6pPr marL="2285314" indent="0" algn="r">
              <a:buNone/>
              <a:defRPr sz="1200">
                <a:solidFill>
                  <a:schemeClr val="tx1"/>
                </a:solidFill>
              </a:defRPr>
            </a:lvl6pPr>
            <a:lvl7pPr marL="2742377" indent="0" algn="r">
              <a:buNone/>
              <a:defRPr sz="1200">
                <a:solidFill>
                  <a:schemeClr val="tx1"/>
                </a:solidFill>
              </a:defRPr>
            </a:lvl7pPr>
            <a:lvl8pPr marL="3199440" indent="0" algn="r">
              <a:buNone/>
              <a:defRPr sz="1200">
                <a:solidFill>
                  <a:schemeClr val="tx1"/>
                </a:solidFill>
              </a:defRPr>
            </a:lvl8pPr>
            <a:lvl9pPr marL="3656503" indent="0" algn="r">
              <a:buNone/>
              <a:defRPr sz="1200">
                <a:solidFill>
                  <a:schemeClr val="tx1"/>
                </a:solidFill>
              </a:defRPr>
            </a:lvl9pPr>
          </a:lstStyle>
          <a:p>
            <a:r>
              <a:rPr lang="en-US" noProof="0"/>
              <a:t>Presenter Full Name</a:t>
            </a:r>
          </a:p>
        </p:txBody>
      </p:sp>
      <p:sp>
        <p:nvSpPr>
          <p:cNvPr id="4" name="Date Placeholder 3">
            <a:extLst>
              <a:ext uri="{FF2B5EF4-FFF2-40B4-BE49-F238E27FC236}">
                <a16:creationId xmlns:a16="http://schemas.microsoft.com/office/drawing/2014/main" id="{7179E835-F42F-4EB7-9CF0-61AE2C509E9A}"/>
              </a:ext>
            </a:extLst>
          </p:cNvPr>
          <p:cNvSpPr>
            <a:spLocks noGrp="1"/>
          </p:cNvSpPr>
          <p:nvPr>
            <p:ph type="dt" sz="half" idx="10"/>
          </p:nvPr>
        </p:nvSpPr>
        <p:spPr bwMode="black">
          <a:xfrm>
            <a:off x="398465" y="5459994"/>
            <a:ext cx="6053610" cy="267194"/>
          </a:xfrm>
        </p:spPr>
        <p:txBody>
          <a:bodyPr anchor="t"/>
          <a:lstStyle>
            <a:lvl1pPr algn="l">
              <a:defRPr sz="1400">
                <a:solidFill>
                  <a:schemeClr val="bg1"/>
                </a:solidFill>
                <a:latin typeface="+mn-lt"/>
              </a:defRPr>
            </a:lvl1pPr>
          </a:lstStyle>
          <a:p>
            <a:fld id="{ED3FA57E-F3C9-4422-B7DF-F56B8E1A49EB}" type="datetime4">
              <a:rPr lang="en-US" smtClean="0"/>
              <a:pPr/>
              <a:t>May 27, 2025</a:t>
            </a:fld>
            <a:endParaRPr lang="en-US"/>
          </a:p>
        </p:txBody>
      </p:sp>
      <p:sp>
        <p:nvSpPr>
          <p:cNvPr id="5" name="Footer Placeholder 4">
            <a:extLst>
              <a:ext uri="{FF2B5EF4-FFF2-40B4-BE49-F238E27FC236}">
                <a16:creationId xmlns:a16="http://schemas.microsoft.com/office/drawing/2014/main" id="{AFBA3F65-764D-4A7E-A10B-5BE344887127}"/>
              </a:ext>
            </a:extLst>
          </p:cNvPr>
          <p:cNvSpPr>
            <a:spLocks noGrp="1"/>
          </p:cNvSpPr>
          <p:nvPr>
            <p:ph type="ftr" sz="quarter" idx="11"/>
          </p:nvPr>
        </p:nvSpPr>
        <p:spPr>
          <a:xfrm>
            <a:off x="341799" y="7010401"/>
            <a:ext cx="8462696" cy="45719"/>
          </a:xfrm>
        </p:spPr>
        <p:txBody>
          <a:bodyPr/>
          <a:lstStyle>
            <a:lvl1pPr>
              <a:defRPr>
                <a:solidFill>
                  <a:schemeClr val="bg1"/>
                </a:solidFill>
              </a:defRPr>
            </a:lvl1pPr>
          </a:lstStyle>
          <a:p>
            <a:endParaRPr lang="en-CA" dirty="0"/>
          </a:p>
        </p:txBody>
      </p:sp>
      <p:sp>
        <p:nvSpPr>
          <p:cNvPr id="6" name="Slide Number Placeholder 5">
            <a:extLst>
              <a:ext uri="{FF2B5EF4-FFF2-40B4-BE49-F238E27FC236}">
                <a16:creationId xmlns:a16="http://schemas.microsoft.com/office/drawing/2014/main" id="{9C867EB5-B07A-46BB-AD80-255361B7A403}"/>
              </a:ext>
            </a:extLst>
          </p:cNvPr>
          <p:cNvSpPr>
            <a:spLocks noGrp="1"/>
          </p:cNvSpPr>
          <p:nvPr>
            <p:ph type="sldNum" sz="quarter" idx="12"/>
          </p:nvPr>
        </p:nvSpPr>
        <p:spPr bwMode="white">
          <a:xfrm>
            <a:off x="8807965" y="7010398"/>
            <a:ext cx="336035" cy="45720"/>
          </a:xfrm>
        </p:spPr>
        <p:txBody>
          <a:bodyPr/>
          <a:lstStyle>
            <a:lvl1pPr>
              <a:defRPr sz="100">
                <a:solidFill>
                  <a:schemeClr val="bg1"/>
                </a:solidFill>
              </a:defRPr>
            </a:lvl1pPr>
          </a:lstStyle>
          <a:p>
            <a:fld id="{63CCAC63-48FA-4D87-8511-FFBEA58AD00F}" type="slidenum">
              <a:rPr lang="en-CA" smtClean="0"/>
              <a:pPr/>
              <a:t>‹#›</a:t>
            </a:fld>
            <a:endParaRPr lang="en-CA" dirty="0"/>
          </a:p>
        </p:txBody>
      </p:sp>
      <p:pic>
        <p:nvPicPr>
          <p:cNvPr id="12" name="Graphic 11">
            <a:extLst>
              <a:ext uri="{FF2B5EF4-FFF2-40B4-BE49-F238E27FC236}">
                <a16:creationId xmlns:a16="http://schemas.microsoft.com/office/drawing/2014/main" id="{142459ED-F19A-99EC-7C06-16EF16C4EBE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91690" y="6326921"/>
            <a:ext cx="2274620" cy="340221"/>
          </a:xfrm>
          <a:prstGeom prst="rect">
            <a:avLst/>
          </a:prstGeom>
        </p:spPr>
      </p:pic>
    </p:spTree>
    <p:extLst>
      <p:ext uri="{BB962C8B-B14F-4D97-AF65-F5344CB8AC3E}">
        <p14:creationId xmlns:p14="http://schemas.microsoft.com/office/powerpoint/2010/main" val="378555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hapter">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00571" y="780239"/>
            <a:ext cx="8356356" cy="4771958"/>
          </a:xfrm>
        </p:spPr>
        <p:txBody>
          <a:bodyPr anchor="ctr">
            <a:normAutofit/>
          </a:bodyPr>
          <a:lstStyle>
            <a:lvl1pPr>
              <a:defRPr sz="7200">
                <a:solidFill>
                  <a:schemeClr val="bg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664D86A9-B95A-42FA-8B03-2725FDB90EC5}" type="datetime4">
              <a:rPr lang="en-CA" smtClean="0"/>
              <a:t>May 27, 2025</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a:xfrm>
            <a:off x="8533067" y="6399283"/>
            <a:ext cx="212470" cy="175694"/>
          </a:xfrm>
        </p:spPr>
        <p:txBody>
          <a:bodyPr/>
          <a:lstStyle>
            <a:lvl1pPr>
              <a:defRPr>
                <a:solidFill>
                  <a:schemeClr val="bg1"/>
                </a:solidFill>
              </a:defRPr>
            </a:lvl1pPr>
          </a:lstStyle>
          <a:p>
            <a:fld id="{BB333B34-C87C-402E-ABB0-13B7C9DEBBC4}" type="slidenum">
              <a:rPr lang="en-CA" smtClean="0"/>
              <a:pPr/>
              <a:t>‹#›</a:t>
            </a:fld>
            <a:endParaRPr lang="en-CA"/>
          </a:p>
        </p:txBody>
      </p:sp>
      <p:pic>
        <p:nvPicPr>
          <p:cNvPr id="5" name="Graphic 4">
            <a:extLst>
              <a:ext uri="{FF2B5EF4-FFF2-40B4-BE49-F238E27FC236}">
                <a16:creationId xmlns:a16="http://schemas.microsoft.com/office/drawing/2014/main" id="{7C1A9B7C-69ED-70F2-DC0A-48E6B23C247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91690" y="6326921"/>
            <a:ext cx="2274620" cy="340221"/>
          </a:xfrm>
          <a:prstGeom prst="rect">
            <a:avLst/>
          </a:prstGeom>
        </p:spPr>
      </p:pic>
    </p:spTree>
    <p:extLst>
      <p:ext uri="{BB962C8B-B14F-4D97-AF65-F5344CB8AC3E}">
        <p14:creationId xmlns:p14="http://schemas.microsoft.com/office/powerpoint/2010/main" val="330486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hapter 2">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00571" y="780239"/>
            <a:ext cx="8356356" cy="4771958"/>
          </a:xfrm>
        </p:spPr>
        <p:txBody>
          <a:bodyPr anchor="ctr">
            <a:normAutofit/>
          </a:bodyPr>
          <a:lstStyle>
            <a:lvl1pPr>
              <a:defRPr sz="7200">
                <a:solidFill>
                  <a:schemeClr val="bg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May 27, 2025</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pic>
        <p:nvPicPr>
          <p:cNvPr id="5" name="Graphic 4">
            <a:extLst>
              <a:ext uri="{FF2B5EF4-FFF2-40B4-BE49-F238E27FC236}">
                <a16:creationId xmlns:a16="http://schemas.microsoft.com/office/drawing/2014/main" id="{1E027582-3913-7850-9E75-D27A3C8FCFC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91690" y="6326921"/>
            <a:ext cx="2274620" cy="340221"/>
          </a:xfrm>
          <a:prstGeom prst="rect">
            <a:avLst/>
          </a:prstGeom>
        </p:spPr>
      </p:pic>
    </p:spTree>
    <p:extLst>
      <p:ext uri="{BB962C8B-B14F-4D97-AF65-F5344CB8AC3E}">
        <p14:creationId xmlns:p14="http://schemas.microsoft.com/office/powerpoint/2010/main" val="282137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hapter 3">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98463" y="780239"/>
            <a:ext cx="8360572" cy="4771958"/>
          </a:xfrm>
        </p:spPr>
        <p:txBody>
          <a:bodyPr anchor="ctr">
            <a:normAutofit/>
          </a:bodyPr>
          <a:lstStyle>
            <a:lvl1pPr>
              <a:defRPr sz="7200">
                <a:solidFill>
                  <a:schemeClr val="tx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May 27, 2025</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spTree>
    <p:extLst>
      <p:ext uri="{BB962C8B-B14F-4D97-AF65-F5344CB8AC3E}">
        <p14:creationId xmlns:p14="http://schemas.microsoft.com/office/powerpoint/2010/main" val="15867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p>
            <a:r>
              <a:rPr lang="en-US" noProof="0"/>
              <a:t>Slide title</a:t>
            </a:r>
          </a:p>
        </p:txBody>
      </p:sp>
      <p:sp>
        <p:nvSpPr>
          <p:cNvPr id="3" name="Date Placeholder 2"/>
          <p:cNvSpPr>
            <a:spLocks noGrp="1"/>
          </p:cNvSpPr>
          <p:nvPr>
            <p:ph type="dt" sz="half" idx="10"/>
          </p:nvPr>
        </p:nvSpPr>
        <p:spPr/>
        <p:txBody>
          <a:bodyPr/>
          <a:lstStyle/>
          <a:p>
            <a:fld id="{A37F1619-AA93-4060-BD60-C576B19528E8}" type="datetime4">
              <a:rPr lang="en-CA" smtClean="0"/>
              <a:t>May 27, 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233122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4" y="472438"/>
            <a:ext cx="8356240" cy="792167"/>
          </a:xfrm>
        </p:spPr>
        <p:txBody>
          <a:bodyPr/>
          <a:lstStyle/>
          <a:p>
            <a:r>
              <a:rPr lang="en-US" noProof="0"/>
              <a:t>Slide title</a:t>
            </a:r>
          </a:p>
        </p:txBody>
      </p:sp>
      <p:sp>
        <p:nvSpPr>
          <p:cNvPr id="3" name="Date Placeholder 2"/>
          <p:cNvSpPr>
            <a:spLocks noGrp="1"/>
          </p:cNvSpPr>
          <p:nvPr>
            <p:ph type="dt" sz="half" idx="10"/>
          </p:nvPr>
        </p:nvSpPr>
        <p:spPr/>
        <p:txBody>
          <a:bodyPr/>
          <a:lstStyle/>
          <a:p>
            <a:fld id="{E8B94599-B0CF-427C-90FA-8448CA06BC9E}" type="datetime4">
              <a:rPr lang="en-CA" smtClean="0"/>
              <a:t>May 27, 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
        <p:nvSpPr>
          <p:cNvPr id="6" name="Text Placeholder 8">
            <a:extLst>
              <a:ext uri="{FF2B5EF4-FFF2-40B4-BE49-F238E27FC236}">
                <a16:creationId xmlns:a16="http://schemas.microsoft.com/office/drawing/2014/main" id="{CCA64D4B-F13B-4926-B9D7-FE0892242567}"/>
              </a:ext>
            </a:extLst>
          </p:cNvPr>
          <p:cNvSpPr>
            <a:spLocks noGrp="1"/>
          </p:cNvSpPr>
          <p:nvPr>
            <p:ph type="body" sz="quarter" idx="15" hasCustomPrompt="1"/>
          </p:nvPr>
        </p:nvSpPr>
        <p:spPr>
          <a:xfrm>
            <a:off x="2886635" y="6087933"/>
            <a:ext cx="5466343" cy="482642"/>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166193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98464" y="472438"/>
            <a:ext cx="8356240" cy="792167"/>
          </a:xfrm>
        </p:spPr>
        <p:txBody>
          <a:bodyPr/>
          <a:lstStyle/>
          <a:p>
            <a:r>
              <a:rPr lang="en-US" noProof="0"/>
              <a:t>Slide title</a:t>
            </a:r>
          </a:p>
        </p:txBody>
      </p:sp>
      <p:sp>
        <p:nvSpPr>
          <p:cNvPr id="3" name="Content Placeholder 2"/>
          <p:cNvSpPr>
            <a:spLocks noGrp="1"/>
          </p:cNvSpPr>
          <p:nvPr>
            <p:ph sz="half" idx="1" hasCustomPrompt="1"/>
          </p:nvPr>
        </p:nvSpPr>
        <p:spPr>
          <a:xfrm>
            <a:off x="398464" y="1434588"/>
            <a:ext cx="4049680" cy="4576536"/>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hasCustomPrompt="1"/>
          </p:nvPr>
        </p:nvSpPr>
        <p:spPr>
          <a:xfrm>
            <a:off x="4708048" y="1434191"/>
            <a:ext cx="4046656" cy="4580885"/>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685EE892-DA9C-470A-9EFD-1F1333ED0846}" type="datetime4">
              <a:rPr lang="en-CA" smtClean="0"/>
              <a:t>May 27, 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198563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a:lvl1pPr>
          </a:lstStyle>
          <a:p>
            <a:r>
              <a:rPr lang="en-US" noProof="0"/>
              <a:t>Slide title</a:t>
            </a:r>
          </a:p>
        </p:txBody>
      </p:sp>
      <p:sp>
        <p:nvSpPr>
          <p:cNvPr id="3" name="Text Placeholder 2"/>
          <p:cNvSpPr>
            <a:spLocks noGrp="1"/>
          </p:cNvSpPr>
          <p:nvPr>
            <p:ph type="body" idx="1" hasCustomPrompt="1"/>
          </p:nvPr>
        </p:nvSpPr>
        <p:spPr>
          <a:xfrm>
            <a:off x="398463" y="1435608"/>
            <a:ext cx="4050792"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add heading</a:t>
            </a:r>
          </a:p>
        </p:txBody>
      </p:sp>
      <p:sp>
        <p:nvSpPr>
          <p:cNvPr id="4" name="Content Placeholder 3"/>
          <p:cNvSpPr>
            <a:spLocks noGrp="1"/>
          </p:cNvSpPr>
          <p:nvPr>
            <p:ph sz="half" idx="2" hasCustomPrompt="1"/>
          </p:nvPr>
        </p:nvSpPr>
        <p:spPr>
          <a:xfrm>
            <a:off x="398463" y="2126107"/>
            <a:ext cx="4050792" cy="3886200"/>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hasCustomPrompt="1"/>
          </p:nvPr>
        </p:nvSpPr>
        <p:spPr>
          <a:xfrm>
            <a:off x="4695952" y="1435608"/>
            <a:ext cx="4049587"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add heading</a:t>
            </a:r>
          </a:p>
        </p:txBody>
      </p:sp>
      <p:sp>
        <p:nvSpPr>
          <p:cNvPr id="6" name="Content Placeholder 5"/>
          <p:cNvSpPr>
            <a:spLocks noGrp="1"/>
          </p:cNvSpPr>
          <p:nvPr>
            <p:ph sz="quarter" idx="4" hasCustomPrompt="1"/>
          </p:nvPr>
        </p:nvSpPr>
        <p:spPr>
          <a:xfrm>
            <a:off x="4695952" y="2126107"/>
            <a:ext cx="4049587" cy="3886200"/>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00A4CB11-CC29-45DE-86FE-3B5E9B18E485}" type="datetime4">
              <a:rPr lang="en-CA" smtClean="0"/>
              <a:t>May 27, 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400625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042303"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 name="Title 1"/>
          <p:cNvSpPr>
            <a:spLocks noGrp="1"/>
          </p:cNvSpPr>
          <p:nvPr>
            <p:ph type="title" hasCustomPrompt="1"/>
          </p:nvPr>
        </p:nvSpPr>
        <p:spPr>
          <a:xfrm>
            <a:off x="398463" y="463844"/>
            <a:ext cx="2469787"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8807965" y="7010398"/>
            <a:ext cx="336035" cy="45720"/>
          </a:xfrm>
        </p:spPr>
        <p:txBody>
          <a:bodyPr/>
          <a:lstStyle/>
          <a:p>
            <a:fld id="{FF132DD1-ED70-4BDF-9A73-CA79C3A1B7D9}" type="datetime4">
              <a:rPr lang="en-CA" smtClean="0"/>
              <a:t>May 27,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270902" y="6170281"/>
            <a:ext cx="5082076"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pic>
        <p:nvPicPr>
          <p:cNvPr id="9" name="Graphic 8">
            <a:extLst>
              <a:ext uri="{FF2B5EF4-FFF2-40B4-BE49-F238E27FC236}">
                <a16:creationId xmlns:a16="http://schemas.microsoft.com/office/drawing/2014/main" id="{6794AA8E-BD07-4E77-A719-AB4A1E9F3C2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08115" y="6264770"/>
            <a:ext cx="1463482" cy="468453"/>
          </a:xfrm>
          <a:prstGeom prst="rect">
            <a:avLst/>
          </a:prstGeom>
        </p:spPr>
      </p:pic>
    </p:spTree>
    <p:extLst>
      <p:ext uri="{BB962C8B-B14F-4D97-AF65-F5344CB8AC3E}">
        <p14:creationId xmlns:p14="http://schemas.microsoft.com/office/powerpoint/2010/main" val="47644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042303"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 name="Title 1"/>
          <p:cNvSpPr>
            <a:spLocks noGrp="1"/>
          </p:cNvSpPr>
          <p:nvPr>
            <p:ph type="title" hasCustomPrompt="1"/>
          </p:nvPr>
        </p:nvSpPr>
        <p:spPr>
          <a:xfrm>
            <a:off x="400572" y="463844"/>
            <a:ext cx="2467680"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8807965" y="7010398"/>
            <a:ext cx="336035" cy="45720"/>
          </a:xfrm>
        </p:spPr>
        <p:txBody>
          <a:bodyPr/>
          <a:lstStyle/>
          <a:p>
            <a:fld id="{2225BEF7-362C-47A2-99CE-F92BC52601A4}" type="datetime4">
              <a:rPr lang="en-CA" smtClean="0"/>
              <a:t>May 27,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270901" y="6170281"/>
            <a:ext cx="508207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pic>
        <p:nvPicPr>
          <p:cNvPr id="3" name="Graphic 2">
            <a:extLst>
              <a:ext uri="{FF2B5EF4-FFF2-40B4-BE49-F238E27FC236}">
                <a16:creationId xmlns:a16="http://schemas.microsoft.com/office/drawing/2014/main" id="{E260D6BE-AD64-7FBF-3F65-D3447C59710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91690" y="6326921"/>
            <a:ext cx="2274620" cy="340221"/>
          </a:xfrm>
          <a:prstGeom prst="rect">
            <a:avLst/>
          </a:prstGeom>
        </p:spPr>
      </p:pic>
    </p:spTree>
    <p:extLst>
      <p:ext uri="{BB962C8B-B14F-4D97-AF65-F5344CB8AC3E}">
        <p14:creationId xmlns:p14="http://schemas.microsoft.com/office/powerpoint/2010/main" val="280445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wo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042303"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270901" y="475488"/>
            <a:ext cx="5474189"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Title here</a:t>
            </a:r>
          </a:p>
        </p:txBody>
      </p:sp>
      <p:sp>
        <p:nvSpPr>
          <p:cNvPr id="2" name="Title 1"/>
          <p:cNvSpPr>
            <a:spLocks noGrp="1"/>
          </p:cNvSpPr>
          <p:nvPr>
            <p:ph type="title" hasCustomPrompt="1"/>
          </p:nvPr>
        </p:nvSpPr>
        <p:spPr>
          <a:xfrm>
            <a:off x="400572" y="463844"/>
            <a:ext cx="2467680"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8807965" y="7010398"/>
            <a:ext cx="336035" cy="45720"/>
          </a:xfrm>
        </p:spPr>
        <p:txBody>
          <a:bodyPr/>
          <a:lstStyle/>
          <a:p>
            <a:fld id="{FF132DD1-ED70-4BDF-9A73-CA79C3A1B7D9}" type="datetime4">
              <a:rPr lang="en-CA" smtClean="0"/>
              <a:t>May 27,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270901" y="6170281"/>
            <a:ext cx="508207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
        <p:nvSpPr>
          <p:cNvPr id="15" name="Content Placeholder 2">
            <a:extLst>
              <a:ext uri="{FF2B5EF4-FFF2-40B4-BE49-F238E27FC236}">
                <a16:creationId xmlns:a16="http://schemas.microsoft.com/office/drawing/2014/main" id="{038F0D64-3A18-458E-9DB0-82116D7EB002}"/>
              </a:ext>
            </a:extLst>
          </p:cNvPr>
          <p:cNvSpPr>
            <a:spLocks noGrp="1"/>
          </p:cNvSpPr>
          <p:nvPr>
            <p:ph idx="1" hasCustomPrompt="1"/>
          </p:nvPr>
        </p:nvSpPr>
        <p:spPr>
          <a:xfrm>
            <a:off x="3270900" y="1434190"/>
            <a:ext cx="5472527" cy="4584841"/>
          </a:xfrm>
        </p:spPr>
        <p:txBody>
          <a:bodyPr/>
          <a:lstStyle>
            <a:lvl1pPr>
              <a:defRPr/>
            </a:lvl1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2" name="Graphic 11">
            <a:extLst>
              <a:ext uri="{FF2B5EF4-FFF2-40B4-BE49-F238E27FC236}">
                <a16:creationId xmlns:a16="http://schemas.microsoft.com/office/drawing/2014/main" id="{9B628113-3F9B-4ADB-B3E7-A4DC3CF562D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08115" y="6264770"/>
            <a:ext cx="1463482" cy="468453"/>
          </a:xfrm>
          <a:prstGeom prst="rect">
            <a:avLst/>
          </a:prstGeom>
        </p:spPr>
      </p:pic>
    </p:spTree>
    <p:extLst>
      <p:ext uri="{BB962C8B-B14F-4D97-AF65-F5344CB8AC3E}">
        <p14:creationId xmlns:p14="http://schemas.microsoft.com/office/powerpoint/2010/main" val="270784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CC383A-C0DF-AEB6-082B-90DF33CC2178}"/>
              </a:ext>
            </a:extLst>
          </p:cNvPr>
          <p:cNvPicPr>
            <a:picLocks noChangeAspect="1"/>
          </p:cNvPicPr>
          <p:nvPr userDrawn="1"/>
        </p:nvPicPr>
        <p:blipFill>
          <a:blip r:embed="rId2">
            <a:extLst>
              <a:ext uri="{28A0092B-C50C-407E-A947-70E740481C1C}">
                <a14:useLocalDpi xmlns:a14="http://schemas.microsoft.com/office/drawing/2010/main" val="0"/>
              </a:ext>
            </a:extLst>
          </a:blip>
          <a:srcRect l="5501" r="5501"/>
          <a:stretch/>
        </p:blipFill>
        <p:spPr>
          <a:xfrm>
            <a:off x="-1" y="0"/>
            <a:ext cx="9144001" cy="6858000"/>
          </a:xfrm>
          <a:prstGeom prst="rect">
            <a:avLst/>
          </a:prstGeom>
        </p:spPr>
      </p:pic>
      <p:sp>
        <p:nvSpPr>
          <p:cNvPr id="7" name="Rectangle 6">
            <a:extLst>
              <a:ext uri="{FF2B5EF4-FFF2-40B4-BE49-F238E27FC236}">
                <a16:creationId xmlns:a16="http://schemas.microsoft.com/office/drawing/2014/main" id="{B45B3363-069B-70F0-A8EA-E839ACD77840}"/>
              </a:ext>
            </a:extLst>
          </p:cNvPr>
          <p:cNvSpPr/>
          <p:nvPr userDrawn="1"/>
        </p:nvSpPr>
        <p:spPr>
          <a:xfrm>
            <a:off x="-1" y="0"/>
            <a:ext cx="9182101" cy="6858000"/>
          </a:xfrm>
          <a:prstGeom prst="rect">
            <a:avLst/>
          </a:prstGeom>
          <a:gradFill>
            <a:gsLst>
              <a:gs pos="0">
                <a:schemeClr val="accent1">
                  <a:lumMod val="5000"/>
                  <a:lumOff val="95000"/>
                  <a:alpha val="0"/>
                </a:schemeClr>
              </a:gs>
              <a:gs pos="74000">
                <a:schemeClr val="accent2">
                  <a:lumMod val="50000"/>
                  <a:alpha val="70512"/>
                </a:schemeClr>
              </a:gs>
              <a:gs pos="83000">
                <a:schemeClr val="accent2">
                  <a:lumMod val="50000"/>
                  <a:alpha val="78261"/>
                </a:schemeClr>
              </a:gs>
              <a:gs pos="100000">
                <a:schemeClr val="accent2">
                  <a:lumMod val="50000"/>
                  <a:alpha val="88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err="1"/>
          </a:p>
        </p:txBody>
      </p:sp>
      <p:sp>
        <p:nvSpPr>
          <p:cNvPr id="2" name="Title 1">
            <a:extLst>
              <a:ext uri="{FF2B5EF4-FFF2-40B4-BE49-F238E27FC236}">
                <a16:creationId xmlns:a16="http://schemas.microsoft.com/office/drawing/2014/main" id="{14A79FD9-D925-45D9-A7DA-662A6E696EAA}"/>
              </a:ext>
            </a:extLst>
          </p:cNvPr>
          <p:cNvSpPr>
            <a:spLocks noGrp="1"/>
          </p:cNvSpPr>
          <p:nvPr>
            <p:ph type="ctrTitle" hasCustomPrompt="1"/>
          </p:nvPr>
        </p:nvSpPr>
        <p:spPr>
          <a:xfrm>
            <a:off x="398463" y="737668"/>
            <a:ext cx="6053612" cy="3438682"/>
          </a:xfrm>
        </p:spPr>
        <p:txBody>
          <a:bodyPr anchor="ctr">
            <a:normAutofit/>
          </a:bodyPr>
          <a:lstStyle>
            <a:lvl1pPr algn="l">
              <a:lnSpc>
                <a:spcPct val="95000"/>
              </a:lnSpc>
              <a:defRPr sz="7200">
                <a:solidFill>
                  <a:schemeClr val="bg1"/>
                </a:solidFill>
              </a:defRPr>
            </a:lvl1pPr>
          </a:lstStyle>
          <a:p>
            <a:r>
              <a:rPr lang="en-US" noProof="0"/>
              <a:t>Title of </a:t>
            </a:r>
            <a:br>
              <a:rPr lang="en-US" noProof="0"/>
            </a:br>
            <a:r>
              <a:rPr lang="en-US" noProof="0"/>
              <a:t>presentation</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hasCustomPrompt="1"/>
          </p:nvPr>
        </p:nvSpPr>
        <p:spPr>
          <a:xfrm>
            <a:off x="398463" y="4789255"/>
            <a:ext cx="6053611" cy="407584"/>
          </a:xfrm>
        </p:spPr>
        <p:txBody>
          <a:bodyPr anchor="b"/>
          <a:lstStyle>
            <a:lvl1pPr marL="0" indent="0" algn="l">
              <a:buNone/>
              <a:defRPr sz="1400">
                <a:solidFill>
                  <a:schemeClr val="bg1"/>
                </a:solidFill>
                <a:latin typeface="+mn-lt"/>
              </a:defRPr>
            </a:lvl1pPr>
            <a:lvl2pPr marL="457063" indent="0" algn="r">
              <a:buNone/>
              <a:defRPr sz="1200">
                <a:solidFill>
                  <a:schemeClr val="tx1"/>
                </a:solidFill>
              </a:defRPr>
            </a:lvl2pPr>
            <a:lvl3pPr marL="914126" indent="0" algn="r">
              <a:buNone/>
              <a:defRPr sz="1200">
                <a:solidFill>
                  <a:schemeClr val="tx1"/>
                </a:solidFill>
              </a:defRPr>
            </a:lvl3pPr>
            <a:lvl4pPr marL="1371189" indent="0" algn="r">
              <a:buNone/>
              <a:defRPr sz="1200">
                <a:solidFill>
                  <a:schemeClr val="tx1"/>
                </a:solidFill>
              </a:defRPr>
            </a:lvl4pPr>
            <a:lvl5pPr marL="1828251" indent="0" algn="r">
              <a:buNone/>
              <a:defRPr sz="1200">
                <a:solidFill>
                  <a:schemeClr val="tx1"/>
                </a:solidFill>
              </a:defRPr>
            </a:lvl5pPr>
            <a:lvl6pPr marL="2285314" indent="0" algn="r">
              <a:buNone/>
              <a:defRPr sz="1200">
                <a:solidFill>
                  <a:schemeClr val="tx1"/>
                </a:solidFill>
              </a:defRPr>
            </a:lvl6pPr>
            <a:lvl7pPr marL="2742377" indent="0" algn="r">
              <a:buNone/>
              <a:defRPr sz="1200">
                <a:solidFill>
                  <a:schemeClr val="tx1"/>
                </a:solidFill>
              </a:defRPr>
            </a:lvl7pPr>
            <a:lvl8pPr marL="3199440" indent="0" algn="r">
              <a:buNone/>
              <a:defRPr sz="1200">
                <a:solidFill>
                  <a:schemeClr val="tx1"/>
                </a:solidFill>
              </a:defRPr>
            </a:lvl8pPr>
            <a:lvl9pPr marL="3656503" indent="0" algn="r">
              <a:buNone/>
              <a:defRPr sz="1200">
                <a:solidFill>
                  <a:schemeClr val="tx1"/>
                </a:solidFill>
              </a:defRPr>
            </a:lvl9pPr>
          </a:lstStyle>
          <a:p>
            <a:r>
              <a:rPr lang="en-US" noProof="0"/>
              <a:t>Presenter Full Name</a:t>
            </a:r>
          </a:p>
        </p:txBody>
      </p:sp>
      <p:sp>
        <p:nvSpPr>
          <p:cNvPr id="4" name="Date Placeholder 3">
            <a:extLst>
              <a:ext uri="{FF2B5EF4-FFF2-40B4-BE49-F238E27FC236}">
                <a16:creationId xmlns:a16="http://schemas.microsoft.com/office/drawing/2014/main" id="{7179E835-F42F-4EB7-9CF0-61AE2C509E9A}"/>
              </a:ext>
            </a:extLst>
          </p:cNvPr>
          <p:cNvSpPr>
            <a:spLocks noGrp="1"/>
          </p:cNvSpPr>
          <p:nvPr>
            <p:ph type="dt" sz="half" idx="10"/>
          </p:nvPr>
        </p:nvSpPr>
        <p:spPr bwMode="black">
          <a:xfrm>
            <a:off x="398465" y="5459994"/>
            <a:ext cx="6053610" cy="267194"/>
          </a:xfrm>
        </p:spPr>
        <p:txBody>
          <a:bodyPr anchor="t"/>
          <a:lstStyle>
            <a:lvl1pPr algn="l">
              <a:defRPr sz="1400">
                <a:solidFill>
                  <a:schemeClr val="bg1"/>
                </a:solidFill>
                <a:latin typeface="+mn-lt"/>
              </a:defRPr>
            </a:lvl1pPr>
          </a:lstStyle>
          <a:p>
            <a:fld id="{ED3FA57E-F3C9-4422-B7DF-F56B8E1A49EB}" type="datetime4">
              <a:rPr lang="en-US" smtClean="0"/>
              <a:pPr/>
              <a:t>May 27, 2025</a:t>
            </a:fld>
            <a:endParaRPr lang="en-US"/>
          </a:p>
        </p:txBody>
      </p:sp>
      <p:sp>
        <p:nvSpPr>
          <p:cNvPr id="5" name="Footer Placeholder 4">
            <a:extLst>
              <a:ext uri="{FF2B5EF4-FFF2-40B4-BE49-F238E27FC236}">
                <a16:creationId xmlns:a16="http://schemas.microsoft.com/office/drawing/2014/main" id="{AFBA3F65-764D-4A7E-A10B-5BE344887127}"/>
              </a:ext>
            </a:extLst>
          </p:cNvPr>
          <p:cNvSpPr>
            <a:spLocks noGrp="1"/>
          </p:cNvSpPr>
          <p:nvPr>
            <p:ph type="ftr" sz="quarter" idx="11"/>
          </p:nvPr>
        </p:nvSpPr>
        <p:spPr>
          <a:xfrm>
            <a:off x="341799" y="7010401"/>
            <a:ext cx="8462696" cy="45719"/>
          </a:xfrm>
        </p:spPr>
        <p:txBody>
          <a:bodyPr/>
          <a:lstStyle>
            <a:lvl1pPr>
              <a:defRPr>
                <a:solidFill>
                  <a:schemeClr val="bg1"/>
                </a:solidFill>
              </a:defRPr>
            </a:lvl1pPr>
          </a:lstStyle>
          <a:p>
            <a:endParaRPr lang="en-CA" dirty="0"/>
          </a:p>
        </p:txBody>
      </p:sp>
      <p:sp>
        <p:nvSpPr>
          <p:cNvPr id="6" name="Slide Number Placeholder 5">
            <a:extLst>
              <a:ext uri="{FF2B5EF4-FFF2-40B4-BE49-F238E27FC236}">
                <a16:creationId xmlns:a16="http://schemas.microsoft.com/office/drawing/2014/main" id="{9C867EB5-B07A-46BB-AD80-255361B7A403}"/>
              </a:ext>
            </a:extLst>
          </p:cNvPr>
          <p:cNvSpPr>
            <a:spLocks noGrp="1"/>
          </p:cNvSpPr>
          <p:nvPr>
            <p:ph type="sldNum" sz="quarter" idx="12"/>
          </p:nvPr>
        </p:nvSpPr>
        <p:spPr bwMode="white">
          <a:xfrm>
            <a:off x="8807965" y="7010398"/>
            <a:ext cx="336035" cy="45720"/>
          </a:xfrm>
        </p:spPr>
        <p:txBody>
          <a:bodyPr/>
          <a:lstStyle>
            <a:lvl1pPr>
              <a:defRPr sz="100">
                <a:solidFill>
                  <a:schemeClr val="bg1"/>
                </a:solidFill>
              </a:defRPr>
            </a:lvl1pPr>
          </a:lstStyle>
          <a:p>
            <a:fld id="{63CCAC63-48FA-4D87-8511-FFBEA58AD00F}" type="slidenum">
              <a:rPr lang="en-CA" smtClean="0"/>
              <a:pPr/>
              <a:t>‹#›</a:t>
            </a:fld>
            <a:endParaRPr lang="en-CA" dirty="0"/>
          </a:p>
        </p:txBody>
      </p:sp>
      <p:pic>
        <p:nvPicPr>
          <p:cNvPr id="12" name="Graphic 11">
            <a:extLst>
              <a:ext uri="{FF2B5EF4-FFF2-40B4-BE49-F238E27FC236}">
                <a16:creationId xmlns:a16="http://schemas.microsoft.com/office/drawing/2014/main" id="{142459ED-F19A-99EC-7C06-16EF16C4EBE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91690" y="6326921"/>
            <a:ext cx="2274620" cy="340221"/>
          </a:xfrm>
          <a:prstGeom prst="rect">
            <a:avLst/>
          </a:prstGeom>
        </p:spPr>
      </p:pic>
    </p:spTree>
    <p:extLst>
      <p:ext uri="{BB962C8B-B14F-4D97-AF65-F5344CB8AC3E}">
        <p14:creationId xmlns:p14="http://schemas.microsoft.com/office/powerpoint/2010/main" val="187230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re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042303"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270901" y="475488"/>
            <a:ext cx="1904958"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Title here</a:t>
            </a:r>
          </a:p>
        </p:txBody>
      </p:sp>
      <p:sp>
        <p:nvSpPr>
          <p:cNvPr id="2" name="Title 1"/>
          <p:cNvSpPr>
            <a:spLocks noGrp="1"/>
          </p:cNvSpPr>
          <p:nvPr>
            <p:ph type="title" hasCustomPrompt="1"/>
          </p:nvPr>
        </p:nvSpPr>
        <p:spPr>
          <a:xfrm>
            <a:off x="400572" y="463844"/>
            <a:ext cx="2467680"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8807965" y="7010398"/>
            <a:ext cx="336035" cy="45720"/>
          </a:xfrm>
        </p:spPr>
        <p:txBody>
          <a:bodyPr/>
          <a:lstStyle/>
          <a:p>
            <a:fld id="{2225BEF7-362C-47A2-99CE-F92BC52601A4}" type="datetime4">
              <a:rPr lang="en-CA" smtClean="0"/>
              <a:t>May 27,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a:p>
        </p:txBody>
      </p:sp>
      <p:sp>
        <p:nvSpPr>
          <p:cNvPr id="14" name="Text Placeholder 19">
            <a:extLst>
              <a:ext uri="{FF2B5EF4-FFF2-40B4-BE49-F238E27FC236}">
                <a16:creationId xmlns:a16="http://schemas.microsoft.com/office/drawing/2014/main" id="{A51932F0-EBB7-48D2-9591-40F3F9E75737}"/>
              </a:ext>
            </a:extLst>
          </p:cNvPr>
          <p:cNvSpPr>
            <a:spLocks noGrp="1"/>
          </p:cNvSpPr>
          <p:nvPr>
            <p:ph type="body" sz="quarter" idx="20" hasCustomPrompt="1"/>
          </p:nvPr>
        </p:nvSpPr>
        <p:spPr>
          <a:xfrm>
            <a:off x="5576424" y="475488"/>
            <a:ext cx="3166686" cy="792162"/>
          </a:xfrm>
        </p:spPr>
        <p:txBody>
          <a:bodyPr anchor="t"/>
          <a:lstStyle>
            <a:lvl1pPr marL="0" indent="0">
              <a:lnSpc>
                <a:spcPct val="95000"/>
              </a:lnSpc>
              <a:spcBef>
                <a:spcPts val="0"/>
              </a:spcBef>
              <a:buNone/>
              <a:defRPr sz="2400" b="0">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Optional title</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270901" y="6170281"/>
            <a:ext cx="508207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
        <p:nvSpPr>
          <p:cNvPr id="10" name="Text Placeholder 9">
            <a:extLst>
              <a:ext uri="{FF2B5EF4-FFF2-40B4-BE49-F238E27FC236}">
                <a16:creationId xmlns:a16="http://schemas.microsoft.com/office/drawing/2014/main" id="{86456917-5A0D-4B01-9F9A-CC2545886632}"/>
              </a:ext>
            </a:extLst>
          </p:cNvPr>
          <p:cNvSpPr>
            <a:spLocks noGrp="1"/>
          </p:cNvSpPr>
          <p:nvPr>
            <p:ph type="body" sz="quarter" idx="21" hasCustomPrompt="1"/>
          </p:nvPr>
        </p:nvSpPr>
        <p:spPr>
          <a:xfrm>
            <a:off x="3270901" y="1435609"/>
            <a:ext cx="1904958" cy="4583424"/>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Click to add body copy</a:t>
            </a:r>
          </a:p>
          <a:p>
            <a:pPr lvl="1"/>
            <a:r>
              <a:rPr lang="en-US" noProof="0"/>
              <a:t>Second level</a:t>
            </a:r>
          </a:p>
          <a:p>
            <a:pPr lvl="2"/>
            <a:r>
              <a:rPr lang="en-US" noProof="0"/>
              <a:t>Third level</a:t>
            </a:r>
          </a:p>
          <a:p>
            <a:pPr lvl="3"/>
            <a:r>
              <a:rPr lang="en-US" noProof="0"/>
              <a:t>Fourth level</a:t>
            </a:r>
          </a:p>
        </p:txBody>
      </p:sp>
      <p:sp>
        <p:nvSpPr>
          <p:cNvPr id="15" name="Content Placeholder 14">
            <a:extLst>
              <a:ext uri="{FF2B5EF4-FFF2-40B4-BE49-F238E27FC236}">
                <a16:creationId xmlns:a16="http://schemas.microsoft.com/office/drawing/2014/main" id="{50063603-5807-4630-8EB7-C1EBC7302DA8}"/>
              </a:ext>
            </a:extLst>
          </p:cNvPr>
          <p:cNvSpPr>
            <a:spLocks noGrp="1"/>
          </p:cNvSpPr>
          <p:nvPr>
            <p:ph sz="quarter" idx="22" hasCustomPrompt="1"/>
          </p:nvPr>
        </p:nvSpPr>
        <p:spPr>
          <a:xfrm>
            <a:off x="5576432" y="1435609"/>
            <a:ext cx="3166996" cy="4583424"/>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Add body copy or click icon for other content options</a:t>
            </a:r>
          </a:p>
          <a:p>
            <a:pPr lvl="1"/>
            <a:r>
              <a:rPr lang="en-US" noProof="0"/>
              <a:t>Second level</a:t>
            </a:r>
          </a:p>
          <a:p>
            <a:pPr lvl="2"/>
            <a:r>
              <a:rPr lang="en-US" noProof="0"/>
              <a:t>Third level</a:t>
            </a:r>
          </a:p>
          <a:p>
            <a:pPr lvl="3"/>
            <a:r>
              <a:rPr lang="en-US" noProof="0"/>
              <a:t>Fourth level</a:t>
            </a:r>
          </a:p>
        </p:txBody>
      </p:sp>
      <p:pic>
        <p:nvPicPr>
          <p:cNvPr id="18" name="Graphic 17">
            <a:extLst>
              <a:ext uri="{FF2B5EF4-FFF2-40B4-BE49-F238E27FC236}">
                <a16:creationId xmlns:a16="http://schemas.microsoft.com/office/drawing/2014/main" id="{3CE153B9-2135-4AA4-997D-33D65795E1C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08115" y="6264770"/>
            <a:ext cx="1463482" cy="468453"/>
          </a:xfrm>
          <a:prstGeom prst="rect">
            <a:avLst/>
          </a:prstGeom>
        </p:spPr>
      </p:pic>
    </p:spTree>
    <p:extLst>
      <p:ext uri="{BB962C8B-B14F-4D97-AF65-F5344CB8AC3E}">
        <p14:creationId xmlns:p14="http://schemas.microsoft.com/office/powerpoint/2010/main" val="13228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66896-6C98-4CA5-8352-966F1C5B8B94}" type="datetime4">
              <a:rPr lang="en-CA" smtClean="0"/>
              <a:t>May 27, 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156886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B2C3B442-1249-4FC3-83EE-3BA61C9623C1}" type="datetime4">
              <a:rPr lang="en-CA" smtClean="0"/>
              <a:t>May 27, 2025</a:t>
            </a:fld>
            <a:endParaRPr lang="en-US"/>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pic>
        <p:nvPicPr>
          <p:cNvPr id="2" name="Graphic 1">
            <a:extLst>
              <a:ext uri="{FF2B5EF4-FFF2-40B4-BE49-F238E27FC236}">
                <a16:creationId xmlns:a16="http://schemas.microsoft.com/office/drawing/2014/main" id="{47285A7D-34C9-2972-9ABB-2EAC696981B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2605" y="2871184"/>
            <a:ext cx="7458790" cy="1115631"/>
          </a:xfrm>
          <a:prstGeom prst="rect">
            <a:avLst/>
          </a:prstGeom>
        </p:spPr>
      </p:pic>
    </p:spTree>
    <p:extLst>
      <p:ext uri="{BB962C8B-B14F-4D97-AF65-F5344CB8AC3E}">
        <p14:creationId xmlns:p14="http://schemas.microsoft.com/office/powerpoint/2010/main" val="167298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tting starte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6EE143-EB87-471C-91CF-23C49A52C549}"/>
              </a:ext>
            </a:extLst>
          </p:cNvPr>
          <p:cNvGrpSpPr/>
          <p:nvPr userDrawn="1"/>
        </p:nvGrpSpPr>
        <p:grpSpPr>
          <a:xfrm>
            <a:off x="4572000" y="3600268"/>
            <a:ext cx="3297536" cy="2606292"/>
            <a:chOff x="4572000" y="3600268"/>
            <a:chExt cx="3297536" cy="2606292"/>
          </a:xfrm>
        </p:grpSpPr>
        <p:pic>
          <p:nvPicPr>
            <p:cNvPr id="37" name="Picture 36">
              <a:extLst>
                <a:ext uri="{FF2B5EF4-FFF2-40B4-BE49-F238E27FC236}">
                  <a16:creationId xmlns:a16="http://schemas.microsoft.com/office/drawing/2014/main" id="{0D450ACE-782B-4A0B-A17C-5E028134720C}"/>
                </a:ext>
              </a:extLst>
            </p:cNvPr>
            <p:cNvPicPr>
              <a:picLocks noChangeAspect="1"/>
            </p:cNvPicPr>
            <p:nvPr userDrawn="1"/>
          </p:nvPicPr>
          <p:blipFill>
            <a:blip r:embed="rId2"/>
            <a:stretch>
              <a:fillRect/>
            </a:stretch>
          </p:blipFill>
          <p:spPr>
            <a:xfrm>
              <a:off x="6743598" y="4582736"/>
              <a:ext cx="1125938" cy="840950"/>
            </a:xfrm>
            <a:prstGeom prst="rect">
              <a:avLst/>
            </a:prstGeom>
            <a:ln w="3175">
              <a:solidFill>
                <a:schemeClr val="bg2">
                  <a:lumMod val="60000"/>
                  <a:lumOff val="40000"/>
                </a:schemeClr>
              </a:solidFill>
            </a:ln>
          </p:spPr>
        </p:pic>
        <p:pic>
          <p:nvPicPr>
            <p:cNvPr id="16" name="Picture 15">
              <a:extLst>
                <a:ext uri="{FF2B5EF4-FFF2-40B4-BE49-F238E27FC236}">
                  <a16:creationId xmlns:a16="http://schemas.microsoft.com/office/drawing/2014/main" id="{C418E61B-E836-4B25-B78F-FE2DDFDACDE8}"/>
                </a:ext>
              </a:extLst>
            </p:cNvPr>
            <p:cNvPicPr>
              <a:picLocks noChangeAspect="1"/>
            </p:cNvPicPr>
            <p:nvPr userDrawn="1"/>
          </p:nvPicPr>
          <p:blipFill>
            <a:blip r:embed="rId3"/>
            <a:stretch>
              <a:fillRect/>
            </a:stretch>
          </p:blipFill>
          <p:spPr>
            <a:xfrm>
              <a:off x="6202043" y="4843694"/>
              <a:ext cx="1125938" cy="840950"/>
            </a:xfrm>
            <a:prstGeom prst="rect">
              <a:avLst/>
            </a:prstGeom>
            <a:ln w="3175">
              <a:solidFill>
                <a:schemeClr val="bg2">
                  <a:lumMod val="60000"/>
                  <a:lumOff val="40000"/>
                </a:schemeClr>
              </a:solidFill>
            </a:ln>
          </p:spPr>
        </p:pic>
        <p:pic>
          <p:nvPicPr>
            <p:cNvPr id="13" name="Picture 12">
              <a:extLst>
                <a:ext uri="{FF2B5EF4-FFF2-40B4-BE49-F238E27FC236}">
                  <a16:creationId xmlns:a16="http://schemas.microsoft.com/office/drawing/2014/main" id="{5C0D2228-1797-4F29-9D99-E6D2BAF434C0}"/>
                </a:ext>
              </a:extLst>
            </p:cNvPr>
            <p:cNvPicPr>
              <a:picLocks noChangeAspect="1"/>
            </p:cNvPicPr>
            <p:nvPr userDrawn="1"/>
          </p:nvPicPr>
          <p:blipFill>
            <a:blip r:embed="rId4"/>
            <a:stretch>
              <a:fillRect/>
            </a:stretch>
          </p:blipFill>
          <p:spPr>
            <a:xfrm>
              <a:off x="5660487" y="5104652"/>
              <a:ext cx="1125938" cy="840950"/>
            </a:xfrm>
            <a:prstGeom prst="rect">
              <a:avLst/>
            </a:prstGeom>
            <a:ln w="3175">
              <a:solidFill>
                <a:schemeClr val="bg2">
                  <a:lumMod val="60000"/>
                  <a:lumOff val="40000"/>
                </a:schemeClr>
              </a:solidFill>
            </a:ln>
          </p:spPr>
        </p:pic>
        <p:pic>
          <p:nvPicPr>
            <p:cNvPr id="10" name="Picture 9">
              <a:extLst>
                <a:ext uri="{FF2B5EF4-FFF2-40B4-BE49-F238E27FC236}">
                  <a16:creationId xmlns:a16="http://schemas.microsoft.com/office/drawing/2014/main" id="{66116310-8C63-4AF1-83FE-B31B01F95448}"/>
                </a:ext>
              </a:extLst>
            </p:cNvPr>
            <p:cNvPicPr>
              <a:picLocks noChangeAspect="1"/>
            </p:cNvPicPr>
            <p:nvPr userDrawn="1"/>
          </p:nvPicPr>
          <p:blipFill>
            <a:blip r:embed="rId5"/>
            <a:stretch>
              <a:fillRect/>
            </a:stretch>
          </p:blipFill>
          <p:spPr>
            <a:xfrm>
              <a:off x="6196667" y="3600268"/>
              <a:ext cx="1125938" cy="840950"/>
            </a:xfrm>
            <a:prstGeom prst="rect">
              <a:avLst/>
            </a:prstGeom>
            <a:ln w="3175">
              <a:solidFill>
                <a:schemeClr val="bg2">
                  <a:lumMod val="60000"/>
                  <a:lumOff val="40000"/>
                </a:schemeClr>
              </a:solidFill>
            </a:ln>
          </p:spPr>
        </p:pic>
        <p:pic>
          <p:nvPicPr>
            <p:cNvPr id="8" name="Picture 7">
              <a:extLst>
                <a:ext uri="{FF2B5EF4-FFF2-40B4-BE49-F238E27FC236}">
                  <a16:creationId xmlns:a16="http://schemas.microsoft.com/office/drawing/2014/main" id="{992AA53A-93A7-4134-9E19-8332D0EB4A91}"/>
                </a:ext>
              </a:extLst>
            </p:cNvPr>
            <p:cNvPicPr>
              <a:picLocks noChangeAspect="1"/>
            </p:cNvPicPr>
            <p:nvPr userDrawn="1"/>
          </p:nvPicPr>
          <p:blipFill>
            <a:blip r:embed="rId6"/>
            <a:stretch>
              <a:fillRect/>
            </a:stretch>
          </p:blipFill>
          <p:spPr>
            <a:xfrm>
              <a:off x="5655112" y="3861226"/>
              <a:ext cx="1125938" cy="840950"/>
            </a:xfrm>
            <a:prstGeom prst="rect">
              <a:avLst/>
            </a:prstGeom>
            <a:ln w="3175">
              <a:solidFill>
                <a:schemeClr val="bg2">
                  <a:lumMod val="60000"/>
                  <a:lumOff val="40000"/>
                </a:schemeClr>
              </a:solidFill>
            </a:ln>
          </p:spPr>
        </p:pic>
        <p:pic>
          <p:nvPicPr>
            <p:cNvPr id="29" name="Picture 28">
              <a:extLst>
                <a:ext uri="{FF2B5EF4-FFF2-40B4-BE49-F238E27FC236}">
                  <a16:creationId xmlns:a16="http://schemas.microsoft.com/office/drawing/2014/main" id="{5640F6FF-A85B-4D28-89B0-890BC1C8A562}"/>
                </a:ext>
              </a:extLst>
            </p:cNvPr>
            <p:cNvPicPr>
              <a:picLocks noChangeAspect="1"/>
            </p:cNvPicPr>
            <p:nvPr userDrawn="1"/>
          </p:nvPicPr>
          <p:blipFill>
            <a:blip r:embed="rId7"/>
            <a:stretch>
              <a:fillRect/>
            </a:stretch>
          </p:blipFill>
          <p:spPr>
            <a:xfrm>
              <a:off x="5113556" y="4122184"/>
              <a:ext cx="1125938" cy="840950"/>
            </a:xfrm>
            <a:prstGeom prst="rect">
              <a:avLst/>
            </a:prstGeom>
            <a:ln w="3175">
              <a:solidFill>
                <a:schemeClr val="bg2">
                  <a:lumMod val="60000"/>
                  <a:lumOff val="40000"/>
                </a:schemeClr>
              </a:solidFill>
            </a:ln>
          </p:spPr>
        </p:pic>
        <p:pic>
          <p:nvPicPr>
            <p:cNvPr id="7" name="Picture 6">
              <a:extLst>
                <a:ext uri="{FF2B5EF4-FFF2-40B4-BE49-F238E27FC236}">
                  <a16:creationId xmlns:a16="http://schemas.microsoft.com/office/drawing/2014/main" id="{5E1A218E-CEF9-4733-A6EC-2CDB1CA3BF46}"/>
                </a:ext>
              </a:extLst>
            </p:cNvPr>
            <p:cNvPicPr>
              <a:picLocks noChangeAspect="1"/>
            </p:cNvPicPr>
            <p:nvPr userDrawn="1"/>
          </p:nvPicPr>
          <p:blipFill>
            <a:blip r:embed="rId8"/>
            <a:stretch>
              <a:fillRect/>
            </a:stretch>
          </p:blipFill>
          <p:spPr>
            <a:xfrm>
              <a:off x="5118931" y="5365610"/>
              <a:ext cx="1125938" cy="840950"/>
            </a:xfrm>
            <a:prstGeom prst="rect">
              <a:avLst/>
            </a:prstGeom>
            <a:ln w="3175">
              <a:solidFill>
                <a:schemeClr val="bg2">
                  <a:lumMod val="60000"/>
                  <a:lumOff val="40000"/>
                </a:schemeClr>
              </a:solidFill>
            </a:ln>
          </p:spPr>
        </p:pic>
        <p:pic>
          <p:nvPicPr>
            <p:cNvPr id="11" name="Picture 10">
              <a:extLst>
                <a:ext uri="{FF2B5EF4-FFF2-40B4-BE49-F238E27FC236}">
                  <a16:creationId xmlns:a16="http://schemas.microsoft.com/office/drawing/2014/main" id="{B5F09C80-18F1-468C-A367-3899746ED0ED}"/>
                </a:ext>
              </a:extLst>
            </p:cNvPr>
            <p:cNvPicPr>
              <a:picLocks noChangeAspect="1"/>
            </p:cNvPicPr>
            <p:nvPr userDrawn="1"/>
          </p:nvPicPr>
          <p:blipFill>
            <a:blip r:embed="rId9"/>
            <a:stretch>
              <a:fillRect/>
            </a:stretch>
          </p:blipFill>
          <p:spPr>
            <a:xfrm>
              <a:off x="4572000" y="4383143"/>
              <a:ext cx="1125938" cy="840950"/>
            </a:xfrm>
            <a:prstGeom prst="rect">
              <a:avLst/>
            </a:prstGeom>
            <a:ln w="3175">
              <a:solidFill>
                <a:schemeClr val="bg2">
                  <a:lumMod val="60000"/>
                  <a:lumOff val="40000"/>
                </a:schemeClr>
              </a:solidFill>
            </a:ln>
          </p:spPr>
        </p:pic>
      </p:grpSp>
      <p:sp>
        <p:nvSpPr>
          <p:cNvPr id="17" name="Rectangle 16">
            <a:extLst>
              <a:ext uri="{FF2B5EF4-FFF2-40B4-BE49-F238E27FC236}">
                <a16:creationId xmlns:a16="http://schemas.microsoft.com/office/drawing/2014/main" id="{99911C52-8BD4-4F0D-866B-C996C90A70C0}"/>
              </a:ext>
            </a:extLst>
          </p:cNvPr>
          <p:cNvSpPr/>
          <p:nvPr userDrawn="1"/>
        </p:nvSpPr>
        <p:spPr>
          <a:xfrm>
            <a:off x="405925" y="1584823"/>
            <a:ext cx="8229600" cy="3874907"/>
          </a:xfrm>
          <a:prstGeom prst="rect">
            <a:avLst/>
          </a:prstGeom>
        </p:spPr>
        <p:txBody>
          <a:bodyPr wrap="square" lIns="0" rIns="0">
            <a:spAutoFit/>
          </a:bodyPr>
          <a:lstStyle/>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s-419" sz="1400" b="1" i="0" u="none" strike="noStrike" cap="none" normalizeH="0" baseline="0" noProof="0">
                <a:ln>
                  <a:noFill/>
                </a:ln>
                <a:solidFill>
                  <a:prstClr val="black"/>
                </a:solidFill>
                <a:effectLst/>
                <a:uLnTx/>
                <a:uFillTx/>
                <a:latin typeface="+mn-lt"/>
                <a:ea typeface="+mn-ea"/>
                <a:cs typeface="+mn-cs"/>
              </a:rPr>
              <a:t>Algunas recomendaciones: </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s-419" sz="1400" b="0" i="0" u="none" strike="noStrike" cap="none" normalizeH="0" baseline="0" noProof="0">
                <a:ln>
                  <a:noFill/>
                </a:ln>
                <a:solidFill>
                  <a:prstClr val="black"/>
                </a:solidFill>
                <a:effectLst/>
                <a:uLnTx/>
                <a:uFillTx/>
                <a:latin typeface="+mn-lt"/>
                <a:ea typeface="+mn-ea"/>
                <a:cs typeface="+mn-cs"/>
              </a:rPr>
              <a:t>Se incluyen ejemplos de diapositivas como ayuda para empezar. Puede modificar estos ejemplos de diapositivas o agregar nuevas; sin embargo, se recomienda mantener la continuidad en el título y la diapositiva final.</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s-419" sz="1400" b="0" i="0" u="none" strike="noStrike" cap="none" normalizeH="0" baseline="0" noProof="0">
                <a:ln>
                  <a:noFill/>
                </a:ln>
                <a:solidFill>
                  <a:prstClr val="black"/>
                </a:solidFill>
                <a:effectLst/>
                <a:uLnTx/>
                <a:uFillTx/>
                <a:latin typeface="+mn-lt"/>
                <a:ea typeface="+mn-ea"/>
                <a:cs typeface="+mn-cs"/>
              </a:rPr>
              <a:t>Mantenga la integridad de las características esenciales de la plantilla: asegúrese de que haya coherencia en las ubicaciones y el espacio alrededor del logotipo, aproveche la paleta de colores Manulife JH y la fuente Arial, y use los íconos y las imágenes que le fueron proporcionados.</a:t>
            </a:r>
          </a:p>
          <a:p>
            <a:pPr marL="228600" marR="0" lvl="0" indent="-228600" algn="l" defTabSz="914400"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endParaRPr kumimoji="0" lang="en-US" sz="36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kumimoji="0" lang="es-419" sz="1400" b="1" i="0" u="none" strike="noStrike" cap="none" normalizeH="0" baseline="0" noProof="0">
                <a:ln>
                  <a:noFill/>
                </a:ln>
                <a:solidFill>
                  <a:prstClr val="black"/>
                </a:solidFill>
                <a:effectLst/>
                <a:uLnTx/>
                <a:uFillTx/>
                <a:latin typeface="+mn-lt"/>
                <a:ea typeface="+mn-ea"/>
                <a:cs typeface="+mn-cs"/>
              </a:rPr>
              <a:t>Si tiene alguna pregunta o inquietud, envíenos un correo electrónico a brand@manulife.com.</a:t>
            </a:r>
          </a:p>
          <a:p>
            <a:pPr marL="228600" marR="0" lvl="0" indent="-228600" algn="l" defTabSz="914400"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88832" y="950979"/>
            <a:ext cx="8359312" cy="400110"/>
          </a:xfrm>
          <a:prstGeom prst="rect">
            <a:avLst/>
          </a:prstGeom>
        </p:spPr>
        <p:txBody>
          <a:bodyPr wrap="square" lIns="0" rIns="0">
            <a:spAutoFit/>
          </a:bodyPr>
          <a:lstStyle/>
          <a:p>
            <a:r>
              <a:rPr kumimoji="0" lang="es-419" sz="2000" b="1" i="0" u="none" strike="noStrike" cap="none" normalizeH="0" baseline="0" noProof="0">
                <a:ln>
                  <a:noFill/>
                </a:ln>
                <a:solidFill>
                  <a:prstClr val="black"/>
                </a:solidFill>
                <a:effectLst/>
                <a:uLnTx/>
                <a:uFillTx/>
                <a:latin typeface="+mn-lt"/>
                <a:ea typeface="+mj-ea"/>
                <a:cs typeface="+mj-cs"/>
              </a:rPr>
              <a:t>Introducción: </a:t>
            </a:r>
            <a:r>
              <a:rPr kumimoji="0" lang="es-419" sz="2000" b="1" i="0" u="none" strike="noStrike" cap="none" normalizeH="0" baseline="0" noProof="0">
                <a:ln>
                  <a:noFill/>
                </a:ln>
                <a:solidFill>
                  <a:prstClr val="black"/>
                </a:solidFill>
                <a:effectLst/>
                <a:uLnTx/>
                <a:uFillTx/>
                <a:latin typeface="+mn-lt"/>
                <a:ea typeface="+mn-ea"/>
                <a:cs typeface="+mn-cs"/>
              </a:rPr>
              <a:t>plantilla oficial de John Hancock</a:t>
            </a:r>
          </a:p>
        </p:txBody>
      </p:sp>
      <p:sp>
        <p:nvSpPr>
          <p:cNvPr id="2" name="Date Placeholder 1"/>
          <p:cNvSpPr>
            <a:spLocks noGrp="1"/>
          </p:cNvSpPr>
          <p:nvPr userDrawn="1">
            <p:ph type="dt" sz="half" idx="10"/>
          </p:nvPr>
        </p:nvSpPr>
        <p:spPr/>
        <p:txBody>
          <a:bodyPr/>
          <a:lstStyle/>
          <a:p>
            <a:fld id="{61A4BEF5-9A05-4D20-83E5-233E87403DC0}" type="datetime4">
              <a:rPr lang="en-CA" smtClean="0"/>
              <a:t>May 27, 2025</a:t>
            </a:fld>
            <a:endParaRPr/>
          </a:p>
        </p:txBody>
      </p:sp>
      <p:sp>
        <p:nvSpPr>
          <p:cNvPr id="3" name="Footer Placeholder 2"/>
          <p:cNvSpPr>
            <a:spLocks noGrp="1"/>
          </p:cNvSpPr>
          <p:nvPr userDrawn="1">
            <p:ph type="ftr" sz="quarter" idx="11"/>
          </p:nvPr>
        </p:nvSpPr>
        <p:spPr/>
        <p:txBody>
          <a:bodyPr/>
          <a:lstStyle/>
          <a:p>
            <a:endParaRPr/>
          </a:p>
        </p:txBody>
      </p:sp>
      <p:sp>
        <p:nvSpPr>
          <p:cNvPr id="4" name="Slide Number Placeholder 3"/>
          <p:cNvSpPr>
            <a:spLocks noGrp="1"/>
          </p:cNvSpPr>
          <p:nvPr userDrawn="1">
            <p:ph type="sldNum" sz="quarter" idx="12"/>
          </p:nvPr>
        </p:nvSpPr>
        <p:spPr/>
        <p:txBody>
          <a:bodyPr/>
          <a:lstStyle/>
          <a:p>
            <a:fld id="{BB333B34-C87C-402E-ABB0-13B7C9DEBBC4}" type="slidenum">
              <a:rPr/>
              <a:t>‹#›</a:t>
            </a:fld>
            <a:endParaRPr/>
          </a:p>
        </p:txBody>
      </p:sp>
      <p:sp>
        <p:nvSpPr>
          <p:cNvPr id="9" name="Rectangle 8">
            <a:extLst>
              <a:ext uri="{FF2B5EF4-FFF2-40B4-BE49-F238E27FC236}">
                <a16:creationId xmlns:a16="http://schemas.microsoft.com/office/drawing/2014/main" id="{A153B09A-151F-464A-973F-FF30F816F5E8}"/>
              </a:ext>
            </a:extLst>
          </p:cNvPr>
          <p:cNvSpPr/>
          <p:nvPr userDrawn="1"/>
        </p:nvSpPr>
        <p:spPr>
          <a:xfrm>
            <a:off x="397379" y="359681"/>
            <a:ext cx="2630528" cy="246221"/>
          </a:xfrm>
          <a:prstGeom prst="rect">
            <a:avLst/>
          </a:prstGeom>
        </p:spPr>
        <p:txBody>
          <a:bodyPr wrap="none" lIns="0" rIns="0">
            <a:spAutoFit/>
          </a:bodyPr>
          <a:lstStyle/>
          <a:p>
            <a:r>
              <a:rPr lang="es-419" sz="1000" noProof="0">
                <a:latin typeface="+mn-lt"/>
              </a:rPr>
              <a:t>Para usar con PowerPoint de Microsoft Office 365</a:t>
            </a:r>
          </a:p>
        </p:txBody>
      </p:sp>
    </p:spTree>
    <p:extLst>
      <p:ext uri="{BB962C8B-B14F-4D97-AF65-F5344CB8AC3E}">
        <p14:creationId xmlns:p14="http://schemas.microsoft.com/office/powerpoint/2010/main" val="166747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tting started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94F895-8B88-421D-93F3-57E8B4A8318F}"/>
              </a:ext>
            </a:extLst>
          </p:cNvPr>
          <p:cNvPicPr>
            <a:picLocks noChangeAspect="1"/>
          </p:cNvPicPr>
          <p:nvPr userDrawn="1"/>
        </p:nvPicPr>
        <p:blipFill>
          <a:blip r:embed="rId2"/>
          <a:stretch>
            <a:fillRect/>
          </a:stretch>
        </p:blipFill>
        <p:spPr>
          <a:xfrm>
            <a:off x="4809145" y="3722382"/>
            <a:ext cx="2787445" cy="1645920"/>
          </a:xfrm>
          <a:prstGeom prst="rect">
            <a:avLst/>
          </a:prstGeom>
          <a:ln w="3175">
            <a:solidFill>
              <a:schemeClr val="bg2">
                <a:lumMod val="60000"/>
                <a:lumOff val="40000"/>
              </a:schemeClr>
            </a:solidFill>
          </a:ln>
        </p:spPr>
      </p:pic>
      <p:pic>
        <p:nvPicPr>
          <p:cNvPr id="7" name="Picture 6">
            <a:extLst>
              <a:ext uri="{FF2B5EF4-FFF2-40B4-BE49-F238E27FC236}">
                <a16:creationId xmlns:a16="http://schemas.microsoft.com/office/drawing/2014/main" id="{C66C4313-D871-4A7D-8B08-C2837D8D1A37}"/>
              </a:ext>
            </a:extLst>
          </p:cNvPr>
          <p:cNvPicPr>
            <a:picLocks noChangeAspect="1"/>
          </p:cNvPicPr>
          <p:nvPr userDrawn="1"/>
        </p:nvPicPr>
        <p:blipFill>
          <a:blip r:embed="rId3"/>
          <a:stretch>
            <a:fillRect/>
          </a:stretch>
        </p:blipFill>
        <p:spPr>
          <a:xfrm>
            <a:off x="423017" y="3722382"/>
            <a:ext cx="2538848" cy="1645920"/>
          </a:xfrm>
          <a:prstGeom prst="rect">
            <a:avLst/>
          </a:prstGeom>
          <a:ln w="3175">
            <a:solidFill>
              <a:schemeClr val="bg2">
                <a:lumMod val="60000"/>
                <a:lumOff val="40000"/>
              </a:schemeClr>
            </a:solidFill>
          </a:ln>
        </p:spPr>
      </p:pic>
      <p:sp>
        <p:nvSpPr>
          <p:cNvPr id="17" name="Rectangle 16">
            <a:extLst>
              <a:ext uri="{FF2B5EF4-FFF2-40B4-BE49-F238E27FC236}">
                <a16:creationId xmlns:a16="http://schemas.microsoft.com/office/drawing/2014/main" id="{99911C52-8BD4-4F0D-866B-C996C90A70C0}"/>
              </a:ext>
            </a:extLst>
          </p:cNvPr>
          <p:cNvSpPr/>
          <p:nvPr userDrawn="1"/>
        </p:nvSpPr>
        <p:spPr>
          <a:xfrm>
            <a:off x="307561" y="1576406"/>
            <a:ext cx="4065715" cy="1577355"/>
          </a:xfrm>
          <a:prstGeom prst="rect">
            <a:avLst/>
          </a:prstGeom>
        </p:spPr>
        <p:txBody>
          <a:bodyPr wrap="square">
            <a:spAutoFit/>
          </a:bodyPr>
          <a:lstStyle/>
          <a:p>
            <a:pPr marL="0" indent="0">
              <a:lnSpc>
                <a:spcPct val="95000"/>
              </a:lnSpc>
              <a:spcBef>
                <a:spcPts val="1200"/>
              </a:spcBef>
              <a:buNone/>
            </a:pPr>
            <a:r>
              <a:rPr lang="es-419" sz="1400" b="1" noProof="0"/>
              <a:t>Para agregar una nueva diapositiva</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s-419" sz="1400" b="0" i="0" u="none" strike="noStrike" cap="none" normalizeH="0" baseline="0" noProof="0">
                <a:ln>
                  <a:noFill/>
                </a:ln>
                <a:solidFill>
                  <a:prstClr val="black"/>
                </a:solidFill>
                <a:effectLst/>
                <a:uLnTx/>
                <a:uFillTx/>
                <a:latin typeface="+mn-lt"/>
                <a:ea typeface="+mn-ea"/>
                <a:cs typeface="+mn-cs"/>
              </a:rPr>
              <a:t>Haga clic en la parte inferior del botón Nueva diapositiva en la pestaña Inicio.</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s-419" sz="1400" b="0" i="0" u="none" strike="noStrike" cap="none" normalizeH="0" baseline="0" noProof="0">
                <a:ln>
                  <a:noFill/>
                </a:ln>
                <a:solidFill>
                  <a:prstClr val="black"/>
                </a:solidFill>
                <a:effectLst/>
                <a:uLnTx/>
                <a:uFillTx/>
                <a:latin typeface="+mn-lt"/>
                <a:ea typeface="+mn-ea"/>
                <a:cs typeface="+mn-cs"/>
              </a:rPr>
              <a:t>Elija un diseño de la galería.</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s-419" sz="1400" b="0" i="0" u="none" strike="noStrike" cap="none" normalizeH="0" baseline="0" noProof="0">
                <a:ln>
                  <a:noFill/>
                </a:ln>
                <a:solidFill>
                  <a:prstClr val="black"/>
                </a:solidFill>
                <a:effectLst/>
                <a:uLnTx/>
                <a:uFillTx/>
                <a:latin typeface="+mn-lt"/>
                <a:ea typeface="+mn-ea"/>
                <a:cs typeface="+mn-cs"/>
              </a:rPr>
              <a:t>Use las casillas </a:t>
            </a:r>
            <a:r>
              <a:rPr lang="es-419" sz="1400" noProof="0"/>
              <a:t>predeterminadas proporcionadas para agregar contenido.</a:t>
            </a: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07562" y="950979"/>
            <a:ext cx="5836649" cy="400110"/>
          </a:xfrm>
          <a:prstGeom prst="rect">
            <a:avLst/>
          </a:prstGeom>
        </p:spPr>
        <p:txBody>
          <a:bodyPr wrap="square">
            <a:spAutoFit/>
          </a:bodyPr>
          <a:lstStyle/>
          <a:p>
            <a:r>
              <a:rPr kumimoji="0" lang="es-419" sz="2000" b="1" i="0" u="none" strike="noStrike" cap="none" normalizeH="0" baseline="0" noProof="0">
                <a:ln>
                  <a:noFill/>
                </a:ln>
                <a:solidFill>
                  <a:prstClr val="black"/>
                </a:solidFill>
                <a:effectLst/>
                <a:uLnTx/>
                <a:uFillTx/>
                <a:latin typeface="+mn-lt"/>
                <a:ea typeface="+mj-ea"/>
                <a:cs typeface="+mj-cs"/>
              </a:rPr>
              <a:t>Para agregar o cambiar una diapositiva</a:t>
            </a:r>
          </a:p>
        </p:txBody>
      </p:sp>
      <p:sp>
        <p:nvSpPr>
          <p:cNvPr id="2" name="Date Placeholder 1"/>
          <p:cNvSpPr>
            <a:spLocks noGrp="1"/>
          </p:cNvSpPr>
          <p:nvPr>
            <p:ph type="dt" sz="half" idx="10"/>
          </p:nvPr>
        </p:nvSpPr>
        <p:spPr/>
        <p:txBody>
          <a:bodyPr/>
          <a:lstStyle/>
          <a:p>
            <a:fld id="{9C607C0D-E009-46A8-9602-4C9F4E3543F3}" type="datetime4">
              <a:rPr lang="en-CA" smtClean="0"/>
              <a:t>May 27, 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16" name="Rectangle 15">
            <a:extLst>
              <a:ext uri="{FF2B5EF4-FFF2-40B4-BE49-F238E27FC236}">
                <a16:creationId xmlns:a16="http://schemas.microsoft.com/office/drawing/2014/main" id="{F1C17CB5-F2BE-4A24-9128-54B915A02C7D}"/>
              </a:ext>
            </a:extLst>
          </p:cNvPr>
          <p:cNvSpPr/>
          <p:nvPr userDrawn="1"/>
        </p:nvSpPr>
        <p:spPr>
          <a:xfrm>
            <a:off x="397379" y="359681"/>
            <a:ext cx="2630528" cy="246221"/>
          </a:xfrm>
          <a:prstGeom prst="rect">
            <a:avLst/>
          </a:prstGeom>
        </p:spPr>
        <p:txBody>
          <a:bodyPr wrap="none" lIns="0" rIns="0">
            <a:spAutoFit/>
          </a:bodyPr>
          <a:lstStyle/>
          <a:p>
            <a:r>
              <a:rPr lang="es-419" sz="1000" noProof="0">
                <a:latin typeface="+mn-lt"/>
              </a:rPr>
              <a:t>Para usar con PowerPoint de Microsoft Office 365</a:t>
            </a:r>
          </a:p>
        </p:txBody>
      </p:sp>
      <p:sp>
        <p:nvSpPr>
          <p:cNvPr id="19" name="Rectangle 18">
            <a:extLst>
              <a:ext uri="{FF2B5EF4-FFF2-40B4-BE49-F238E27FC236}">
                <a16:creationId xmlns:a16="http://schemas.microsoft.com/office/drawing/2014/main" id="{F013F073-27F8-44C6-86F2-1BFB52DCC02D}"/>
              </a:ext>
            </a:extLst>
          </p:cNvPr>
          <p:cNvSpPr/>
          <p:nvPr userDrawn="1"/>
        </p:nvSpPr>
        <p:spPr>
          <a:xfrm>
            <a:off x="4710896" y="1576406"/>
            <a:ext cx="4065720" cy="1731243"/>
          </a:xfrm>
          <a:prstGeom prst="rect">
            <a:avLst/>
          </a:prstGeom>
        </p:spPr>
        <p:txBody>
          <a:bodyPr wrap="square">
            <a:spAutoFit/>
          </a:bodyPr>
          <a:lstStyle/>
          <a:p>
            <a:pPr marL="0" indent="0">
              <a:lnSpc>
                <a:spcPct val="95000"/>
              </a:lnSpc>
              <a:spcBef>
                <a:spcPts val="1200"/>
              </a:spcBef>
              <a:buNone/>
            </a:pPr>
            <a:r>
              <a:rPr lang="es-419" sz="1400" b="1" noProof="0"/>
              <a:t>Para cambiar el diseño de una diapositiva existente </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lang="es-419" sz="1400" noProof="0"/>
              <a:t>Vaya </a:t>
            </a:r>
            <a:r>
              <a:rPr kumimoji="0" lang="es-419" sz="1400" b="0" i="0" u="none" strike="noStrike" cap="none" normalizeH="0" baseline="0" noProof="0">
                <a:ln>
                  <a:noFill/>
                </a:ln>
                <a:solidFill>
                  <a:prstClr val="black"/>
                </a:solidFill>
                <a:effectLst/>
                <a:uLnTx/>
                <a:uFillTx/>
                <a:latin typeface="+mn-lt"/>
                <a:ea typeface="+mn-ea"/>
                <a:cs typeface="+mn-cs"/>
              </a:rPr>
              <a:t>a la diapositiva que desea cambiar.</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s-419" sz="1400" b="0" i="0" u="none" strike="noStrike" cap="none" normalizeH="0" baseline="0" noProof="0">
                <a:ln>
                  <a:noFill/>
                </a:ln>
                <a:solidFill>
                  <a:prstClr val="black"/>
                </a:solidFill>
                <a:effectLst/>
                <a:uLnTx/>
                <a:uFillTx/>
                <a:latin typeface="+mn-lt"/>
                <a:ea typeface="+mn-ea"/>
                <a:cs typeface="+mn-cs"/>
              </a:rPr>
              <a:t>Seleccione Diseño en la pestaña Inicio.</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s-419" sz="1400" b="0" i="0" u="none" strike="noStrike" cap="none" normalizeH="0" baseline="0" noProof="0">
                <a:ln>
                  <a:noFill/>
                </a:ln>
                <a:solidFill>
                  <a:prstClr val="black"/>
                </a:solidFill>
                <a:effectLst/>
                <a:uLnTx/>
                <a:uFillTx/>
                <a:latin typeface="+mn-lt"/>
                <a:ea typeface="+mn-ea"/>
                <a:cs typeface="+mn-cs"/>
              </a:rPr>
              <a:t>Elija un nuevo diseño de la galería.</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lang="es-419" sz="1400" noProof="0"/>
              <a:t>Use las casillas predeterminadas proporcionadas para </a:t>
            </a:r>
            <a:r>
              <a:rPr kumimoji="0" lang="es-419" sz="1400" b="0" i="0" u="none" strike="noStrike" cap="none" normalizeH="0" baseline="0" noProof="0">
                <a:ln>
                  <a:noFill/>
                </a:ln>
                <a:solidFill>
                  <a:prstClr val="black"/>
                </a:solidFill>
                <a:effectLst/>
                <a:uLnTx/>
                <a:uFillTx/>
                <a:latin typeface="+mn-lt"/>
                <a:ea typeface="+mn-ea"/>
                <a:cs typeface="+mn-cs"/>
              </a:rPr>
              <a:t>agregar contenido</a:t>
            </a:r>
            <a:r>
              <a:rPr lang="es-419" sz="1400" noProof="0"/>
              <a:t>.</a:t>
            </a:r>
          </a:p>
        </p:txBody>
      </p:sp>
      <p:cxnSp>
        <p:nvCxnSpPr>
          <p:cNvPr id="13" name="Straight Connector 12">
            <a:extLst>
              <a:ext uri="{FF2B5EF4-FFF2-40B4-BE49-F238E27FC236}">
                <a16:creationId xmlns:a16="http://schemas.microsoft.com/office/drawing/2014/main" id="{D881C36F-DB11-4377-82A5-7916E869C5A2}"/>
              </a:ext>
            </a:extLst>
          </p:cNvPr>
          <p:cNvCxnSpPr>
            <a:cxnSpLocks/>
          </p:cNvCxnSpPr>
          <p:nvPr userDrawn="1"/>
        </p:nvCxnSpPr>
        <p:spPr>
          <a:xfrm>
            <a:off x="4572000" y="1655840"/>
            <a:ext cx="0" cy="389283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4387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tting started 3">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4626888A-73DE-45DE-9955-57BDD438A06F}"/>
              </a:ext>
            </a:extLst>
          </p:cNvPr>
          <p:cNvGraphicFramePr>
            <a:graphicFrameLocks noGrp="1"/>
          </p:cNvGraphicFramePr>
          <p:nvPr userDrawn="1">
            <p:extLst>
              <p:ext uri="{D42A27DB-BD31-4B8C-83A1-F6EECF244321}">
                <p14:modId xmlns:p14="http://schemas.microsoft.com/office/powerpoint/2010/main" val="1943390978"/>
              </p:ext>
            </p:extLst>
          </p:nvPr>
        </p:nvGraphicFramePr>
        <p:xfrm>
          <a:off x="405072" y="1547447"/>
          <a:ext cx="3882690" cy="3944994"/>
        </p:xfrm>
        <a:graphic>
          <a:graphicData uri="http://schemas.openxmlformats.org/drawingml/2006/table">
            <a:tbl>
              <a:tblPr firstRow="1" bandRow="1">
                <a:tableStyleId>{5940675A-B579-460E-94D1-54222C63F5DA}</a:tableStyleId>
              </a:tblPr>
              <a:tblGrid>
                <a:gridCol w="776538">
                  <a:extLst>
                    <a:ext uri="{9D8B030D-6E8A-4147-A177-3AD203B41FA5}">
                      <a16:colId xmlns:a16="http://schemas.microsoft.com/office/drawing/2014/main" val="1797523732"/>
                    </a:ext>
                  </a:extLst>
                </a:gridCol>
                <a:gridCol w="776538">
                  <a:extLst>
                    <a:ext uri="{9D8B030D-6E8A-4147-A177-3AD203B41FA5}">
                      <a16:colId xmlns:a16="http://schemas.microsoft.com/office/drawing/2014/main" val="2173720451"/>
                    </a:ext>
                  </a:extLst>
                </a:gridCol>
                <a:gridCol w="776538">
                  <a:extLst>
                    <a:ext uri="{9D8B030D-6E8A-4147-A177-3AD203B41FA5}">
                      <a16:colId xmlns:a16="http://schemas.microsoft.com/office/drawing/2014/main" val="1029007346"/>
                    </a:ext>
                  </a:extLst>
                </a:gridCol>
                <a:gridCol w="776538">
                  <a:extLst>
                    <a:ext uri="{9D8B030D-6E8A-4147-A177-3AD203B41FA5}">
                      <a16:colId xmlns:a16="http://schemas.microsoft.com/office/drawing/2014/main" val="713328310"/>
                    </a:ext>
                  </a:extLst>
                </a:gridCol>
                <a:gridCol w="776538">
                  <a:extLst>
                    <a:ext uri="{9D8B030D-6E8A-4147-A177-3AD203B41FA5}">
                      <a16:colId xmlns:a16="http://schemas.microsoft.com/office/drawing/2014/main" val="2205100299"/>
                    </a:ext>
                  </a:extLst>
                </a:gridCol>
              </a:tblGrid>
              <a:tr h="425925">
                <a:tc gridSpan="5">
                  <a:txBody>
                    <a:bodyPr/>
                    <a:lstStyle/>
                    <a:p>
                      <a:pPr>
                        <a:lnSpc>
                          <a:spcPct val="100000"/>
                        </a:lnSpc>
                      </a:pPr>
                      <a:r>
                        <a:rPr lang="es-419" sz="1000" b="1" noProof="0">
                          <a:latin typeface="Arial" panose="020B0604020202020204" pitchFamily="34" charset="0"/>
                          <a:cs typeface="Arial" panose="020B0604020202020204" pitchFamily="34" charset="0"/>
                        </a:rPr>
                        <a:t>Colores primarios: </a:t>
                      </a:r>
                      <a:br>
                        <a:rPr lang="es-419" sz="1000" b="1" noProof="0">
                          <a:latin typeface="Arial" panose="020B0604020202020204" pitchFamily="34" charset="0"/>
                          <a:cs typeface="Arial" panose="020B0604020202020204" pitchFamily="34" charset="0"/>
                        </a:rPr>
                      </a:br>
                      <a:r>
                        <a:rPr lang="es-419" sz="1000" b="1" noProof="0">
                          <a:latin typeface="Arial" panose="020B0604020202020204" pitchFamily="34" charset="0"/>
                          <a:cs typeface="Arial" panose="020B0604020202020204" pitchFamily="34" charset="0"/>
                        </a:rPr>
                        <a:t>valores RGB</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1536449648"/>
                  </a:ext>
                </a:extLst>
              </a:tr>
              <a:tr h="486579">
                <a:tc>
                  <a:txBody>
                    <a:bodyPr/>
                    <a:lstStyle/>
                    <a:p>
                      <a:pPr>
                        <a:lnSpc>
                          <a:spcPct val="130000"/>
                        </a:lnSpc>
                      </a:pPr>
                      <a:r>
                        <a:rPr lang="es-419" sz="800" b="1" noProof="0">
                          <a:solidFill>
                            <a:schemeClr val="bg1"/>
                          </a:solidFill>
                          <a:latin typeface="Arial" panose="020B0604020202020204" pitchFamily="34" charset="0"/>
                          <a:cs typeface="Arial" panose="020B0604020202020204" pitchFamily="34" charset="0"/>
                        </a:rPr>
                        <a:t>Verde</a:t>
                      </a:r>
                    </a:p>
                    <a:p>
                      <a:pPr>
                        <a:lnSpc>
                          <a:spcPct val="130000"/>
                        </a:lnSpc>
                      </a:pPr>
                      <a:r>
                        <a:rPr lang="es-419" sz="800" noProof="0">
                          <a:solidFill>
                            <a:schemeClr val="bg1"/>
                          </a:solidFill>
                          <a:latin typeface="Arial" panose="020B0604020202020204" pitchFamily="34" charset="0"/>
                          <a:cs typeface="Arial" panose="020B0604020202020204" pitchFamily="34" charset="0"/>
                        </a:rPr>
                        <a:t>0  167  88</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nSpc>
                          <a:spcPct val="130000"/>
                        </a:lnSpc>
                      </a:pPr>
                      <a:r>
                        <a:rPr lang="es-419" sz="800" b="1" noProof="0">
                          <a:solidFill>
                            <a:schemeClr val="bg1"/>
                          </a:solidFill>
                          <a:latin typeface="Arial" panose="020B0604020202020204" pitchFamily="34" charset="0"/>
                          <a:cs typeface="Arial" panose="020B0604020202020204" pitchFamily="34" charset="0"/>
                        </a:rPr>
                        <a:t>Azul</a:t>
                      </a:r>
                    </a:p>
                    <a:p>
                      <a:pPr>
                        <a:lnSpc>
                          <a:spcPct val="130000"/>
                        </a:lnSpc>
                      </a:pPr>
                      <a:r>
                        <a:rPr lang="es-419" sz="800" noProof="0">
                          <a:solidFill>
                            <a:schemeClr val="bg1"/>
                          </a:solidFill>
                          <a:latin typeface="Arial" panose="020B0604020202020204" pitchFamily="34" charset="0"/>
                          <a:cs typeface="Arial" panose="020B0604020202020204" pitchFamily="34" charset="0"/>
                        </a:rPr>
                        <a:t>0  0  193</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pPr algn="l" rtl="0">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5217441"/>
                  </a:ext>
                </a:extLst>
              </a:tr>
              <a:tr h="486579">
                <a:tc>
                  <a:txBody>
                    <a:bodyPr/>
                    <a:lstStyle/>
                    <a:p>
                      <a:pPr>
                        <a:lnSpc>
                          <a:spcPct val="130000"/>
                        </a:lnSpc>
                      </a:pPr>
                      <a:r>
                        <a:rPr lang="es-419" sz="800" noProof="0">
                          <a:solidFill>
                            <a:schemeClr val="bg1"/>
                          </a:solidFill>
                          <a:latin typeface="Arial" panose="020B0604020202020204" pitchFamily="34" charset="0"/>
                          <a:cs typeface="Arial" panose="020B0604020202020204" pitchFamily="34" charset="0"/>
                        </a:rPr>
                        <a:t>Oscuro 2</a:t>
                      </a:r>
                    </a:p>
                    <a:p>
                      <a:pPr>
                        <a:lnSpc>
                          <a:spcPct val="130000"/>
                        </a:lnSpc>
                      </a:pPr>
                      <a:r>
                        <a:rPr lang="es-419" sz="800" noProof="0">
                          <a:solidFill>
                            <a:schemeClr val="bg1"/>
                          </a:solidFill>
                          <a:latin typeface="Arial" panose="020B0604020202020204" pitchFamily="34" charset="0"/>
                          <a:cs typeface="Arial" panose="020B0604020202020204" pitchFamily="34" charset="0"/>
                        </a:rPr>
                        <a:t>4  97  56</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6138"/>
                    </a:solidFill>
                  </a:tcPr>
                </a:tc>
                <a:tc>
                  <a:txBody>
                    <a:bodyPr/>
                    <a:lstStyle/>
                    <a:p>
                      <a:pPr>
                        <a:lnSpc>
                          <a:spcPct val="130000"/>
                        </a:lnSpc>
                      </a:pPr>
                      <a:r>
                        <a:rPr lang="es-419" sz="800" noProof="0">
                          <a:solidFill>
                            <a:schemeClr val="bg1"/>
                          </a:solidFill>
                          <a:latin typeface="Arial" panose="020B0604020202020204" pitchFamily="34" charset="0"/>
                          <a:cs typeface="Arial" panose="020B0604020202020204" pitchFamily="34" charset="0"/>
                        </a:rPr>
                        <a:t>Oscuro 2 </a:t>
                      </a:r>
                    </a:p>
                    <a:p>
                      <a:pPr>
                        <a:lnSpc>
                          <a:spcPct val="130000"/>
                        </a:lnSpc>
                      </a:pPr>
                      <a:r>
                        <a:rPr lang="es-419" sz="800" noProof="0">
                          <a:solidFill>
                            <a:schemeClr val="bg1"/>
                          </a:solidFill>
                          <a:latin typeface="Arial" panose="020B0604020202020204" pitchFamily="34" charset="0"/>
                          <a:cs typeface="Arial" panose="020B0604020202020204" pitchFamily="34" charset="0"/>
                        </a:rPr>
                        <a:t>0  0  130</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82"/>
                    </a:solidFill>
                  </a:tcPr>
                </a:tc>
                <a:tc>
                  <a:txBody>
                    <a:bodyPr/>
                    <a:lstStyle/>
                    <a:p>
                      <a:pPr algn="l" rtl="0">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8347594"/>
                  </a:ext>
                </a:extLst>
              </a:tr>
              <a:tr h="491452">
                <a:tc>
                  <a:txBody>
                    <a:bodyPr/>
                    <a:lstStyle/>
                    <a:p>
                      <a:pPr>
                        <a:lnSpc>
                          <a:spcPct val="130000"/>
                        </a:lnSpc>
                      </a:pPr>
                      <a:r>
                        <a:rPr lang="es-419" sz="800" noProof="0">
                          <a:solidFill>
                            <a:schemeClr val="tx1"/>
                          </a:solidFill>
                          <a:latin typeface="Arial" panose="020B0604020202020204" pitchFamily="34" charset="0"/>
                          <a:cs typeface="Arial" panose="020B0604020202020204" pitchFamily="34" charset="0"/>
                        </a:rPr>
                        <a:t>Claro 3 </a:t>
                      </a:r>
                    </a:p>
                    <a:p>
                      <a:pPr>
                        <a:lnSpc>
                          <a:spcPct val="130000"/>
                        </a:lnSpc>
                      </a:pPr>
                      <a:r>
                        <a:rPr lang="es-419" sz="800" noProof="0">
                          <a:solidFill>
                            <a:schemeClr val="tx1"/>
                          </a:solidFill>
                          <a:latin typeface="Arial" panose="020B0604020202020204" pitchFamily="34" charset="0"/>
                          <a:cs typeface="Arial" panose="020B0604020202020204" pitchFamily="34" charset="0"/>
                        </a:rPr>
                        <a:t>172  229  196</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CE5C4"/>
                    </a:solidFill>
                  </a:tcPr>
                </a:tc>
                <a:tc>
                  <a:txBody>
                    <a:bodyPr/>
                    <a:lstStyle/>
                    <a:p>
                      <a:pPr>
                        <a:lnSpc>
                          <a:spcPct val="130000"/>
                        </a:lnSpc>
                      </a:pPr>
                      <a:r>
                        <a:rPr lang="es-419" sz="800" noProof="0">
                          <a:solidFill>
                            <a:schemeClr val="tx1"/>
                          </a:solidFill>
                          <a:latin typeface="Arial" panose="020B0604020202020204" pitchFamily="34" charset="0"/>
                          <a:cs typeface="Arial" panose="020B0604020202020204" pitchFamily="34" charset="0"/>
                        </a:rPr>
                        <a:t>Claro 4</a:t>
                      </a:r>
                    </a:p>
                    <a:p>
                      <a:pPr>
                        <a:lnSpc>
                          <a:spcPct val="130000"/>
                        </a:lnSpc>
                      </a:pPr>
                      <a:r>
                        <a:rPr lang="es-419" sz="800" noProof="0">
                          <a:solidFill>
                            <a:schemeClr val="tx1"/>
                          </a:solidFill>
                          <a:latin typeface="Arial" panose="020B0604020202020204" pitchFamily="34" charset="0"/>
                          <a:cs typeface="Arial" panose="020B0604020202020204" pitchFamily="34" charset="0"/>
                        </a:rPr>
                        <a:t>193  216  247</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8F7"/>
                    </a:solidFill>
                  </a:tcPr>
                </a:tc>
                <a:tc>
                  <a:txBody>
                    <a:bodyPr/>
                    <a:lstStyle/>
                    <a:p>
                      <a:pPr algn="l" rtl="0">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2122771"/>
                  </a:ext>
                </a:extLst>
              </a:tr>
              <a:tr h="580103">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000" b="1" i="0" u="none" strike="noStrike" cap="none"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Colores secundarios:</a:t>
                      </a:r>
                      <a:br>
                        <a:rPr kumimoji="0" lang="es-419" sz="1000" b="1" i="0" u="none" strike="noStrike" cap="none"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s-419" sz="1000" b="1" i="0" u="none" strike="noStrike" cap="none" normalizeH="0" baseline="0" noProof="0">
                          <a:ln>
                            <a:noFill/>
                          </a:ln>
                          <a:solidFill>
                            <a:prstClr val="black"/>
                          </a:solidFill>
                          <a:effectLst/>
                          <a:uLnTx/>
                          <a:uFillTx/>
                          <a:latin typeface="Arial" panose="020B0604020202020204" pitchFamily="34" charset="0"/>
                          <a:ea typeface="+mn-ea"/>
                          <a:cs typeface="Arial" panose="020B0604020202020204" pitchFamily="34" charset="0"/>
                        </a:rPr>
                        <a:t>valores RGB</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CA" sz="1000" dirty="0"/>
                    </a:p>
                  </a:txBody>
                  <a:tcPr anchor="ctr"/>
                </a:tc>
                <a:tc hMerge="1">
                  <a:txBody>
                    <a:bodyPr/>
                    <a:lstStyle/>
                    <a:p>
                      <a:endParaRPr lang="en-CA" sz="1000" dirty="0"/>
                    </a:p>
                  </a:txBody>
                  <a:tcPr anchor="ctr"/>
                </a:tc>
                <a:tc hMerge="1">
                  <a:txBody>
                    <a:bodyPr/>
                    <a:lstStyle/>
                    <a:p>
                      <a:endParaRPr lang="en-CA" sz="1000" dirty="0"/>
                    </a:p>
                  </a:txBody>
                  <a:tcPr anchor="ctr"/>
                </a:tc>
                <a:tc hMerge="1">
                  <a:txBody>
                    <a:bodyPr/>
                    <a:lstStyle/>
                    <a:p>
                      <a:endParaRPr lang="en-CA" sz="1000" dirty="0"/>
                    </a:p>
                  </a:txBody>
                  <a:tcPr anchor="ctr"/>
                </a:tc>
                <a:extLst>
                  <a:ext uri="{0D108BD9-81ED-4DB2-BD59-A6C34878D82A}">
                    <a16:rowId xmlns:a16="http://schemas.microsoft.com/office/drawing/2014/main" val="3797564763"/>
                  </a:ext>
                </a:extLst>
              </a:tr>
              <a:tr h="491452">
                <a:tc>
                  <a:txBody>
                    <a:bodyPr/>
                    <a:lstStyle/>
                    <a:p>
                      <a:pPr>
                        <a:lnSpc>
                          <a:spcPct val="130000"/>
                        </a:lnSpc>
                      </a:pPr>
                      <a:r>
                        <a:rPr lang="es-419" sz="800" b="1" noProof="0">
                          <a:solidFill>
                            <a:schemeClr val="bg1"/>
                          </a:solidFill>
                          <a:latin typeface="Arial" panose="020B0604020202020204" pitchFamily="34" charset="0"/>
                          <a:cs typeface="Arial" panose="020B0604020202020204" pitchFamily="34" charset="0"/>
                        </a:rPr>
                        <a:t>Coral</a:t>
                      </a:r>
                    </a:p>
                    <a:p>
                      <a:pPr>
                        <a:lnSpc>
                          <a:spcPct val="130000"/>
                        </a:lnSpc>
                      </a:pPr>
                      <a:r>
                        <a:rPr lang="es-419" sz="800" noProof="0">
                          <a:solidFill>
                            <a:schemeClr val="bg1"/>
                          </a:solidFill>
                          <a:latin typeface="Arial" panose="020B0604020202020204" pitchFamily="34" charset="0"/>
                          <a:cs typeface="Arial" panose="020B0604020202020204" pitchFamily="34" charset="0"/>
                        </a:rPr>
                        <a:t>255  119  105</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tc>
                  <a:txBody>
                    <a:bodyPr/>
                    <a:lstStyle/>
                    <a:p>
                      <a:pPr>
                        <a:lnSpc>
                          <a:spcPct val="130000"/>
                        </a:lnSpc>
                      </a:pPr>
                      <a:r>
                        <a:rPr lang="es-419" sz="800" b="1" noProof="0">
                          <a:solidFill>
                            <a:schemeClr val="bg1"/>
                          </a:solidFill>
                          <a:latin typeface="Arial" panose="020B0604020202020204" pitchFamily="34" charset="0"/>
                          <a:cs typeface="Arial" panose="020B0604020202020204" pitchFamily="34" charset="0"/>
                        </a:rPr>
                        <a:t>Violeta</a:t>
                      </a:r>
                    </a:p>
                    <a:p>
                      <a:pPr>
                        <a:lnSpc>
                          <a:spcPct val="130000"/>
                        </a:lnSpc>
                      </a:pPr>
                      <a:r>
                        <a:rPr lang="es-419" sz="800" noProof="0">
                          <a:solidFill>
                            <a:schemeClr val="bg1"/>
                          </a:solidFill>
                          <a:latin typeface="Arial" panose="020B0604020202020204" pitchFamily="34" charset="0"/>
                          <a:cs typeface="Arial" panose="020B0604020202020204" pitchFamily="34" charset="0"/>
                        </a:rPr>
                        <a:t>54  21  88</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nSpc>
                          <a:spcPct val="130000"/>
                        </a:lnSpc>
                      </a:pPr>
                      <a:r>
                        <a:rPr lang="es-419" sz="800" b="1" noProof="0">
                          <a:solidFill>
                            <a:schemeClr val="bg1"/>
                          </a:solidFill>
                          <a:latin typeface="Arial" panose="020B0604020202020204" pitchFamily="34" charset="0"/>
                          <a:cs typeface="Arial" panose="020B0604020202020204" pitchFamily="34" charset="0"/>
                        </a:rPr>
                        <a:t>Dorado</a:t>
                      </a:r>
                    </a:p>
                    <a:p>
                      <a:pPr>
                        <a:lnSpc>
                          <a:spcPct val="130000"/>
                        </a:lnSpc>
                      </a:pPr>
                      <a:r>
                        <a:rPr lang="es-419" sz="800" noProof="0">
                          <a:solidFill>
                            <a:schemeClr val="bg1"/>
                          </a:solidFill>
                          <a:latin typeface="Arial" panose="020B0604020202020204" pitchFamily="34" charset="0"/>
                          <a:cs typeface="Arial" panose="020B0604020202020204" pitchFamily="34" charset="0"/>
                        </a:rPr>
                        <a:t>244  150  0</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nSpc>
                          <a:spcPct val="130000"/>
                        </a:lnSpc>
                      </a:pPr>
                      <a:r>
                        <a:rPr lang="es-419" sz="800" b="1" noProof="0">
                          <a:solidFill>
                            <a:schemeClr val="bg1"/>
                          </a:solidFill>
                          <a:latin typeface="Arial" panose="020B0604020202020204" pitchFamily="34" charset="0"/>
                          <a:cs typeface="Arial" panose="020B0604020202020204" pitchFamily="34" charset="0"/>
                        </a:rPr>
                        <a:t>Turquesa</a:t>
                      </a:r>
                    </a:p>
                    <a:p>
                      <a:pPr>
                        <a:lnSpc>
                          <a:spcPct val="130000"/>
                        </a:lnSpc>
                      </a:pPr>
                      <a:r>
                        <a:rPr lang="es-419" sz="800" noProof="0">
                          <a:solidFill>
                            <a:schemeClr val="bg1"/>
                          </a:solidFill>
                          <a:latin typeface="Arial" panose="020B0604020202020204" pitchFamily="34" charset="0"/>
                          <a:cs typeface="Arial" panose="020B0604020202020204" pitchFamily="34" charset="0"/>
                        </a:rPr>
                        <a:t>6  199  186</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6C7BA"/>
                    </a:solidFill>
                  </a:tcPr>
                </a:tc>
                <a:tc>
                  <a:txBody>
                    <a:bodyPr/>
                    <a:lstStyle/>
                    <a:p>
                      <a:pPr>
                        <a:lnSpc>
                          <a:spcPct val="130000"/>
                        </a:lnSpc>
                      </a:pPr>
                      <a:r>
                        <a:rPr lang="es-419" sz="800" b="1" noProof="0">
                          <a:solidFill>
                            <a:schemeClr val="bg1"/>
                          </a:solidFill>
                          <a:latin typeface="Arial" panose="020B0604020202020204" pitchFamily="34" charset="0"/>
                          <a:cs typeface="Arial" panose="020B0604020202020204" pitchFamily="34" charset="0"/>
                        </a:rPr>
                        <a:t>Azul marino oscuro</a:t>
                      </a:r>
                    </a:p>
                    <a:p>
                      <a:pPr>
                        <a:lnSpc>
                          <a:spcPct val="130000"/>
                        </a:lnSpc>
                      </a:pPr>
                      <a:r>
                        <a:rPr lang="es-419" sz="800" noProof="0">
                          <a:solidFill>
                            <a:schemeClr val="bg1"/>
                          </a:solidFill>
                          <a:latin typeface="Arial" panose="020B0604020202020204" pitchFamily="34" charset="0"/>
                          <a:cs typeface="Arial" panose="020B0604020202020204" pitchFamily="34" charset="0"/>
                        </a:rPr>
                        <a:t>40  43  62</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648342461"/>
                  </a:ext>
                </a:extLst>
              </a:tr>
              <a:tr h="491452">
                <a:tc>
                  <a:txBody>
                    <a:bodyPr/>
                    <a:lstStyle/>
                    <a:p>
                      <a:pPr>
                        <a:lnSpc>
                          <a:spcPct val="130000"/>
                        </a:lnSpc>
                      </a:pPr>
                      <a:r>
                        <a:rPr lang="es-419" sz="800" noProof="0">
                          <a:solidFill>
                            <a:schemeClr val="bg1"/>
                          </a:solidFill>
                          <a:latin typeface="Arial" panose="020B0604020202020204" pitchFamily="34" charset="0"/>
                          <a:cs typeface="Arial" panose="020B0604020202020204" pitchFamily="34" charset="0"/>
                        </a:rPr>
                        <a:t>Oscuro 3 </a:t>
                      </a:r>
                    </a:p>
                    <a:p>
                      <a:pPr>
                        <a:lnSpc>
                          <a:spcPct val="130000"/>
                        </a:lnSpc>
                      </a:pPr>
                      <a:r>
                        <a:rPr lang="es-419" sz="800" noProof="0">
                          <a:solidFill>
                            <a:schemeClr val="bg1"/>
                          </a:solidFill>
                          <a:latin typeface="Arial" panose="020B0604020202020204" pitchFamily="34" charset="0"/>
                          <a:cs typeface="Arial" panose="020B0604020202020204" pitchFamily="34" charset="0"/>
                        </a:rPr>
                        <a:t>193  74  54</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4A36"/>
                    </a:solidFill>
                  </a:tcPr>
                </a:tc>
                <a:tc>
                  <a:txBody>
                    <a:bodyPr/>
                    <a:lstStyle/>
                    <a:p>
                      <a:pPr>
                        <a:lnSpc>
                          <a:spcPct val="130000"/>
                        </a:lnSpc>
                      </a:pPr>
                      <a:r>
                        <a:rPr lang="es-419" sz="800" noProof="0">
                          <a:solidFill>
                            <a:schemeClr val="bg1"/>
                          </a:solidFill>
                          <a:latin typeface="Arial" panose="020B0604020202020204" pitchFamily="34" charset="0"/>
                          <a:cs typeface="Arial" panose="020B0604020202020204" pitchFamily="34" charset="0"/>
                        </a:rPr>
                        <a:t>Claro 1</a:t>
                      </a:r>
                    </a:p>
                    <a:p>
                      <a:pPr>
                        <a:lnSpc>
                          <a:spcPct val="130000"/>
                        </a:lnSpc>
                      </a:pPr>
                      <a:r>
                        <a:rPr lang="es-419" sz="800" noProof="0">
                          <a:solidFill>
                            <a:schemeClr val="bg1"/>
                          </a:solidFill>
                          <a:latin typeface="Arial" panose="020B0604020202020204" pitchFamily="34" charset="0"/>
                          <a:cs typeface="Arial" panose="020B0604020202020204" pitchFamily="34" charset="0"/>
                        </a:rPr>
                        <a:t>83  53  115</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33573"/>
                    </a:solidFill>
                  </a:tcPr>
                </a:tc>
                <a:tc>
                  <a:txBody>
                    <a:bodyPr/>
                    <a:lstStyle/>
                    <a:p>
                      <a:pPr>
                        <a:lnSpc>
                          <a:spcPct val="130000"/>
                        </a:lnSpc>
                      </a:pPr>
                      <a:r>
                        <a:rPr lang="es-419" sz="800" noProof="0">
                          <a:solidFill>
                            <a:schemeClr val="bg1"/>
                          </a:solidFill>
                          <a:latin typeface="Arial" panose="020B0604020202020204" pitchFamily="34" charset="0"/>
                          <a:cs typeface="Arial" panose="020B0604020202020204" pitchFamily="34" charset="0"/>
                        </a:rPr>
                        <a:t>Oscuro 2</a:t>
                      </a:r>
                    </a:p>
                    <a:p>
                      <a:pPr>
                        <a:lnSpc>
                          <a:spcPct val="130000"/>
                        </a:lnSpc>
                      </a:pPr>
                      <a:r>
                        <a:rPr lang="es-419" sz="800" noProof="0">
                          <a:solidFill>
                            <a:schemeClr val="bg1"/>
                          </a:solidFill>
                          <a:latin typeface="Arial" panose="020B0604020202020204" pitchFamily="34" charset="0"/>
                          <a:cs typeface="Arial" panose="020B0604020202020204" pitchFamily="34" charset="0"/>
                        </a:rPr>
                        <a:t>206  118  18</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7612"/>
                    </a:solidFill>
                  </a:tcPr>
                </a:tc>
                <a:tc>
                  <a:txBody>
                    <a:bodyPr/>
                    <a:lstStyle/>
                    <a:p>
                      <a:pPr>
                        <a:lnSpc>
                          <a:spcPct val="130000"/>
                        </a:lnSpc>
                      </a:pPr>
                      <a:r>
                        <a:rPr lang="es-419" sz="800" noProof="0">
                          <a:solidFill>
                            <a:schemeClr val="bg1"/>
                          </a:solidFill>
                          <a:latin typeface="Arial" panose="020B0604020202020204" pitchFamily="34" charset="0"/>
                          <a:cs typeface="Arial" panose="020B0604020202020204" pitchFamily="34" charset="0"/>
                        </a:rPr>
                        <a:t>Oscuro 1</a:t>
                      </a:r>
                    </a:p>
                    <a:p>
                      <a:pPr>
                        <a:lnSpc>
                          <a:spcPct val="130000"/>
                        </a:lnSpc>
                      </a:pPr>
                      <a:r>
                        <a:rPr lang="es-419" sz="800" noProof="0">
                          <a:solidFill>
                            <a:schemeClr val="bg1"/>
                          </a:solidFill>
                          <a:latin typeface="Arial" panose="020B0604020202020204" pitchFamily="34" charset="0"/>
                          <a:cs typeface="Arial" panose="020B0604020202020204" pitchFamily="34" charset="0"/>
                        </a:rPr>
                        <a:t>5  178  167</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nSpc>
                          <a:spcPct val="130000"/>
                        </a:lnSpc>
                      </a:pPr>
                      <a:r>
                        <a:rPr lang="es-419" sz="800" noProof="0">
                          <a:solidFill>
                            <a:schemeClr val="bg1"/>
                          </a:solidFill>
                          <a:latin typeface="Arial" panose="020B0604020202020204" pitchFamily="34" charset="0"/>
                          <a:cs typeface="Arial" panose="020B0604020202020204" pitchFamily="34" charset="0"/>
                        </a:rPr>
                        <a:t>Claro 4</a:t>
                      </a:r>
                    </a:p>
                    <a:p>
                      <a:pPr>
                        <a:lnSpc>
                          <a:spcPct val="130000"/>
                        </a:lnSpc>
                      </a:pPr>
                      <a:r>
                        <a:rPr lang="es-419" sz="800" noProof="0">
                          <a:solidFill>
                            <a:schemeClr val="bg1"/>
                          </a:solidFill>
                          <a:latin typeface="Arial" panose="020B0604020202020204" pitchFamily="34" charset="0"/>
                          <a:cs typeface="Arial" panose="020B0604020202020204" pitchFamily="34" charset="0"/>
                        </a:rPr>
                        <a:t>142  144  162</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E90A2"/>
                    </a:solidFill>
                  </a:tcPr>
                </a:tc>
                <a:extLst>
                  <a:ext uri="{0D108BD9-81ED-4DB2-BD59-A6C34878D82A}">
                    <a16:rowId xmlns:a16="http://schemas.microsoft.com/office/drawing/2014/main" val="3301112420"/>
                  </a:ext>
                </a:extLst>
              </a:tr>
              <a:tr h="491452">
                <a:tc>
                  <a:txBody>
                    <a:bodyPr/>
                    <a:lstStyle/>
                    <a:p>
                      <a:pPr>
                        <a:lnSpc>
                          <a:spcPct val="130000"/>
                        </a:lnSpc>
                      </a:pPr>
                      <a:r>
                        <a:rPr lang="es-419" sz="800" noProof="0">
                          <a:solidFill>
                            <a:schemeClr val="tx1"/>
                          </a:solidFill>
                          <a:latin typeface="Arial" panose="020B0604020202020204" pitchFamily="34" charset="0"/>
                          <a:cs typeface="Arial" panose="020B0604020202020204" pitchFamily="34" charset="0"/>
                        </a:rPr>
                        <a:t>Claro 3</a:t>
                      </a:r>
                    </a:p>
                    <a:p>
                      <a:pPr>
                        <a:lnSpc>
                          <a:spcPct val="130000"/>
                        </a:lnSpc>
                      </a:pPr>
                      <a:r>
                        <a:rPr lang="es-419" sz="800" noProof="0">
                          <a:solidFill>
                            <a:schemeClr val="tx1"/>
                          </a:solidFill>
                          <a:latin typeface="Arial" panose="020B0604020202020204" pitchFamily="34" charset="0"/>
                          <a:cs typeface="Arial" panose="020B0604020202020204" pitchFamily="34" charset="0"/>
                        </a:rPr>
                        <a:t>246  204  199</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CCC7"/>
                    </a:solidFill>
                  </a:tcPr>
                </a:tc>
                <a:tc>
                  <a:txBody>
                    <a:bodyPr/>
                    <a:lstStyle/>
                    <a:p>
                      <a:pPr>
                        <a:lnSpc>
                          <a:spcPct val="130000"/>
                        </a:lnSpc>
                      </a:pPr>
                      <a:r>
                        <a:rPr lang="es-419" sz="800" noProof="0">
                          <a:solidFill>
                            <a:schemeClr val="tx1"/>
                          </a:solidFill>
                          <a:latin typeface="Arial" panose="020B0604020202020204" pitchFamily="34" charset="0"/>
                          <a:cs typeface="Arial" panose="020B0604020202020204" pitchFamily="34" charset="0"/>
                        </a:rPr>
                        <a:t>Claro 3</a:t>
                      </a:r>
                    </a:p>
                    <a:p>
                      <a:pPr>
                        <a:lnSpc>
                          <a:spcPct val="130000"/>
                        </a:lnSpc>
                      </a:pPr>
                      <a:r>
                        <a:rPr lang="es-419" sz="800" noProof="0">
                          <a:solidFill>
                            <a:schemeClr val="tx1"/>
                          </a:solidFill>
                          <a:latin typeface="Arial" panose="020B0604020202020204" pitchFamily="34" charset="0"/>
                          <a:cs typeface="Arial" panose="020B0604020202020204" pitchFamily="34" charset="0"/>
                        </a:rPr>
                        <a:t>190  180  211</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EB4D3"/>
                    </a:solidFill>
                  </a:tcPr>
                </a:tc>
                <a:tc>
                  <a:txBody>
                    <a:bodyPr/>
                    <a:lstStyle/>
                    <a:p>
                      <a:pPr>
                        <a:lnSpc>
                          <a:spcPct val="130000"/>
                        </a:lnSpc>
                      </a:pPr>
                      <a:r>
                        <a:rPr lang="es-419" sz="800" noProof="0">
                          <a:solidFill>
                            <a:sysClr val="windowText" lastClr="000000"/>
                          </a:solidFill>
                          <a:latin typeface="Arial" panose="020B0604020202020204" pitchFamily="34" charset="0"/>
                          <a:cs typeface="Arial" panose="020B0604020202020204" pitchFamily="34" charset="0"/>
                        </a:rPr>
                        <a:t>Claro 3</a:t>
                      </a:r>
                    </a:p>
                    <a:p>
                      <a:pPr>
                        <a:lnSpc>
                          <a:spcPct val="130000"/>
                        </a:lnSpc>
                      </a:pPr>
                      <a:r>
                        <a:rPr lang="es-419" sz="800" noProof="0">
                          <a:solidFill>
                            <a:sysClr val="windowText" lastClr="000000"/>
                          </a:solidFill>
                          <a:latin typeface="Arial" panose="020B0604020202020204" pitchFamily="34" charset="0"/>
                          <a:cs typeface="Arial" panose="020B0604020202020204" pitchFamily="34" charset="0"/>
                        </a:rPr>
                        <a:t>248  211  138</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38A"/>
                    </a:solidFill>
                  </a:tcPr>
                </a:tc>
                <a:tc>
                  <a:txBody>
                    <a:bodyPr/>
                    <a:lstStyle/>
                    <a:p>
                      <a:pPr>
                        <a:lnSpc>
                          <a:spcPct val="130000"/>
                        </a:lnSpc>
                      </a:pPr>
                      <a:r>
                        <a:rPr lang="es-419" sz="800" noProof="0">
                          <a:solidFill>
                            <a:schemeClr val="tx1"/>
                          </a:solidFill>
                          <a:latin typeface="Arial" panose="020B0604020202020204" pitchFamily="34" charset="0"/>
                          <a:cs typeface="Arial" panose="020B0604020202020204" pitchFamily="34" charset="0"/>
                        </a:rPr>
                        <a:t>Claro 3</a:t>
                      </a:r>
                    </a:p>
                    <a:p>
                      <a:pPr>
                        <a:lnSpc>
                          <a:spcPct val="130000"/>
                        </a:lnSpc>
                      </a:pPr>
                      <a:r>
                        <a:rPr lang="es-419" sz="800" noProof="0">
                          <a:solidFill>
                            <a:schemeClr val="tx1"/>
                          </a:solidFill>
                          <a:latin typeface="Arial" panose="020B0604020202020204" pitchFamily="34" charset="0"/>
                          <a:cs typeface="Arial" panose="020B0604020202020204" pitchFamily="34" charset="0"/>
                        </a:rPr>
                        <a:t>157  243  237</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DF3ED"/>
                    </a:solidFill>
                  </a:tcPr>
                </a:tc>
                <a:tc>
                  <a:txBody>
                    <a:bodyPr/>
                    <a:lstStyle/>
                    <a:p>
                      <a:pPr>
                        <a:lnSpc>
                          <a:spcPct val="130000"/>
                        </a:lnSpc>
                      </a:pPr>
                      <a:r>
                        <a:rPr lang="es-419" sz="800" noProof="0">
                          <a:solidFill>
                            <a:sysClr val="windowText" lastClr="000000"/>
                          </a:solidFill>
                          <a:latin typeface="Arial" panose="020B0604020202020204" pitchFamily="34" charset="0"/>
                          <a:cs typeface="Arial" panose="020B0604020202020204" pitchFamily="34" charset="0"/>
                        </a:rPr>
                        <a:t>Gris claro</a:t>
                      </a:r>
                    </a:p>
                    <a:p>
                      <a:pPr>
                        <a:lnSpc>
                          <a:spcPct val="130000"/>
                        </a:lnSpc>
                      </a:pPr>
                      <a:r>
                        <a:rPr lang="es-419" sz="800" noProof="0">
                          <a:solidFill>
                            <a:sysClr val="windowText" lastClr="000000"/>
                          </a:solidFill>
                          <a:latin typeface="Arial" panose="020B0604020202020204" pitchFamily="34" charset="0"/>
                          <a:cs typeface="Arial" panose="020B0604020202020204" pitchFamily="34" charset="0"/>
                        </a:rPr>
                        <a:t>237  237  237</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3739986321"/>
                  </a:ext>
                </a:extLst>
              </a:tr>
            </a:tbl>
          </a:graphicData>
        </a:graphic>
      </p:graphicFrame>
      <p:sp>
        <p:nvSpPr>
          <p:cNvPr id="26" name="Content Placeholder 3">
            <a:extLst>
              <a:ext uri="{FF2B5EF4-FFF2-40B4-BE49-F238E27FC236}">
                <a16:creationId xmlns:a16="http://schemas.microsoft.com/office/drawing/2014/main" id="{C414DEA0-13FF-4DE4-9D76-9E6417F4FE5D}"/>
              </a:ext>
            </a:extLst>
          </p:cNvPr>
          <p:cNvSpPr txBox="1">
            <a:spLocks/>
          </p:cNvSpPr>
          <p:nvPr userDrawn="1"/>
        </p:nvSpPr>
        <p:spPr>
          <a:xfrm>
            <a:off x="2156892" y="1634939"/>
            <a:ext cx="2139415" cy="2175701"/>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a:lnSpc>
                <a:spcPct val="95000"/>
              </a:lnSpc>
              <a:spcBef>
                <a:spcPts val="1200"/>
              </a:spcBef>
              <a:buSzPct val="115000"/>
            </a:pPr>
            <a:r>
              <a:rPr lang="es-419" sz="1200" noProof="0"/>
              <a:t>Los colores primarios verde y azul</a:t>
            </a:r>
            <a:br>
              <a:rPr lang="es-419" sz="1200" noProof="0"/>
            </a:br>
            <a:r>
              <a:rPr lang="es-419" sz="1200" noProof="0"/>
              <a:t>se pueden utilizar indistintamente en toda </a:t>
            </a:r>
            <a:br>
              <a:rPr lang="es-419" sz="1200" noProof="0"/>
            </a:br>
            <a:r>
              <a:rPr lang="es-419" sz="1200" noProof="0"/>
              <a:t>la organización.</a:t>
            </a:r>
          </a:p>
          <a:p>
            <a:pPr>
              <a:lnSpc>
                <a:spcPct val="95000"/>
              </a:lnSpc>
              <a:spcBef>
                <a:spcPts val="1200"/>
              </a:spcBef>
              <a:buSzPct val="115000"/>
            </a:pPr>
            <a:r>
              <a:rPr lang="es-419" sz="1200" noProof="0"/>
              <a:t>Color del texto: use texto invertido</a:t>
            </a:r>
            <a:br>
              <a:rPr lang="es-419" sz="1200" noProof="0"/>
            </a:br>
            <a:r>
              <a:rPr lang="es-419" sz="1200" noProof="0"/>
              <a:t>en blanco o negro.</a:t>
            </a:r>
          </a:p>
          <a:p>
            <a:pPr>
              <a:lnSpc>
                <a:spcPct val="95000"/>
              </a:lnSpc>
              <a:spcBef>
                <a:spcPts val="1200"/>
              </a:spcBef>
              <a:buSzPct val="115000"/>
            </a:pPr>
            <a:r>
              <a:rPr lang="es-419" sz="1200" noProof="0"/>
              <a:t>Cuadros y gráficos únicamente: use cualquiera de los colores primarios o secundarios proporcionados.</a:t>
            </a:r>
          </a:p>
        </p:txBody>
      </p:sp>
      <p:cxnSp>
        <p:nvCxnSpPr>
          <p:cNvPr id="25" name="Straight Connector 24">
            <a:extLst>
              <a:ext uri="{FF2B5EF4-FFF2-40B4-BE49-F238E27FC236}">
                <a16:creationId xmlns:a16="http://schemas.microsoft.com/office/drawing/2014/main" id="{0EE1E742-A967-4A3E-9F77-DA40A8E46B45}"/>
              </a:ext>
            </a:extLst>
          </p:cNvPr>
          <p:cNvCxnSpPr>
            <a:cxnSpLocks/>
          </p:cNvCxnSpPr>
          <p:nvPr userDrawn="1"/>
        </p:nvCxnSpPr>
        <p:spPr>
          <a:xfrm>
            <a:off x="4572000" y="1655840"/>
            <a:ext cx="0" cy="389283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 name="Date Placeholder 1"/>
          <p:cNvSpPr>
            <a:spLocks noGrp="1"/>
          </p:cNvSpPr>
          <p:nvPr>
            <p:ph type="dt" sz="half" idx="10"/>
          </p:nvPr>
        </p:nvSpPr>
        <p:spPr/>
        <p:txBody>
          <a:bodyPr/>
          <a:lstStyle/>
          <a:p>
            <a:fld id="{CF2A9D3C-3137-4F15-BA72-B988755605E7}" type="datetime4">
              <a:rPr lang="en-CA" smtClean="0"/>
              <a:t>May 27, 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27" name="Title 5">
            <a:extLst>
              <a:ext uri="{FF2B5EF4-FFF2-40B4-BE49-F238E27FC236}">
                <a16:creationId xmlns:a16="http://schemas.microsoft.com/office/drawing/2014/main" id="{AEA8B13C-3D00-4B76-989C-A1F6F0840923}"/>
              </a:ext>
            </a:extLst>
          </p:cNvPr>
          <p:cNvSpPr txBox="1">
            <a:spLocks/>
          </p:cNvSpPr>
          <p:nvPr userDrawn="1"/>
        </p:nvSpPr>
        <p:spPr>
          <a:xfrm>
            <a:off x="397380" y="1032065"/>
            <a:ext cx="3891038" cy="4931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baseline="0">
                <a:solidFill>
                  <a:schemeClr val="tx1"/>
                </a:solidFill>
                <a:latin typeface="+mj-lt"/>
                <a:ea typeface="+mj-ea"/>
                <a:cs typeface="+mj-cs"/>
              </a:defRPr>
            </a:lvl1pPr>
          </a:lstStyle>
          <a:p>
            <a:r>
              <a:rPr lang="es-419" sz="2000" b="1" noProof="0"/>
              <a:t>Colores e imágenes</a:t>
            </a:r>
          </a:p>
        </p:txBody>
      </p:sp>
      <p:sp>
        <p:nvSpPr>
          <p:cNvPr id="20" name="Content Placeholder 3">
            <a:extLst>
              <a:ext uri="{FF2B5EF4-FFF2-40B4-BE49-F238E27FC236}">
                <a16:creationId xmlns:a16="http://schemas.microsoft.com/office/drawing/2014/main" id="{3F1EF2E9-1005-4071-B482-10D7F95E3EF3}"/>
              </a:ext>
            </a:extLst>
          </p:cNvPr>
          <p:cNvSpPr txBox="1">
            <a:spLocks/>
          </p:cNvSpPr>
          <p:nvPr userDrawn="1"/>
        </p:nvSpPr>
        <p:spPr>
          <a:xfrm>
            <a:off x="4796419" y="1622706"/>
            <a:ext cx="3890382" cy="1935914"/>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200"/>
              </a:spcBef>
              <a:spcAft>
                <a:spcPts val="0"/>
              </a:spcAft>
              <a:buClrTx/>
              <a:buSzPct val="100000"/>
              <a:buFont typeface="Arial" panose="020B0604020202020204" pitchFamily="34" charset="0"/>
              <a:buNone/>
              <a:tabLst/>
              <a:defRPr/>
            </a:pPr>
            <a:r>
              <a:rPr lang="es-419" sz="1400" b="1" noProof="0"/>
              <a:t>Paleta de colores integrada</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s-419" sz="1400" b="0" i="0" u="none" strike="noStrike" cap="none" normalizeH="0" baseline="0" noProof="0">
                <a:ln>
                  <a:noFill/>
                </a:ln>
                <a:solidFill>
                  <a:prstClr val="black"/>
                </a:solidFill>
                <a:effectLst/>
                <a:uLnTx/>
                <a:uFillTx/>
                <a:latin typeface="+mn-lt"/>
                <a:ea typeface="+mn-ea"/>
                <a:cs typeface="+mn-cs"/>
              </a:rPr>
              <a:t>Los colores de marca están integrados en la plantilla para que los use de inmediato.</a:t>
            </a: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8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00" b="0" i="0" u="none" strike="noStrike" kern="1200" cap="none" spc="0" normalizeH="0" baseline="0" noProof="0">
              <a:ln>
                <a:noFill/>
              </a:ln>
              <a:solidFill>
                <a:prstClr val="black"/>
              </a:solidFill>
              <a:effectLst/>
              <a:uLnTx/>
              <a:uFillTx/>
              <a:latin typeface="+mn-lt"/>
              <a:ea typeface="+mn-ea"/>
              <a:cs typeface="+mn-cs"/>
            </a:endParaRPr>
          </a:p>
          <a:p>
            <a:pPr marL="0" indent="0">
              <a:lnSpc>
                <a:spcPct val="95000"/>
              </a:lnSpc>
              <a:spcBef>
                <a:spcPts val="1200"/>
              </a:spcBef>
              <a:buNone/>
            </a:pPr>
            <a:endParaRPr lang="en-US" sz="100" b="1" noProof="0"/>
          </a:p>
          <a:p>
            <a:pPr marL="0" indent="0">
              <a:lnSpc>
                <a:spcPct val="95000"/>
              </a:lnSpc>
              <a:spcBef>
                <a:spcPts val="1200"/>
              </a:spcBef>
              <a:buNone/>
            </a:pPr>
            <a:r>
              <a:rPr lang="es-419" sz="1400" b="1" noProof="0"/>
              <a:t>Imágenes</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s-419" sz="1400" b="0" i="0" u="none" strike="noStrike" cap="none" normalizeH="0" baseline="0" noProof="0">
                <a:ln>
                  <a:noFill/>
                </a:ln>
                <a:solidFill>
                  <a:prstClr val="black"/>
                </a:solidFill>
                <a:effectLst/>
                <a:uLnTx/>
                <a:uFillTx/>
                <a:latin typeface="+mn-lt"/>
                <a:ea typeface="+mn-ea"/>
                <a:cs typeface="+mn-cs"/>
              </a:rPr>
              <a:t>Puede agregar sus propias fotos libres de derechos de autor</a:t>
            </a:r>
            <a:br>
              <a:rPr kumimoji="0" lang="es-419" sz="1400" b="0" i="0" u="none" strike="noStrike" cap="none" normalizeH="0" baseline="0" noProof="0">
                <a:ln>
                  <a:noFill/>
                </a:ln>
                <a:solidFill>
                  <a:prstClr val="black"/>
                </a:solidFill>
                <a:effectLst/>
                <a:uLnTx/>
                <a:uFillTx/>
                <a:latin typeface="+mn-lt"/>
                <a:ea typeface="+mn-ea"/>
                <a:cs typeface="+mn-cs"/>
              </a:rPr>
            </a:br>
            <a:r>
              <a:rPr kumimoji="0" lang="es-419" sz="1400" b="0" i="0" u="none" strike="noStrike" cap="none" normalizeH="0" baseline="0" noProof="0">
                <a:ln>
                  <a:noFill/>
                </a:ln>
                <a:solidFill>
                  <a:prstClr val="black"/>
                </a:solidFill>
                <a:effectLst/>
                <a:uLnTx/>
                <a:uFillTx/>
                <a:latin typeface="+mn-lt"/>
                <a:ea typeface="+mn-ea"/>
                <a:cs typeface="+mn-cs"/>
              </a:rPr>
              <a:t>para personalizar el contenido de sus diapositivas.</a:t>
            </a:r>
          </a:p>
        </p:txBody>
      </p:sp>
      <p:sp>
        <p:nvSpPr>
          <p:cNvPr id="14" name="Rectangle 13">
            <a:extLst>
              <a:ext uri="{FF2B5EF4-FFF2-40B4-BE49-F238E27FC236}">
                <a16:creationId xmlns:a16="http://schemas.microsoft.com/office/drawing/2014/main" id="{A38F2055-4983-4560-A35F-C2AD8B91C608}"/>
              </a:ext>
            </a:extLst>
          </p:cNvPr>
          <p:cNvSpPr/>
          <p:nvPr userDrawn="1"/>
        </p:nvSpPr>
        <p:spPr>
          <a:xfrm>
            <a:off x="397379" y="359681"/>
            <a:ext cx="2630528" cy="246221"/>
          </a:xfrm>
          <a:prstGeom prst="rect">
            <a:avLst/>
          </a:prstGeom>
        </p:spPr>
        <p:txBody>
          <a:bodyPr wrap="none" lIns="0" rIns="0">
            <a:spAutoFit/>
          </a:bodyPr>
          <a:lstStyle/>
          <a:p>
            <a:r>
              <a:rPr lang="es-419" sz="1000" noProof="0">
                <a:latin typeface="+mn-lt"/>
              </a:rPr>
              <a:t>Para usar con PowerPoint de Microsoft Office 365</a:t>
            </a:r>
          </a:p>
        </p:txBody>
      </p:sp>
      <p:grpSp>
        <p:nvGrpSpPr>
          <p:cNvPr id="18" name="Group 17">
            <a:extLst>
              <a:ext uri="{FF2B5EF4-FFF2-40B4-BE49-F238E27FC236}">
                <a16:creationId xmlns:a16="http://schemas.microsoft.com/office/drawing/2014/main" id="{10A5EA6A-5CC2-4014-B857-5851599C6A3A}"/>
              </a:ext>
            </a:extLst>
          </p:cNvPr>
          <p:cNvGrpSpPr/>
          <p:nvPr userDrawn="1"/>
        </p:nvGrpSpPr>
        <p:grpSpPr>
          <a:xfrm>
            <a:off x="5036048" y="2520055"/>
            <a:ext cx="1626433" cy="1817208"/>
            <a:chOff x="6808033" y="2485869"/>
            <a:chExt cx="1626433" cy="1817208"/>
          </a:xfrm>
        </p:grpSpPr>
        <p:pic>
          <p:nvPicPr>
            <p:cNvPr id="19" name="Picture 18">
              <a:extLst>
                <a:ext uri="{FF2B5EF4-FFF2-40B4-BE49-F238E27FC236}">
                  <a16:creationId xmlns:a16="http://schemas.microsoft.com/office/drawing/2014/main" id="{7A8B07CF-694E-4DE7-BFB8-2BE0B43DA1DA}"/>
                </a:ext>
              </a:extLst>
            </p:cNvPr>
            <p:cNvPicPr>
              <a:picLocks noChangeAspect="1"/>
            </p:cNvPicPr>
            <p:nvPr userDrawn="1"/>
          </p:nvPicPr>
          <p:blipFill rotWithShape="1">
            <a:blip r:embed="rId2"/>
            <a:srcRect l="796" t="1136" r="1057"/>
            <a:stretch/>
          </p:blipFill>
          <p:spPr>
            <a:xfrm>
              <a:off x="6808033" y="2485869"/>
              <a:ext cx="1626433" cy="1817208"/>
            </a:xfrm>
            <a:prstGeom prst="rect">
              <a:avLst/>
            </a:prstGeom>
            <a:ln w="3175">
              <a:solidFill>
                <a:schemeClr val="bg2">
                  <a:lumMod val="60000"/>
                  <a:lumOff val="40000"/>
                </a:schemeClr>
              </a:solidFill>
            </a:ln>
          </p:spPr>
        </p:pic>
        <p:sp>
          <p:nvSpPr>
            <p:cNvPr id="21" name="Rectangle 20">
              <a:extLst>
                <a:ext uri="{FF2B5EF4-FFF2-40B4-BE49-F238E27FC236}">
                  <a16:creationId xmlns:a16="http://schemas.microsoft.com/office/drawing/2014/main" id="{7B9DCF80-5759-4134-AFB0-6E099B6BC2C4}"/>
                </a:ext>
              </a:extLst>
            </p:cNvPr>
            <p:cNvSpPr/>
            <p:nvPr userDrawn="1"/>
          </p:nvSpPr>
          <p:spPr>
            <a:xfrm>
              <a:off x="6808033" y="2485869"/>
              <a:ext cx="1626433" cy="394064"/>
            </a:xfrm>
            <a:prstGeom prst="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l"/>
              <a:endParaRPr lang="en-CA" dirty="0" err="1"/>
            </a:p>
          </p:txBody>
        </p:sp>
      </p:grpSp>
    </p:spTree>
    <p:extLst>
      <p:ext uri="{BB962C8B-B14F-4D97-AF65-F5344CB8AC3E}">
        <p14:creationId xmlns:p14="http://schemas.microsoft.com/office/powerpoint/2010/main" val="233011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9852" y="1434190"/>
            <a:ext cx="8458116"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8807966" y="7010398"/>
            <a:ext cx="336034" cy="45720"/>
          </a:xfrm>
        </p:spPr>
        <p:txBody>
          <a:bodyPr/>
          <a:lstStyle/>
          <a:p>
            <a:fld id="{00AC8BC0-4B7F-45B2-9F9D-C2C3E01E876C}" type="datetime4">
              <a:rPr lang="en-CA" smtClean="0"/>
              <a:t>May 27, 2025</a:t>
            </a:fld>
            <a:endParaRPr/>
          </a:p>
        </p:txBody>
      </p:sp>
      <p:sp>
        <p:nvSpPr>
          <p:cNvPr id="5" name="Footer Placeholder 4"/>
          <p:cNvSpPr>
            <a:spLocks noGrp="1"/>
          </p:cNvSpPr>
          <p:nvPr>
            <p:ph type="ftr" sz="quarter" idx="11"/>
          </p:nvPr>
        </p:nvSpPr>
        <p:spPr>
          <a:xfrm>
            <a:off x="341799" y="7010404"/>
            <a:ext cx="8462697" cy="45719"/>
          </a:xfrm>
          <a:prstGeom prst="rect">
            <a:avLst/>
          </a:prstGeom>
        </p:spPr>
        <p:txBody>
          <a:bodyPr/>
          <a:lstStyle/>
          <a:p>
            <a:endParaRPr/>
          </a:p>
        </p:txBody>
      </p:sp>
      <p:sp>
        <p:nvSpPr>
          <p:cNvPr id="6" name="Slide Number Placeholder 5"/>
          <p:cNvSpPr>
            <a:spLocks noGrp="1"/>
          </p:cNvSpPr>
          <p:nvPr>
            <p:ph type="sldNum" sz="quarter" idx="12"/>
          </p:nvPr>
        </p:nvSpPr>
        <p:spPr>
          <a:xfrm>
            <a:off x="8589733" y="6399283"/>
            <a:ext cx="212470" cy="175694"/>
          </a:xfrm>
        </p:spPr>
        <p:txBody>
          <a:bodyPr/>
          <a:lstStyle/>
          <a:p>
            <a:fld id="{BB333B34-C87C-402E-ABB0-13B7C9DEBBC4}" type="slidenum">
              <a:rPr/>
              <a:t>‹#›</a:t>
            </a:fld>
            <a:endParaRPr/>
          </a:p>
        </p:txBody>
      </p:sp>
      <p:sp>
        <p:nvSpPr>
          <p:cNvPr id="7" name="Rectangle 6">
            <a:extLst>
              <a:ext uri="{FF2B5EF4-FFF2-40B4-BE49-F238E27FC236}">
                <a16:creationId xmlns:a16="http://schemas.microsoft.com/office/drawing/2014/main" id="{7EA07198-4F83-AFC6-F4C7-51F888E46D0E}"/>
              </a:ext>
            </a:extLst>
          </p:cNvPr>
          <p:cNvSpPr/>
          <p:nvPr userDrawn="1"/>
        </p:nvSpPr>
        <p:spPr>
          <a:xfrm>
            <a:off x="0" y="0"/>
            <a:ext cx="9144000" cy="1162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96" tIns="34299" rIns="137196" bIns="34299" numCol="1" spcCol="0" rtlCol="0" fromWordArt="0" anchor="ctr" anchorCtr="0" forceAA="0" compatLnSpc="1">
            <a:prstTxWarp prst="textNoShape">
              <a:avLst/>
            </a:prstTxWarp>
            <a:noAutofit/>
          </a:bodyPr>
          <a:lstStyle/>
          <a:p>
            <a:pPr algn="l"/>
            <a:endParaRPr lang="en-US" sz="1350" dirty="0" err="1"/>
          </a:p>
        </p:txBody>
      </p:sp>
    </p:spTree>
    <p:extLst>
      <p:ext uri="{BB962C8B-B14F-4D97-AF65-F5344CB8AC3E}">
        <p14:creationId xmlns:p14="http://schemas.microsoft.com/office/powerpoint/2010/main" val="65166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9852" y="1434190"/>
            <a:ext cx="8458116"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8807966" y="7010398"/>
            <a:ext cx="336034" cy="45720"/>
          </a:xfrm>
        </p:spPr>
        <p:txBody>
          <a:bodyPr/>
          <a:lstStyle/>
          <a:p>
            <a:fld id="{00AC8BC0-4B7F-45B2-9F9D-C2C3E01E876C}" type="datetime4">
              <a:rPr lang="en-CA" smtClean="0"/>
              <a:t>May 27, 2025</a:t>
            </a:fld>
            <a:endParaRPr/>
          </a:p>
        </p:txBody>
      </p:sp>
      <p:sp>
        <p:nvSpPr>
          <p:cNvPr id="5" name="Footer Placeholder 4"/>
          <p:cNvSpPr>
            <a:spLocks noGrp="1"/>
          </p:cNvSpPr>
          <p:nvPr>
            <p:ph type="ftr" sz="quarter" idx="11"/>
          </p:nvPr>
        </p:nvSpPr>
        <p:spPr>
          <a:xfrm>
            <a:off x="341799" y="7010404"/>
            <a:ext cx="8462697" cy="45719"/>
          </a:xfrm>
          <a:prstGeom prst="rect">
            <a:avLst/>
          </a:prstGeom>
        </p:spPr>
        <p:txBody>
          <a:bodyPr/>
          <a:lstStyle/>
          <a:p>
            <a:endParaRPr/>
          </a:p>
        </p:txBody>
      </p:sp>
      <p:sp>
        <p:nvSpPr>
          <p:cNvPr id="6" name="Slide Number Placeholder 5"/>
          <p:cNvSpPr>
            <a:spLocks noGrp="1"/>
          </p:cNvSpPr>
          <p:nvPr>
            <p:ph type="sldNum" sz="quarter" idx="12"/>
          </p:nvPr>
        </p:nvSpPr>
        <p:spPr>
          <a:xfrm>
            <a:off x="8589733" y="6399283"/>
            <a:ext cx="212470" cy="175694"/>
          </a:xfrm>
        </p:spPr>
        <p:txBody>
          <a:bodyPr/>
          <a:lstStyle/>
          <a:p>
            <a:fld id="{BB333B34-C87C-402E-ABB0-13B7C9DEBBC4}" type="slidenum">
              <a:rPr/>
              <a:t>‹#›</a:t>
            </a:fld>
            <a:endParaRPr/>
          </a:p>
        </p:txBody>
      </p:sp>
      <p:sp>
        <p:nvSpPr>
          <p:cNvPr id="7" name="Rectangle 6">
            <a:extLst>
              <a:ext uri="{FF2B5EF4-FFF2-40B4-BE49-F238E27FC236}">
                <a16:creationId xmlns:a16="http://schemas.microsoft.com/office/drawing/2014/main" id="{7EA07198-4F83-AFC6-F4C7-51F888E46D0E}"/>
              </a:ext>
            </a:extLst>
          </p:cNvPr>
          <p:cNvSpPr/>
          <p:nvPr userDrawn="1"/>
        </p:nvSpPr>
        <p:spPr>
          <a:xfrm>
            <a:off x="0" y="0"/>
            <a:ext cx="9144000" cy="1162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96" tIns="34299" rIns="137196" bIns="34299" numCol="1" spcCol="0" rtlCol="0" fromWordArt="0" anchor="ctr" anchorCtr="0" forceAA="0" compatLnSpc="1">
            <a:prstTxWarp prst="textNoShape">
              <a:avLst/>
            </a:prstTxWarp>
            <a:noAutofit/>
          </a:bodyPr>
          <a:lstStyle/>
          <a:p>
            <a:pPr algn="l"/>
            <a:endParaRPr lang="en-US" sz="1350" dirty="0" err="1"/>
          </a:p>
        </p:txBody>
      </p:sp>
    </p:spTree>
    <p:extLst>
      <p:ext uri="{BB962C8B-B14F-4D97-AF65-F5344CB8AC3E}">
        <p14:creationId xmlns:p14="http://schemas.microsoft.com/office/powerpoint/2010/main" val="151754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3" y="1434190"/>
            <a:ext cx="8347076"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8807965" y="7010398"/>
            <a:ext cx="336035" cy="45720"/>
          </a:xfrm>
        </p:spPr>
        <p:txBody>
          <a:bodyPr/>
          <a:lstStyle/>
          <a:p>
            <a:fld id="{00AC8BC0-4B7F-45B2-9F9D-C2C3E01E876C}" type="datetime4">
              <a:rPr lang="en-CA" smtClean="0"/>
              <a:t>May 27,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Tree>
    <p:extLst>
      <p:ext uri="{BB962C8B-B14F-4D97-AF65-F5344CB8AC3E}">
        <p14:creationId xmlns:p14="http://schemas.microsoft.com/office/powerpoint/2010/main" val="385510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4173537"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3" y="1434190"/>
            <a:ext cx="4173537" cy="4584842"/>
          </a:xfrm>
        </p:spPr>
        <p:txBody>
          <a:bodyPr/>
          <a:lstStyle>
            <a:lvl1pPr>
              <a:defRPr/>
            </a:lvl1pPr>
            <a:lvl5pPr>
              <a:defRPr/>
            </a:lvl5pPr>
          </a:lstStyle>
          <a:p>
            <a:pPr lvl="0"/>
            <a:r>
              <a:rPr lang="en-US" noProof="0" dirty="0"/>
              <a:t>Click to add main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a:xfrm>
            <a:off x="8807965" y="7010398"/>
            <a:ext cx="336035" cy="45720"/>
          </a:xfrm>
        </p:spPr>
        <p:txBody>
          <a:bodyPr/>
          <a:lstStyle/>
          <a:p>
            <a:fld id="{00AC8BC0-4B7F-45B2-9F9D-C2C3E01E876C}" type="datetime4">
              <a:rPr lang="en-CA" smtClean="0"/>
              <a:t>May 27,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Tree>
    <p:extLst>
      <p:ext uri="{BB962C8B-B14F-4D97-AF65-F5344CB8AC3E}">
        <p14:creationId xmlns:p14="http://schemas.microsoft.com/office/powerpoint/2010/main" val="318428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5B9365-D846-4E2A-8103-10734CAB52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581" r="11840"/>
          <a:stretch/>
        </p:blipFill>
        <p:spPr>
          <a:xfrm rot="10800000">
            <a:off x="6039003" y="-7"/>
            <a:ext cx="3104997" cy="6858003"/>
          </a:xfrm>
          <a:prstGeom prst="rect">
            <a:avLst/>
          </a:prstGeom>
        </p:spPr>
      </p:pic>
      <p:sp>
        <p:nvSpPr>
          <p:cNvPr id="2" name="Title 1"/>
          <p:cNvSpPr>
            <a:spLocks noGrp="1"/>
          </p:cNvSpPr>
          <p:nvPr>
            <p:ph type="ctrTitle" hasCustomPrompt="1"/>
          </p:nvPr>
        </p:nvSpPr>
        <p:spPr>
          <a:xfrm>
            <a:off x="398463" y="554780"/>
            <a:ext cx="6053611" cy="3036178"/>
          </a:xfrm>
        </p:spPr>
        <p:txBody>
          <a:bodyPr anchor="b">
            <a:normAutofit/>
          </a:bodyPr>
          <a:lstStyle>
            <a:lvl1pPr>
              <a:lnSpc>
                <a:spcPct val="95000"/>
              </a:lnSpc>
              <a:defRPr sz="7200" b="1" baseline="0">
                <a:solidFill>
                  <a:schemeClr val="tx1"/>
                </a:solidFill>
              </a:defRPr>
            </a:lvl1pPr>
          </a:lstStyle>
          <a:p>
            <a:r>
              <a:rPr lang="en-US" noProof="0"/>
              <a:t>Title of </a:t>
            </a:r>
            <a:br>
              <a:rPr lang="en-US" noProof="0"/>
            </a:br>
            <a:r>
              <a:rPr lang="en-US" noProof="0"/>
              <a:t>presentation</a:t>
            </a:r>
          </a:p>
        </p:txBody>
      </p:sp>
      <p:sp>
        <p:nvSpPr>
          <p:cNvPr id="3" name="Subtitle 2"/>
          <p:cNvSpPr>
            <a:spLocks noGrp="1"/>
          </p:cNvSpPr>
          <p:nvPr>
            <p:ph type="subTitle" idx="1" hasCustomPrompt="1"/>
          </p:nvPr>
        </p:nvSpPr>
        <p:spPr>
          <a:xfrm>
            <a:off x="398463" y="4789255"/>
            <a:ext cx="6053612" cy="407584"/>
          </a:xfrm>
        </p:spPr>
        <p:txBody>
          <a:bodyPr anchor="b">
            <a:noAutofit/>
          </a:bodyPr>
          <a:lstStyle>
            <a:lvl1pPr marL="0" indent="0" algn="l">
              <a:lnSpc>
                <a:spcPct val="95000"/>
              </a:lnSpc>
              <a:spcBef>
                <a:spcPts val="0"/>
              </a:spcBef>
              <a:buNone/>
              <a:defRPr sz="1400" b="0" baseline="0">
                <a:solidFill>
                  <a:schemeClr val="tx1"/>
                </a:solidFill>
              </a:defRPr>
            </a:lvl1pPr>
            <a:lvl2pPr marL="0" indent="0" algn="r">
              <a:spcBef>
                <a:spcPts val="300"/>
              </a:spcBef>
              <a:buNone/>
              <a:defRPr sz="1200">
                <a:solidFill>
                  <a:schemeClr val="tx1"/>
                </a:solidFill>
              </a:defRPr>
            </a:lvl2pPr>
            <a:lvl3pPr marL="914400" indent="0" algn="r">
              <a:buNone/>
              <a:defRPr sz="1200">
                <a:solidFill>
                  <a:schemeClr val="tx1"/>
                </a:solidFill>
              </a:defRPr>
            </a:lvl3pPr>
            <a:lvl4pPr marL="1371600" indent="0" algn="r">
              <a:buNone/>
              <a:defRPr sz="1200">
                <a:solidFill>
                  <a:schemeClr val="tx1"/>
                </a:solidFill>
              </a:defRPr>
            </a:lvl4pPr>
            <a:lvl5pPr marL="1828800" indent="0" algn="r">
              <a:buNone/>
              <a:defRPr sz="1200">
                <a:solidFill>
                  <a:schemeClr val="tx1"/>
                </a:solidFill>
              </a:defRPr>
            </a:lvl5pPr>
            <a:lvl6pPr marL="2286000" indent="0" algn="r">
              <a:buNone/>
              <a:defRPr sz="1200">
                <a:solidFill>
                  <a:schemeClr val="tx1"/>
                </a:solidFill>
              </a:defRPr>
            </a:lvl6pPr>
            <a:lvl7pPr marL="2743200" indent="0" algn="r">
              <a:buNone/>
              <a:defRPr sz="1200">
                <a:solidFill>
                  <a:schemeClr val="tx1"/>
                </a:solidFill>
              </a:defRPr>
            </a:lvl7pPr>
            <a:lvl8pPr marL="3200400" indent="0" algn="r">
              <a:buNone/>
              <a:defRPr sz="1200">
                <a:solidFill>
                  <a:schemeClr val="tx1"/>
                </a:solidFill>
              </a:defRPr>
            </a:lvl8pPr>
            <a:lvl9pPr marL="3657600" indent="0" algn="r">
              <a:buNone/>
              <a:defRPr sz="1200">
                <a:solidFill>
                  <a:schemeClr val="tx1"/>
                </a:solidFill>
              </a:defRPr>
            </a:lvl9pPr>
          </a:lstStyle>
          <a:p>
            <a:r>
              <a:rPr lang="en-US" noProof="0"/>
              <a:t>Presenter Full Name</a:t>
            </a:r>
          </a:p>
        </p:txBody>
      </p:sp>
      <p:sp>
        <p:nvSpPr>
          <p:cNvPr id="13" name="Date Placeholder 12"/>
          <p:cNvSpPr>
            <a:spLocks noGrp="1"/>
          </p:cNvSpPr>
          <p:nvPr>
            <p:ph type="dt" sz="half" idx="10"/>
          </p:nvPr>
        </p:nvSpPr>
        <p:spPr bwMode="black">
          <a:xfrm>
            <a:off x="398463" y="5459994"/>
            <a:ext cx="6053611" cy="267194"/>
          </a:xfrm>
        </p:spPr>
        <p:txBody>
          <a:bodyPr anchor="t"/>
          <a:lstStyle>
            <a:lvl1pPr algn="l">
              <a:defRPr sz="1400">
                <a:solidFill>
                  <a:schemeClr val="tx1"/>
                </a:solidFill>
              </a:defRPr>
            </a:lvl1pPr>
          </a:lstStyle>
          <a:p>
            <a:fld id="{EE08E108-527B-4B52-98A7-35210C16A695}" type="datetime4">
              <a:rPr lang="en-US" noProof="0" smtClean="0"/>
              <a:t>May 27, 2025</a:t>
            </a:fld>
            <a:endParaRPr lang="en-US" noProof="0"/>
          </a:p>
        </p:txBody>
      </p:sp>
      <p:sp>
        <p:nvSpPr>
          <p:cNvPr id="14" name="Footer Placeholder 13"/>
          <p:cNvSpPr>
            <a:spLocks noGrp="1"/>
          </p:cNvSpPr>
          <p:nvPr>
            <p:ph type="ftr" sz="quarter" idx="11"/>
          </p:nvPr>
        </p:nvSpPr>
        <p:spPr>
          <a:xfrm>
            <a:off x="341799" y="7010401"/>
            <a:ext cx="8462696" cy="45719"/>
          </a:xfrm>
        </p:spPr>
        <p:txBody>
          <a:bodyPr/>
          <a:lstStyle/>
          <a:p>
            <a:endParaRPr dirty="0"/>
          </a:p>
        </p:txBody>
      </p:sp>
      <p:sp>
        <p:nvSpPr>
          <p:cNvPr id="15" name="Slide Number Placeholder 14"/>
          <p:cNvSpPr>
            <a:spLocks noGrp="1"/>
          </p:cNvSpPr>
          <p:nvPr>
            <p:ph type="sldNum" sz="quarter" idx="12"/>
          </p:nvPr>
        </p:nvSpPr>
        <p:spPr bwMode="white">
          <a:xfrm>
            <a:off x="8807965" y="7010398"/>
            <a:ext cx="336035" cy="45720"/>
          </a:xfrm>
        </p:spPr>
        <p:txBody>
          <a:bodyPr/>
          <a:lstStyle>
            <a:lvl1pPr>
              <a:defRPr sz="100">
                <a:solidFill>
                  <a:srgbClr val="E6E6E6"/>
                </a:solidFill>
              </a:defRPr>
            </a:lvl1pPr>
          </a:lstStyle>
          <a:p>
            <a:fld id="{BB333B34-C87C-402E-ABB0-13B7C9DEBBC4}" type="slidenum">
              <a:rPr lang="en-CA" smtClean="0"/>
              <a:pPr/>
              <a:t>‹#›</a:t>
            </a:fld>
            <a:endParaRPr lang="en-CA" dirty="0"/>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hasCustomPrompt="1"/>
          </p:nvPr>
        </p:nvSpPr>
        <p:spPr>
          <a:xfrm>
            <a:off x="398463" y="3773691"/>
            <a:ext cx="6053612" cy="749823"/>
          </a:xfrm>
        </p:spPr>
        <p:txBody>
          <a:bodyPr/>
          <a:lstStyle>
            <a:lvl1pPr marL="0" indent="0">
              <a:lnSpc>
                <a:spcPct val="95000"/>
              </a:lnSpc>
              <a:buNone/>
              <a:defRPr sz="1800">
                <a:solidFill>
                  <a:schemeClr val="tx1"/>
                </a:solidFill>
                <a:latin typeface="+mj-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US" noProof="0"/>
              <a:t>Subtitle of presentation goes here</a:t>
            </a:r>
          </a:p>
        </p:txBody>
      </p:sp>
    </p:spTree>
    <p:extLst>
      <p:ext uri="{BB962C8B-B14F-4D97-AF65-F5344CB8AC3E}">
        <p14:creationId xmlns:p14="http://schemas.microsoft.com/office/powerpoint/2010/main" val="226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3" y="1434190"/>
            <a:ext cx="8347076"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8807965" y="7010398"/>
            <a:ext cx="336035" cy="45720"/>
          </a:xfrm>
        </p:spPr>
        <p:txBody>
          <a:bodyPr/>
          <a:lstStyle/>
          <a:p>
            <a:fld id="{A2E7EEF7-2239-440B-8A6E-F3B93774E491}" type="datetime4">
              <a:rPr lang="en-CA" smtClean="0"/>
              <a:t>May 27, 2025</a:t>
            </a:fld>
            <a:endParaRPr/>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a:p>
        </p:txBody>
      </p:sp>
      <p:sp>
        <p:nvSpPr>
          <p:cNvPr id="9" name="Text Placeholder 8">
            <a:extLst>
              <a:ext uri="{FF2B5EF4-FFF2-40B4-BE49-F238E27FC236}">
                <a16:creationId xmlns:a16="http://schemas.microsoft.com/office/drawing/2014/main" id="{9DE9F8E0-BCC7-4049-9B66-CBD41765F7B5}"/>
              </a:ext>
            </a:extLst>
          </p:cNvPr>
          <p:cNvSpPr>
            <a:spLocks noGrp="1"/>
          </p:cNvSpPr>
          <p:nvPr>
            <p:ph type="body" sz="quarter" idx="13" hasCustomPrompt="1"/>
          </p:nvPr>
        </p:nvSpPr>
        <p:spPr>
          <a:xfrm>
            <a:off x="1876885" y="6168124"/>
            <a:ext cx="6476093"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endParaRPr lang="en-US" noProof="0"/>
          </a:p>
        </p:txBody>
      </p:sp>
    </p:spTree>
    <p:extLst>
      <p:ext uri="{BB962C8B-B14F-4D97-AF65-F5344CB8AC3E}">
        <p14:creationId xmlns:p14="http://schemas.microsoft.com/office/powerpoint/2010/main" val="63238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374D89-5166-4AF5-8567-B47BB135CC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7116227" y="0"/>
            <a:ext cx="2027772" cy="6858000"/>
          </a:xfrm>
          <a:prstGeom prst="rect">
            <a:avLst/>
          </a:prstGeom>
        </p:spPr>
      </p:pic>
      <p:sp>
        <p:nvSpPr>
          <p:cNvPr id="2" name="Title 1">
            <a:extLst>
              <a:ext uri="{FF2B5EF4-FFF2-40B4-BE49-F238E27FC236}">
                <a16:creationId xmlns:a16="http://schemas.microsoft.com/office/drawing/2014/main" id="{404932F7-6B32-4C34-AD3E-BF597CA11209}"/>
              </a:ext>
            </a:extLst>
          </p:cNvPr>
          <p:cNvSpPr>
            <a:spLocks noGrp="1"/>
          </p:cNvSpPr>
          <p:nvPr>
            <p:ph type="title" hasCustomPrompt="1"/>
          </p:nvPr>
        </p:nvSpPr>
        <p:spPr>
          <a:xfrm>
            <a:off x="398463" y="472438"/>
            <a:ext cx="6762156" cy="792167"/>
          </a:xfrm>
        </p:spPr>
        <p:txBody>
          <a:bodyPr/>
          <a:lstStyle>
            <a:lvl1pPr>
              <a:defRPr/>
            </a:lvl1pPr>
          </a:lstStyle>
          <a:p>
            <a:r>
              <a:rPr lang="en-US" noProof="0"/>
              <a:t>Agenda slide title</a:t>
            </a:r>
          </a:p>
        </p:txBody>
      </p:sp>
      <p:sp>
        <p:nvSpPr>
          <p:cNvPr id="3" name="Date Placeholder 2">
            <a:extLst>
              <a:ext uri="{FF2B5EF4-FFF2-40B4-BE49-F238E27FC236}">
                <a16:creationId xmlns:a16="http://schemas.microsoft.com/office/drawing/2014/main" id="{5194783F-45F3-432B-A08E-B5187165F08F}"/>
              </a:ext>
            </a:extLst>
          </p:cNvPr>
          <p:cNvSpPr>
            <a:spLocks noGrp="1"/>
          </p:cNvSpPr>
          <p:nvPr>
            <p:ph type="dt" sz="half" idx="10"/>
          </p:nvPr>
        </p:nvSpPr>
        <p:spPr/>
        <p:txBody>
          <a:bodyPr/>
          <a:lstStyle/>
          <a:p>
            <a:fld id="{B2679580-1DE4-4AED-B4F0-F01E2D77314B}" type="datetime4">
              <a:rPr lang="en-CA" smtClean="0"/>
              <a:t>May 27, 2025</a:t>
            </a:fld>
            <a:endParaRPr lang="en-US" dirty="0"/>
          </a:p>
        </p:txBody>
      </p:sp>
      <p:sp>
        <p:nvSpPr>
          <p:cNvPr id="4" name="Footer Placeholder 3">
            <a:extLst>
              <a:ext uri="{FF2B5EF4-FFF2-40B4-BE49-F238E27FC236}">
                <a16:creationId xmlns:a16="http://schemas.microsoft.com/office/drawing/2014/main" id="{5484AD97-4B30-4713-8D26-04AAD8A60468}"/>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4151261F-A43F-4893-A9BE-991C000EBEE7}"/>
              </a:ext>
            </a:extLst>
          </p:cNvPr>
          <p:cNvSpPr>
            <a:spLocks noGrp="1"/>
          </p:cNvSpPr>
          <p:nvPr>
            <p:ph type="sldNum" sz="quarter" idx="12"/>
          </p:nvPr>
        </p:nvSpPr>
        <p:spPr>
          <a:xfrm>
            <a:off x="8333977" y="6399283"/>
            <a:ext cx="212470" cy="175694"/>
          </a:xfrm>
        </p:spPr>
        <p:txBody>
          <a:bodyPr/>
          <a:lstStyle/>
          <a:p>
            <a:fld id="{BB333B34-C87C-402E-ABB0-13B7C9DEBBC4}" type="slidenum">
              <a:rPr lang="en-CA" smtClean="0"/>
              <a:pPr/>
              <a:t>‹#›</a:t>
            </a:fld>
            <a:endParaRPr lang="en-CA" dirty="0"/>
          </a:p>
        </p:txBody>
      </p:sp>
      <p:sp>
        <p:nvSpPr>
          <p:cNvPr id="9" name="Text Placeholder 8">
            <a:extLst>
              <a:ext uri="{FF2B5EF4-FFF2-40B4-BE49-F238E27FC236}">
                <a16:creationId xmlns:a16="http://schemas.microsoft.com/office/drawing/2014/main" id="{695B93E3-EEA6-456D-B67D-D16BEF52559A}"/>
              </a:ext>
            </a:extLst>
          </p:cNvPr>
          <p:cNvSpPr>
            <a:spLocks noGrp="1"/>
          </p:cNvSpPr>
          <p:nvPr>
            <p:ph type="body" sz="quarter" idx="13" hasCustomPrompt="1"/>
          </p:nvPr>
        </p:nvSpPr>
        <p:spPr>
          <a:xfrm>
            <a:off x="398463" y="1434190"/>
            <a:ext cx="3178345" cy="4575436"/>
          </a:xfrm>
        </p:spPr>
        <p:txBody>
          <a:bodyPr/>
          <a:lstStyle>
            <a:lvl1pPr>
              <a:buSzPct val="115000"/>
              <a:defRPr/>
            </a:lvl1pPr>
            <a:lvl2pPr>
              <a:buSzPct val="115000"/>
              <a:defRPr/>
            </a:lvl2pPr>
            <a:lvl3pPr>
              <a:buSzPct val="115000"/>
              <a:defRPr/>
            </a:lvl3pPr>
            <a:lvl4pPr>
              <a:buSzPct val="115000"/>
              <a:defRPr/>
            </a:lvl4pPr>
            <a:lvl5pPr marL="1609344" indent="-228600">
              <a:buSzPct val="1150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buSzPct val="115000"/>
              <a:defRPr lang="en-US" sz="1400" kern="1200" dirty="0">
                <a:solidFill>
                  <a:schemeClr val="tx1"/>
                </a:solidFill>
                <a:latin typeface="+mn-lt"/>
                <a:ea typeface="+mn-ea"/>
                <a:cs typeface="+mn-cs"/>
              </a:defRPr>
            </a:lvl7pPr>
            <a:lvl8pPr>
              <a:buSzPct val="115000"/>
              <a:defRPr/>
            </a:lvl8pPr>
            <a:lvl9pPr>
              <a:buSzPct val="115000"/>
              <a:defRPr/>
            </a:lvl9pPr>
          </a:lstStyle>
          <a:p>
            <a:pPr lvl="0"/>
            <a:r>
              <a:rPr lang="en-US" noProof="0"/>
              <a:t>Section headline or item 1</a:t>
            </a:r>
          </a:p>
          <a:p>
            <a:pPr lvl="1"/>
            <a:r>
              <a:rPr lang="en-US" noProof="0"/>
              <a:t>Item 2</a:t>
            </a:r>
          </a:p>
          <a:p>
            <a:pPr lvl="2"/>
            <a:r>
              <a:rPr lang="en-US" noProof="0"/>
              <a:t>Item 3</a:t>
            </a:r>
          </a:p>
          <a:p>
            <a:pPr lvl="3"/>
            <a:r>
              <a:rPr lang="en-US" noProof="0"/>
              <a:t>Item 4</a:t>
            </a:r>
          </a:p>
          <a:p>
            <a:pPr lvl="4"/>
            <a:r>
              <a:rPr lang="en-US"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US" noProof="0"/>
              <a:t>Item 6</a:t>
            </a:r>
          </a:p>
          <a:p>
            <a:pPr lvl="6"/>
            <a:r>
              <a:rPr lang="en-US" noProof="0"/>
              <a:t>Item 7</a:t>
            </a:r>
          </a:p>
          <a:p>
            <a:pPr lvl="7"/>
            <a:r>
              <a:rPr lang="en-US" noProof="0"/>
              <a:t>Item 8</a:t>
            </a:r>
          </a:p>
          <a:p>
            <a:pPr lvl="8"/>
            <a:r>
              <a:rPr lang="en-US" noProof="0"/>
              <a:t>Item 9</a:t>
            </a:r>
          </a:p>
        </p:txBody>
      </p:sp>
      <p:sp>
        <p:nvSpPr>
          <p:cNvPr id="12" name="Text Placeholder 8">
            <a:extLst>
              <a:ext uri="{FF2B5EF4-FFF2-40B4-BE49-F238E27FC236}">
                <a16:creationId xmlns:a16="http://schemas.microsoft.com/office/drawing/2014/main" id="{2507130D-B493-4337-BB0F-5DB874909A70}"/>
              </a:ext>
            </a:extLst>
          </p:cNvPr>
          <p:cNvSpPr>
            <a:spLocks noGrp="1"/>
          </p:cNvSpPr>
          <p:nvPr>
            <p:ph type="body" sz="quarter" idx="14" hasCustomPrompt="1"/>
          </p:nvPr>
        </p:nvSpPr>
        <p:spPr>
          <a:xfrm>
            <a:off x="3982276" y="1434189"/>
            <a:ext cx="3178344" cy="4584843"/>
          </a:xfrm>
        </p:spPr>
        <p:txBody>
          <a:bodyPr/>
          <a:lstStyle>
            <a:lvl1pPr>
              <a:defRPr/>
            </a:lvl1pPr>
            <a:lvl2pPr>
              <a:defRPr/>
            </a:lvl2pPr>
            <a:lvl3pPr>
              <a:defRPr/>
            </a:lvl3pPr>
            <a:lvl4pPr>
              <a:defRPr/>
            </a:lvl4pPr>
            <a:lvl5pPr marL="1609344" indent="-2286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defRPr lang="en-US" sz="1400" kern="1200" dirty="0">
                <a:solidFill>
                  <a:schemeClr val="tx1"/>
                </a:solidFill>
                <a:latin typeface="+mn-lt"/>
                <a:ea typeface="+mn-ea"/>
                <a:cs typeface="+mn-cs"/>
              </a:defRPr>
            </a:lvl7pPr>
          </a:lstStyle>
          <a:p>
            <a:pPr lvl="0"/>
            <a:r>
              <a:rPr lang="en-US" noProof="0"/>
              <a:t>Section headline or item 1</a:t>
            </a:r>
          </a:p>
          <a:p>
            <a:pPr lvl="1"/>
            <a:r>
              <a:rPr lang="en-US" noProof="0"/>
              <a:t>Item 2</a:t>
            </a:r>
          </a:p>
          <a:p>
            <a:pPr lvl="2"/>
            <a:r>
              <a:rPr lang="en-US" noProof="0"/>
              <a:t>Item 3</a:t>
            </a:r>
          </a:p>
          <a:p>
            <a:pPr lvl="3"/>
            <a:r>
              <a:rPr lang="en-US" noProof="0"/>
              <a:t>Item 4</a:t>
            </a:r>
          </a:p>
          <a:p>
            <a:pPr lvl="4"/>
            <a:r>
              <a:rPr lang="en-US"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US" noProof="0"/>
              <a:t>Item 6</a:t>
            </a:r>
          </a:p>
          <a:p>
            <a:pPr lvl="6"/>
            <a:r>
              <a:rPr lang="en-US" noProof="0"/>
              <a:t>Item 7</a:t>
            </a:r>
          </a:p>
          <a:p>
            <a:pPr lvl="7"/>
            <a:r>
              <a:rPr lang="en-US" noProof="0"/>
              <a:t>Item 8</a:t>
            </a:r>
          </a:p>
          <a:p>
            <a:pPr lvl="8"/>
            <a:r>
              <a:rPr lang="en-US" noProof="0"/>
              <a:t>Item 9</a:t>
            </a:r>
          </a:p>
        </p:txBody>
      </p:sp>
    </p:spTree>
    <p:extLst>
      <p:ext uri="{BB962C8B-B14F-4D97-AF65-F5344CB8AC3E}">
        <p14:creationId xmlns:p14="http://schemas.microsoft.com/office/powerpoint/2010/main" val="319069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4" y="472438"/>
            <a:ext cx="8356240"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4" y="1454966"/>
            <a:ext cx="8356240" cy="4564066"/>
          </a:xfrm>
        </p:spPr>
        <p:txBody>
          <a:bodyPr/>
          <a:lstStyle>
            <a:lvl1pPr>
              <a:defRPr sz="1400"/>
            </a:lvl1pPr>
          </a:lstStyle>
          <a:p>
            <a:pPr lvl="0"/>
            <a:r>
              <a:rPr lang="en-US" noProof="0"/>
              <a:t>Click icon to add table or chart</a:t>
            </a:r>
          </a:p>
        </p:txBody>
      </p:sp>
      <p:sp>
        <p:nvSpPr>
          <p:cNvPr id="4" name="Date Placeholder 3"/>
          <p:cNvSpPr>
            <a:spLocks noGrp="1"/>
          </p:cNvSpPr>
          <p:nvPr>
            <p:ph type="dt" sz="half" idx="10"/>
          </p:nvPr>
        </p:nvSpPr>
        <p:spPr>
          <a:xfrm>
            <a:off x="8807965" y="7010398"/>
            <a:ext cx="336035" cy="45720"/>
          </a:xfrm>
        </p:spPr>
        <p:txBody>
          <a:bodyPr/>
          <a:lstStyle/>
          <a:p>
            <a:fld id="{516914B5-AEA6-47C1-80F7-C7FD18A22EA2}" type="datetime4">
              <a:rPr lang="en-CA" smtClean="0"/>
              <a:t>May 27,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1876885" y="6168123"/>
            <a:ext cx="6476093"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288177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Char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3" y="1829560"/>
            <a:ext cx="8347076" cy="4184896"/>
          </a:xfrm>
        </p:spPr>
        <p:txBody>
          <a:bodyPr/>
          <a:lstStyle>
            <a:lvl1pPr>
              <a:defRPr sz="1400"/>
            </a:lvl1pPr>
          </a:lstStyle>
          <a:p>
            <a:pPr lvl="0"/>
            <a:r>
              <a:rPr lang="en-US" noProof="0"/>
              <a:t>Click icon to add table or chart</a:t>
            </a:r>
          </a:p>
        </p:txBody>
      </p:sp>
      <p:sp>
        <p:nvSpPr>
          <p:cNvPr id="4" name="Date Placeholder 3"/>
          <p:cNvSpPr>
            <a:spLocks noGrp="1"/>
          </p:cNvSpPr>
          <p:nvPr>
            <p:ph type="dt" sz="half" idx="10"/>
          </p:nvPr>
        </p:nvSpPr>
        <p:spPr>
          <a:xfrm>
            <a:off x="8807965" y="7010398"/>
            <a:ext cx="336035" cy="45720"/>
          </a:xfrm>
        </p:spPr>
        <p:txBody>
          <a:bodyPr/>
          <a:lstStyle/>
          <a:p>
            <a:fld id="{977C927B-EA5B-4D38-B63B-A75272FB7D5F}" type="datetime4">
              <a:rPr lang="en-CA" smtClean="0"/>
              <a:t>May 27,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1876885" y="6168123"/>
            <a:ext cx="6476093"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hasCustomPrompt="1"/>
          </p:nvPr>
        </p:nvSpPr>
        <p:spPr>
          <a:xfrm>
            <a:off x="398462" y="1418190"/>
            <a:ext cx="8347076" cy="231242"/>
          </a:xfrm>
        </p:spPr>
        <p:txBody>
          <a:bodyPr anchor="b">
            <a:noAutofit/>
          </a:bodyPr>
          <a:lstStyle>
            <a:lvl1pPr marL="0" indent="0">
              <a:spcBef>
                <a:spcPts val="0"/>
              </a:spcBef>
              <a:buNone/>
              <a:defRPr sz="1400" b="0"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US" noProof="0"/>
              <a:t>Subtitle</a:t>
            </a:r>
          </a:p>
        </p:txBody>
      </p:sp>
    </p:spTree>
    <p:extLst>
      <p:ext uri="{BB962C8B-B14F-4D97-AF65-F5344CB8AC3E}">
        <p14:creationId xmlns:p14="http://schemas.microsoft.com/office/powerpoint/2010/main" val="270274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462" y="472438"/>
            <a:ext cx="8347075" cy="792167"/>
          </a:xfrm>
          <a:prstGeom prst="rect">
            <a:avLst/>
          </a:prstGeom>
        </p:spPr>
        <p:txBody>
          <a:bodyPr vert="horz" lIns="0" tIns="0" rIns="0" bIns="0" rtlCol="0" anchor="t">
            <a:noAutofit/>
          </a:bodyPr>
          <a:lstStyle/>
          <a:p>
            <a:r>
              <a:rPr lang="en-US" noProof="0"/>
              <a:t>Slide title</a:t>
            </a:r>
          </a:p>
        </p:txBody>
      </p:sp>
      <p:sp>
        <p:nvSpPr>
          <p:cNvPr id="3" name="Text Placeholder 2"/>
          <p:cNvSpPr>
            <a:spLocks noGrp="1"/>
          </p:cNvSpPr>
          <p:nvPr>
            <p:ph type="body" idx="1"/>
          </p:nvPr>
        </p:nvSpPr>
        <p:spPr>
          <a:xfrm>
            <a:off x="398462" y="1434190"/>
            <a:ext cx="8347075" cy="4584842"/>
          </a:xfrm>
          <a:prstGeom prst="rect">
            <a:avLst/>
          </a:prstGeom>
        </p:spPr>
        <p:txBody>
          <a:bodyPr vert="horz" lIns="0" tIns="0" rIns="0" bIns="0" rtlCol="0">
            <a:noAutofit/>
          </a:body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4" name="Date Placeholder 3"/>
          <p:cNvSpPr>
            <a:spLocks noGrp="1"/>
          </p:cNvSpPr>
          <p:nvPr>
            <p:ph type="dt" sz="half" idx="2"/>
          </p:nvPr>
        </p:nvSpPr>
        <p:spPr>
          <a:xfrm>
            <a:off x="8807965" y="7010399"/>
            <a:ext cx="336035" cy="45720"/>
          </a:xfrm>
          <a:prstGeom prst="rect">
            <a:avLst/>
          </a:prstGeom>
        </p:spPr>
        <p:txBody>
          <a:bodyPr vert="horz" lIns="0" tIns="0" rIns="0" bIns="0" rtlCol="0" anchor="b">
            <a:noAutofit/>
          </a:bodyPr>
          <a:lstStyle>
            <a:lvl1pPr algn="r">
              <a:defRPr sz="100">
                <a:solidFill>
                  <a:srgbClr val="E6E6E6"/>
                </a:solidFill>
              </a:defRPr>
            </a:lvl1pPr>
          </a:lstStyle>
          <a:p>
            <a:fld id="{B2679580-1DE4-4AED-B4F0-F01E2D77314B}" type="datetime4">
              <a:rPr lang="en-CA" smtClean="0"/>
              <a:t>May 27, 2025</a:t>
            </a:fld>
            <a:endParaRPr lang="en-US" dirty="0"/>
          </a:p>
        </p:txBody>
      </p:sp>
      <p:sp>
        <p:nvSpPr>
          <p:cNvPr id="5" name="Footer Placeholder 4"/>
          <p:cNvSpPr>
            <a:spLocks noGrp="1"/>
          </p:cNvSpPr>
          <p:nvPr>
            <p:ph type="ftr" sz="quarter" idx="3"/>
          </p:nvPr>
        </p:nvSpPr>
        <p:spPr>
          <a:xfrm>
            <a:off x="341799" y="7010401"/>
            <a:ext cx="8462696" cy="45719"/>
          </a:xfrm>
          <a:prstGeom prst="rect">
            <a:avLst/>
          </a:prstGeom>
        </p:spPr>
        <p:txBody>
          <a:bodyPr vert="horz" lIns="91440" tIns="45720" rIns="91440" bIns="45720" rtlCol="0" anchor="b">
            <a:noAutofit/>
          </a:bodyPr>
          <a:lstStyle>
            <a:lvl1pPr algn="l">
              <a:defRPr sz="100">
                <a:solidFill>
                  <a:srgbClr val="E6E6E6"/>
                </a:solidFill>
              </a:defRPr>
            </a:lvl1pPr>
          </a:lstStyle>
          <a:p>
            <a:endParaRPr lang="en-CA" dirty="0"/>
          </a:p>
        </p:txBody>
      </p:sp>
      <p:sp>
        <p:nvSpPr>
          <p:cNvPr id="6" name="Slide Number Placeholder 5"/>
          <p:cNvSpPr>
            <a:spLocks noGrp="1"/>
          </p:cNvSpPr>
          <p:nvPr>
            <p:ph type="sldNum" sz="quarter" idx="4"/>
          </p:nvPr>
        </p:nvSpPr>
        <p:spPr>
          <a:xfrm>
            <a:off x="8533067" y="6399283"/>
            <a:ext cx="212470"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pic>
        <p:nvPicPr>
          <p:cNvPr id="7" name="Graphic 6">
            <a:extLst>
              <a:ext uri="{FF2B5EF4-FFF2-40B4-BE49-F238E27FC236}">
                <a16:creationId xmlns:a16="http://schemas.microsoft.com/office/drawing/2014/main" id="{97EAFA35-4296-BF8F-12E3-FC1F6836712D}"/>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391690" y="6326921"/>
            <a:ext cx="2274620" cy="340221"/>
          </a:xfrm>
          <a:prstGeom prst="rect">
            <a:avLst/>
          </a:prstGeom>
        </p:spPr>
      </p:pic>
    </p:spTree>
    <p:extLst>
      <p:ext uri="{BB962C8B-B14F-4D97-AF65-F5344CB8AC3E}">
        <p14:creationId xmlns:p14="http://schemas.microsoft.com/office/powerpoint/2010/main" val="4085825362"/>
      </p:ext>
    </p:extLst>
  </p:cSld>
  <p:clrMap bg1="lt1" tx1="dk1" bg2="lt2" tx2="dk2" accent1="accent1" accent2="accent2" accent3="accent3" accent4="accent4" accent5="accent5" accent6="accent6" hlink="hlink" folHlink="folHlink"/>
  <p:sldLayoutIdLst>
    <p:sldLayoutId id="2147483673" r:id="rId1"/>
    <p:sldLayoutId id="2147483700" r:id="rId2"/>
    <p:sldLayoutId id="2147483674" r:id="rId3"/>
    <p:sldLayoutId id="2147483701"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9"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p:titleStyle>
    <p:body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51">
          <p15:clr>
            <a:srgbClr val="F26B43"/>
          </p15:clr>
        </p15:guide>
        <p15:guide id="4" pos="5509">
          <p15:clr>
            <a:srgbClr val="F26B43"/>
          </p15:clr>
        </p15:guide>
        <p15:guide id="5" orient="horz" pos="412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4.sv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tags" Target="../tags/tag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2.xml"/><Relationship Id="rId1" Type="http://schemas.openxmlformats.org/officeDocument/2006/relationships/tags" Target="../tags/tag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chart" Target="../charts/chart1.xml"/><Relationship Id="rId4" Type="http://schemas.openxmlformats.org/officeDocument/2006/relationships/image" Target="../media/image35.sv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38.sv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06ABF-CEBE-D261-456B-49603A55E7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547512-DF81-13E2-BE61-D64D0A276801}"/>
              </a:ext>
            </a:extLst>
          </p:cNvPr>
          <p:cNvSpPr>
            <a:spLocks noGrp="1"/>
          </p:cNvSpPr>
          <p:nvPr>
            <p:ph type="ctrTitle"/>
          </p:nvPr>
        </p:nvSpPr>
        <p:spPr/>
        <p:txBody>
          <a:bodyPr/>
          <a:lstStyle/>
          <a:p>
            <a:r>
              <a:rPr lang="es-419">
                <a:solidFill>
                  <a:schemeClr val="bg1"/>
                </a:solidFill>
              </a:rPr>
              <a:t>Mantener</a:t>
            </a:r>
            <a:br>
              <a:rPr lang="es-419">
                <a:solidFill>
                  <a:schemeClr val="bg1"/>
                </a:solidFill>
              </a:rPr>
            </a:br>
            <a:r>
              <a:rPr lang="es-419">
                <a:solidFill>
                  <a:schemeClr val="bg1"/>
                </a:solidFill>
              </a:rPr>
              <a:t>el rumbo</a:t>
            </a:r>
          </a:p>
        </p:txBody>
      </p:sp>
      <p:sp>
        <p:nvSpPr>
          <p:cNvPr id="8" name="Slide Number Placeholder 7">
            <a:extLst>
              <a:ext uri="{FF2B5EF4-FFF2-40B4-BE49-F238E27FC236}">
                <a16:creationId xmlns:a16="http://schemas.microsoft.com/office/drawing/2014/main" id="{5E2024FA-CA27-3A4A-2CAC-9EAB09AA6E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33B34-C87C-402E-ABB0-13B7C9DEBBC4}" type="slidenum">
              <a:rPr kumimoji="0" lang="en-CA" sz="100" b="0" i="0" u="none" strike="noStrike" kern="1200" cap="none" spc="0" normalizeH="0" baseline="0" noProof="0" smtClean="0">
                <a:ln>
                  <a:noFill/>
                </a:ln>
                <a:solidFill>
                  <a:srgbClr val="E6E6E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00" b="0" i="0" u="none" strike="noStrike" kern="1200" cap="none" spc="0" normalizeH="0" baseline="0" noProof="0">
              <a:ln>
                <a:noFill/>
              </a:ln>
              <a:solidFill>
                <a:srgbClr val="E6E6E6"/>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58044C71-6A26-0832-2826-36AA08A7E8B5}"/>
              </a:ext>
            </a:extLst>
          </p:cNvPr>
          <p:cNvSpPr/>
          <p:nvPr/>
        </p:nvSpPr>
        <p:spPr>
          <a:xfrm>
            <a:off x="4481086" y="3290464"/>
            <a:ext cx="227948"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350" b="0" i="0" u="none" strike="noStrike" cap="none" normalizeH="0" baseline="0" noProof="0">
                <a:ln>
                  <a:noFill/>
                </a:ln>
                <a:solidFill>
                  <a:srgbClr val="000000"/>
                </a:solidFill>
                <a:effectLst/>
                <a:uLnTx/>
                <a:uFillTx/>
                <a:latin typeface="Times New Roman" panose="02020603050405020304" pitchFamily="18" charset="0"/>
                <a:ea typeface="+mn-ea"/>
                <a:cs typeface="+mn-cs"/>
              </a:rPr>
              <a:t> </a:t>
            </a:r>
          </a:p>
        </p:txBody>
      </p:sp>
      <p:sp>
        <p:nvSpPr>
          <p:cNvPr id="3" name="TextBox 3">
            <a:extLst>
              <a:ext uri="{FF2B5EF4-FFF2-40B4-BE49-F238E27FC236}">
                <a16:creationId xmlns:a16="http://schemas.microsoft.com/office/drawing/2014/main" id="{B3D4684E-AD33-E4D7-2676-2DB54AC9A9BB}"/>
              </a:ext>
            </a:extLst>
          </p:cNvPr>
          <p:cNvSpPr txBox="1"/>
          <p:nvPr/>
        </p:nvSpPr>
        <p:spPr>
          <a:xfrm>
            <a:off x="0" y="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00" b="0" i="0" u="none" strike="noStrike" cap="none" normalizeH="0" baseline="0" noProof="0">
                <a:ln>
                  <a:noFill/>
                </a:ln>
                <a:solidFill>
                  <a:prstClr val="black"/>
                </a:solidFill>
                <a:effectLst/>
                <a:uLnTx/>
                <a:uFillTx/>
                <a:latin typeface="Arial" panose="020B0604020202020204"/>
                <a:ea typeface="+mn-ea"/>
                <a:cs typeface="+mn-cs"/>
              </a:rPr>
              <a:t>ADMASTER-STAMP!MGR0330222101104</a:t>
            </a:r>
          </a:p>
        </p:txBody>
      </p:sp>
      <p:sp>
        <p:nvSpPr>
          <p:cNvPr id="16" name="CustomShape 1">
            <a:extLst>
              <a:ext uri="{FF2B5EF4-FFF2-40B4-BE49-F238E27FC236}">
                <a16:creationId xmlns:a16="http://schemas.microsoft.com/office/drawing/2014/main" id="{F90E994B-3909-6C98-9CBB-4E53C6ADE730}"/>
              </a:ext>
            </a:extLst>
          </p:cNvPr>
          <p:cNvSpPr>
            <a:spLocks/>
          </p:cNvSpPr>
          <p:nvPr/>
        </p:nvSpPr>
        <p:spPr bwMode="white">
          <a:xfrm>
            <a:off x="398464" y="3721887"/>
            <a:ext cx="4310570" cy="747365"/>
          </a:xfrm>
          <a:prstGeom prst="rect">
            <a:avLst/>
          </a:prstGeom>
          <a:noFill/>
          <a:ln>
            <a:noFill/>
            <a:headEnd type="none"/>
            <a:tailEnd type="none"/>
          </a:ln>
        </p:spPr>
        <p:style>
          <a:lnRef idx="0">
            <a:scrgbClr r="0" g="0" b="0"/>
          </a:lnRef>
          <a:fillRef idx="0">
            <a:scrgbClr r="0" g="0" b="0"/>
          </a:fillRef>
          <a:effectRef idx="0">
            <a:scrgbClr r="0" g="0" b="0"/>
          </a:effectRef>
          <a:fontRef idx="minor"/>
        </p:style>
        <p:txBody>
          <a:bodyPr wrap="square" lIns="0" tIns="0" rIns="0" bIns="0" anchor="ctr">
            <a:noAutofit/>
          </a:bodyPr>
          <a:lstStyle/>
          <a:p>
            <a:pPr defTabSz="914400">
              <a:lnSpc>
                <a:spcPct val="100000"/>
              </a:lnSpc>
            </a:pPr>
            <a:r>
              <a:rPr lang="es-419" sz="2400">
                <a:solidFill>
                  <a:schemeClr val="bg1"/>
                </a:solidFill>
                <a:latin typeface="Arial"/>
                <a:ea typeface="DejaVu Sans"/>
              </a:rPr>
              <a:t>Estrategias comunes de jubilación para cualquier situación del mercado</a:t>
            </a:r>
          </a:p>
        </p:txBody>
      </p:sp>
      <p:sp>
        <p:nvSpPr>
          <p:cNvPr id="17" name="TextBox 3">
            <a:extLst>
              <a:ext uri="{FF2B5EF4-FFF2-40B4-BE49-F238E27FC236}">
                <a16:creationId xmlns:a16="http://schemas.microsoft.com/office/drawing/2014/main" id="{FC213734-B253-5C12-4B8B-359AF7D8274B}"/>
              </a:ext>
            </a:extLst>
          </p:cNvPr>
          <p:cNvSpPr txBox="1">
            <a:spLocks noChangeArrowheads="1"/>
          </p:cNvSpPr>
          <p:nvPr/>
        </p:nvSpPr>
        <p:spPr bwMode="white">
          <a:xfrm>
            <a:off x="0" y="0"/>
            <a:ext cx="0" cy="0"/>
          </a:xfrm>
          <a:prstGeom prst="rect">
            <a:avLst/>
          </a:prstGeom>
          <a:ln>
            <a:headEnd type="none"/>
            <a:tailEnd type="none"/>
          </a:ln>
        </p:spPr>
        <p:txBody>
          <a:bodyPr wrap="square" anchor="t">
            <a:noAutofit/>
          </a:bodyPr>
          <a:lstStyle/>
          <a:p>
            <a:pPr algn="l" defTabSz="914400"/>
            <a:endParaRPr lang="en-US" sz="1100" dirty="0"/>
          </a:p>
          <a:p>
            <a:pPr defTabSz="914400"/>
            <a:r>
              <a:rPr lang="es-419" sz="100"/>
              <a:t>ADMASTER-STAMP!GA0110254145450</a:t>
            </a:r>
          </a:p>
        </p:txBody>
      </p:sp>
    </p:spTree>
    <p:custDataLst>
      <p:tags r:id="rId1"/>
    </p:custDataLst>
    <p:extLst>
      <p:ext uri="{BB962C8B-B14F-4D97-AF65-F5344CB8AC3E}">
        <p14:creationId xmlns:p14="http://schemas.microsoft.com/office/powerpoint/2010/main" val="357163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645C2-7DC7-3FDA-8368-4B697495FE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2E3C39-8BD1-E8EF-9BB6-A054464F03DC}"/>
              </a:ext>
            </a:extLst>
          </p:cNvPr>
          <p:cNvSpPr>
            <a:spLocks noGrp="1"/>
          </p:cNvSpPr>
          <p:nvPr>
            <p:ph type="title"/>
          </p:nvPr>
        </p:nvSpPr>
        <p:spPr/>
        <p:txBody>
          <a:bodyPr/>
          <a:lstStyle/>
          <a:p>
            <a:r>
              <a:rPr lang="es-419"/>
              <a:t>Céntrese en su estrategia a largo plazo</a:t>
            </a:r>
          </a:p>
        </p:txBody>
      </p:sp>
    </p:spTree>
    <p:extLst>
      <p:ext uri="{BB962C8B-B14F-4D97-AF65-F5344CB8AC3E}">
        <p14:creationId xmlns:p14="http://schemas.microsoft.com/office/powerpoint/2010/main" val="285737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0" y="856580"/>
            <a:ext cx="0" cy="0"/>
          </a:xfrm>
          <a:prstGeom prst="rect">
            <a:avLst/>
          </a:prstGeom>
        </p:spPr>
        <p:txBody>
          <a:bodyPr rtlCol="0" anchor="t">
            <a:noAutofit/>
          </a:bodyPr>
          <a:lstStyle/>
          <a:p>
            <a:pPr algn="l">
              <a:defRPr/>
            </a:pPr>
            <a:endParaRPr lang="en-US" sz="825" dirty="0"/>
          </a:p>
        </p:txBody>
      </p:sp>
      <p:sp>
        <p:nvSpPr>
          <p:cNvPr id="3" name="Title 2">
            <a:extLst>
              <a:ext uri="{FF2B5EF4-FFF2-40B4-BE49-F238E27FC236}">
                <a16:creationId xmlns:a16="http://schemas.microsoft.com/office/drawing/2014/main" id="{0954C2BB-2A11-8308-F5AF-E9DBF4FD6195}"/>
              </a:ext>
            </a:extLst>
          </p:cNvPr>
          <p:cNvSpPr>
            <a:spLocks noGrp="1"/>
          </p:cNvSpPr>
          <p:nvPr>
            <p:ph type="title"/>
          </p:nvPr>
        </p:nvSpPr>
        <p:spPr/>
        <p:txBody>
          <a:bodyPr/>
          <a:lstStyle/>
          <a:p>
            <a:r>
              <a:rPr lang="es-419" sz="2400">
                <a:latin typeface="Arial" panose="020B0604020202020204" pitchFamily="34" charset="0"/>
                <a:cs typeface="Arial" panose="020B0604020202020204" pitchFamily="34" charset="0"/>
              </a:rPr>
              <a:t>Aspectos clave de una estrategia de ahorro</a:t>
            </a:r>
          </a:p>
        </p:txBody>
      </p:sp>
      <p:sp>
        <p:nvSpPr>
          <p:cNvPr id="18" name="Content Placeholder 2">
            <a:extLst>
              <a:ext uri="{FF2B5EF4-FFF2-40B4-BE49-F238E27FC236}">
                <a16:creationId xmlns:a16="http://schemas.microsoft.com/office/drawing/2014/main" id="{6834ACCD-3507-B6E0-BF89-6E95BA68EE7B}"/>
              </a:ext>
            </a:extLst>
          </p:cNvPr>
          <p:cNvSpPr>
            <a:spLocks noGrp="1"/>
          </p:cNvSpPr>
          <p:nvPr>
            <p:ph idx="1"/>
          </p:nvPr>
        </p:nvSpPr>
        <p:spPr>
          <a:xfrm>
            <a:off x="398463" y="1468547"/>
            <a:ext cx="8347076" cy="245218"/>
          </a:xfrm>
        </p:spPr>
        <p:txBody>
          <a:bodyPr/>
          <a:lstStyle/>
          <a:p>
            <a:pPr marL="0" indent="0" algn="ctr">
              <a:buNone/>
            </a:pPr>
            <a:r>
              <a:rPr lang="es-419" b="1" dirty="0"/>
              <a:t>Objetivos a corto plazo frente a objetivos a largo plazo </a:t>
            </a:r>
          </a:p>
        </p:txBody>
      </p:sp>
      <p:graphicFrame>
        <p:nvGraphicFramePr>
          <p:cNvPr id="19" name="Table 19">
            <a:extLst>
              <a:ext uri="{FF2B5EF4-FFF2-40B4-BE49-F238E27FC236}">
                <a16:creationId xmlns:a16="http://schemas.microsoft.com/office/drawing/2014/main" id="{E7E31173-DF4F-5823-4503-EE398E87BA10}"/>
              </a:ext>
            </a:extLst>
          </p:cNvPr>
          <p:cNvGraphicFramePr>
            <a:graphicFrameLocks noGrp="1"/>
          </p:cNvGraphicFramePr>
          <p:nvPr>
            <p:extLst>
              <p:ext uri="{D42A27DB-BD31-4B8C-83A1-F6EECF244321}">
                <p14:modId xmlns:p14="http://schemas.microsoft.com/office/powerpoint/2010/main" val="2960859812"/>
              </p:ext>
            </p:extLst>
          </p:nvPr>
        </p:nvGraphicFramePr>
        <p:xfrm>
          <a:off x="398462" y="1883349"/>
          <a:ext cx="8596682" cy="4066772"/>
        </p:xfrm>
        <a:graphic>
          <a:graphicData uri="http://schemas.openxmlformats.org/drawingml/2006/table">
            <a:tbl>
              <a:tblPr firstRow="1" bandRow="1">
                <a:tableStyleId>{5940675A-B579-460E-94D1-54222C63F5DA}</a:tableStyleId>
              </a:tblPr>
              <a:tblGrid>
                <a:gridCol w="3177900">
                  <a:extLst>
                    <a:ext uri="{9D8B030D-6E8A-4147-A177-3AD203B41FA5}">
                      <a16:colId xmlns:a16="http://schemas.microsoft.com/office/drawing/2014/main" val="1751436470"/>
                    </a:ext>
                  </a:extLst>
                </a:gridCol>
                <a:gridCol w="2709391">
                  <a:extLst>
                    <a:ext uri="{9D8B030D-6E8A-4147-A177-3AD203B41FA5}">
                      <a16:colId xmlns:a16="http://schemas.microsoft.com/office/drawing/2014/main" val="3480821488"/>
                    </a:ext>
                  </a:extLst>
                </a:gridCol>
                <a:gridCol w="2709391">
                  <a:extLst>
                    <a:ext uri="{9D8B030D-6E8A-4147-A177-3AD203B41FA5}">
                      <a16:colId xmlns:a16="http://schemas.microsoft.com/office/drawing/2014/main" val="2897736156"/>
                    </a:ext>
                  </a:extLst>
                </a:gridCol>
              </a:tblGrid>
              <a:tr h="957880">
                <a:tc>
                  <a:txBody>
                    <a:bodyPr/>
                    <a:lstStyle/>
                    <a:p>
                      <a:r>
                        <a:rPr lang="es-419" sz="1800" b="1" i="0" dirty="0">
                          <a:latin typeface="Arial" panose="020B0604020202020204" pitchFamily="34" charset="0"/>
                          <a:cs typeface="Arial" panose="020B0604020202020204" pitchFamily="34" charset="0"/>
                        </a:rPr>
                        <a:t>        Objetivo</a:t>
                      </a:r>
                    </a:p>
                  </a:txBody>
                  <a:tcPr marL="68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800" b="0" i="0">
                          <a:solidFill>
                            <a:schemeClr val="bg1"/>
                          </a:solidFill>
                          <a:latin typeface="Arial" panose="020B0604020202020204" pitchFamily="34" charset="0"/>
                          <a:cs typeface="Arial" panose="020B0604020202020204" pitchFamily="34" charset="0"/>
                        </a:rPr>
                        <a:t>Objetivos a corto plazo</a:t>
                      </a:r>
                    </a:p>
                  </a:txBody>
                  <a:tcPr marL="140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800" b="0" i="0">
                          <a:solidFill>
                            <a:schemeClr val="bg1"/>
                          </a:solidFill>
                          <a:latin typeface="Arial" panose="020B0604020202020204" pitchFamily="34" charset="0"/>
                          <a:cs typeface="Arial" panose="020B0604020202020204" pitchFamily="34" charset="0"/>
                        </a:rPr>
                        <a:t>Objetivos a largo plazo</a:t>
                      </a:r>
                    </a:p>
                  </a:txBody>
                  <a:tcPr marL="140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913259721"/>
                  </a:ext>
                </a:extLst>
              </a:tr>
              <a:tr h="957880">
                <a:tc>
                  <a:txBody>
                    <a:bodyPr/>
                    <a:lstStyle/>
                    <a:p>
                      <a:r>
                        <a:rPr lang="es-419" sz="1800" b="1" i="0" dirty="0">
                          <a:latin typeface="Arial" panose="020B0604020202020204" pitchFamily="34" charset="0"/>
                          <a:cs typeface="Arial" panose="020B0604020202020204" pitchFamily="34" charset="0"/>
                        </a:rPr>
                        <a:t>        Horizonte temporal</a:t>
                      </a:r>
                    </a:p>
                  </a:txBody>
                  <a:tcPr marL="68598" marR="68598" marT="34299" marB="34299" anchor="ctr">
                    <a:lnL w="12700" cmpd="sng">
                      <a:noFill/>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419" sz="1800" b="0" i="0">
                          <a:solidFill>
                            <a:schemeClr val="bg1"/>
                          </a:solidFill>
                          <a:latin typeface="Arial" panose="020B0604020202020204" pitchFamily="34" charset="0"/>
                          <a:cs typeface="Arial" panose="020B0604020202020204" pitchFamily="34" charset="0"/>
                        </a:rPr>
                        <a:t>En menos de 5 años </a:t>
                      </a:r>
                    </a:p>
                  </a:txBody>
                  <a:tcPr marL="140598" marR="68598" marT="34299" marB="34299" anchor="ctr">
                    <a:lnL w="6350"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s-419" sz="1800" b="0" i="0">
                          <a:solidFill>
                            <a:schemeClr val="bg1"/>
                          </a:solidFill>
                          <a:latin typeface="Arial" panose="020B0604020202020204" pitchFamily="34" charset="0"/>
                          <a:cs typeface="Arial" panose="020B0604020202020204" pitchFamily="34" charset="0"/>
                        </a:rPr>
                        <a:t>En más de 5 años</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721791852"/>
                  </a:ext>
                </a:extLst>
              </a:tr>
              <a:tr h="957880">
                <a:tc>
                  <a:txBody>
                    <a:bodyPr/>
                    <a:lstStyle/>
                    <a:p>
                      <a:r>
                        <a:rPr lang="es-419" sz="1800" b="1" i="0" dirty="0">
                          <a:latin typeface="Arial" panose="020B0604020202020204" pitchFamily="34" charset="0"/>
                          <a:cs typeface="Arial" panose="020B0604020202020204" pitchFamily="34" charset="0"/>
                        </a:rPr>
                        <a:t>        Ejemplo</a:t>
                      </a:r>
                    </a:p>
                  </a:txBody>
                  <a:tcPr marL="68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419" sz="1800" b="0" i="0" dirty="0">
                          <a:solidFill>
                            <a:schemeClr val="bg1"/>
                          </a:solidFill>
                          <a:latin typeface="Arial" panose="020B0604020202020204" pitchFamily="34" charset="0"/>
                          <a:cs typeface="Arial" panose="020B0604020202020204" pitchFamily="34" charset="0"/>
                        </a:rPr>
                        <a:t>Vehículo, vacaciones grandes</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s-419" sz="1800" b="0" i="0">
                          <a:solidFill>
                            <a:schemeClr val="bg1"/>
                          </a:solidFill>
                          <a:latin typeface="Arial" panose="020B0604020202020204" pitchFamily="34" charset="0"/>
                          <a:cs typeface="Arial" panose="020B0604020202020204" pitchFamily="34" charset="0"/>
                        </a:rPr>
                        <a:t>Pago inicial de una casa, jubilación</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341758135"/>
                  </a:ext>
                </a:extLst>
              </a:tr>
              <a:tr h="1193132">
                <a:tc>
                  <a:txBody>
                    <a:bodyPr/>
                    <a:lstStyle/>
                    <a:p>
                      <a:r>
                        <a:rPr lang="es-419" sz="1800" b="1" i="0" dirty="0">
                          <a:latin typeface="Arial" panose="020B0604020202020204" pitchFamily="34" charset="0"/>
                          <a:cs typeface="Arial" panose="020B0604020202020204" pitchFamily="34" charset="0"/>
                        </a:rPr>
                        <a:t>        Estrategia de inversión</a:t>
                      </a:r>
                    </a:p>
                  </a:txBody>
                  <a:tcPr marL="68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419" sz="1800" b="0" i="0">
                          <a:solidFill>
                            <a:schemeClr val="bg1"/>
                          </a:solidFill>
                          <a:latin typeface="Arial" panose="020B0604020202020204" pitchFamily="34" charset="0"/>
                          <a:cs typeface="Arial" panose="020B0604020202020204" pitchFamily="34" charset="0"/>
                        </a:rPr>
                        <a:t>Inversiones más conservadoras para ayudar a mantener el valor</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s-419" sz="1800" b="0" i="0" dirty="0">
                          <a:solidFill>
                            <a:schemeClr val="bg1"/>
                          </a:solidFill>
                          <a:latin typeface="Arial" panose="020B0604020202020204" pitchFamily="34" charset="0"/>
                          <a:cs typeface="Arial" panose="020B0604020202020204" pitchFamily="34" charset="0"/>
                        </a:rPr>
                        <a:t>Más inversiones orientadas al crecimiento</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691990642"/>
                  </a:ext>
                </a:extLst>
              </a:tr>
            </a:tbl>
          </a:graphicData>
        </a:graphic>
      </p:graphicFrame>
      <p:pic>
        <p:nvPicPr>
          <p:cNvPr id="24" name="Graphic 23">
            <a:extLst>
              <a:ext uri="{FF2B5EF4-FFF2-40B4-BE49-F238E27FC236}">
                <a16:creationId xmlns:a16="http://schemas.microsoft.com/office/drawing/2014/main" id="{D311F81A-BD9C-B0CF-F05F-3C2FF9936B7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8462" y="2137463"/>
            <a:ext cx="459183" cy="459183"/>
          </a:xfrm>
          <a:prstGeom prst="rect">
            <a:avLst/>
          </a:prstGeom>
        </p:spPr>
      </p:pic>
      <p:pic>
        <p:nvPicPr>
          <p:cNvPr id="25" name="Graphic 24">
            <a:extLst>
              <a:ext uri="{FF2B5EF4-FFF2-40B4-BE49-F238E27FC236}">
                <a16:creationId xmlns:a16="http://schemas.microsoft.com/office/drawing/2014/main" id="{FF42E85F-E099-5C08-3374-9B9EC254DB7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3684" y="3040767"/>
            <a:ext cx="428737" cy="428737"/>
          </a:xfrm>
          <a:prstGeom prst="rect">
            <a:avLst/>
          </a:prstGeom>
        </p:spPr>
      </p:pic>
      <p:pic>
        <p:nvPicPr>
          <p:cNvPr id="27" name="Graphic 26">
            <a:extLst>
              <a:ext uri="{FF2B5EF4-FFF2-40B4-BE49-F238E27FC236}">
                <a16:creationId xmlns:a16="http://schemas.microsoft.com/office/drawing/2014/main" id="{3B04730A-19FE-56C4-7139-FDDC6BF49CB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8462" y="3983637"/>
            <a:ext cx="459183" cy="459183"/>
          </a:xfrm>
          <a:prstGeom prst="rect">
            <a:avLst/>
          </a:prstGeom>
        </p:spPr>
      </p:pic>
      <p:pic>
        <p:nvPicPr>
          <p:cNvPr id="6" name="Graphic 5">
            <a:extLst>
              <a:ext uri="{FF2B5EF4-FFF2-40B4-BE49-F238E27FC236}">
                <a16:creationId xmlns:a16="http://schemas.microsoft.com/office/drawing/2014/main" id="{94DA2DAE-0E98-1D6A-3615-4B63A6BE743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14504" y="5142930"/>
            <a:ext cx="459183" cy="459183"/>
          </a:xfrm>
          <a:prstGeom prst="rect">
            <a:avLst/>
          </a:prstGeom>
        </p:spPr>
      </p:pic>
      <p:sp>
        <p:nvSpPr>
          <p:cNvPr id="8" name="Slide Number Placeholder 5">
            <a:extLst>
              <a:ext uri="{FF2B5EF4-FFF2-40B4-BE49-F238E27FC236}">
                <a16:creationId xmlns:a16="http://schemas.microsoft.com/office/drawing/2014/main" id="{6A485F62-B983-E6D4-93DF-54BE6BDD2A72}"/>
              </a:ext>
            </a:extLst>
          </p:cNvPr>
          <p:cNvSpPr>
            <a:spLocks noGrp="1"/>
          </p:cNvSpPr>
          <p:nvPr>
            <p:ph type="sldNum" sz="quarter" idx="12"/>
          </p:nvPr>
        </p:nvSpPr>
        <p:spPr>
          <a:xfrm>
            <a:off x="8533067" y="6399283"/>
            <a:ext cx="212470" cy="175694"/>
          </a:xfrm>
        </p:spPr>
        <p:txBody>
          <a:bodyPr/>
          <a:lstStyle/>
          <a:p>
            <a:fld id="{BB333B34-C87C-402E-ABB0-13B7C9DEBBC4}" type="slidenum">
              <a:rPr/>
              <a:t>11</a:t>
            </a:fld>
            <a:endParaRPr/>
          </a:p>
        </p:txBody>
      </p:sp>
    </p:spTree>
    <p:extLst>
      <p:ext uri="{BB962C8B-B14F-4D97-AF65-F5344CB8AC3E}">
        <p14:creationId xmlns:p14="http://schemas.microsoft.com/office/powerpoint/2010/main" val="293667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84BE7-A950-4875-B571-D603C922D1DD}"/>
              </a:ext>
            </a:extLst>
          </p:cNvPr>
          <p:cNvSpPr>
            <a:spLocks noGrp="1"/>
          </p:cNvSpPr>
          <p:nvPr>
            <p:ph type="title"/>
          </p:nvPr>
        </p:nvSpPr>
        <p:spPr/>
        <p:txBody>
          <a:bodyPr/>
          <a:lstStyle/>
          <a:p>
            <a:r>
              <a:rPr lang="es-419"/>
              <a:t>¿Qué es lo que hace subir y bajar la bolsa?</a:t>
            </a:r>
          </a:p>
        </p:txBody>
      </p:sp>
      <p:sp>
        <p:nvSpPr>
          <p:cNvPr id="10" name="TextBox 9">
            <a:extLst>
              <a:ext uri="{FF2B5EF4-FFF2-40B4-BE49-F238E27FC236}">
                <a16:creationId xmlns:a16="http://schemas.microsoft.com/office/drawing/2014/main" id="{7F517D0F-9884-4DF8-B650-AF3BB256850A}"/>
              </a:ext>
            </a:extLst>
          </p:cNvPr>
          <p:cNvSpPr txBox="1"/>
          <p:nvPr/>
        </p:nvSpPr>
        <p:spPr>
          <a:xfrm>
            <a:off x="2951256" y="1744177"/>
            <a:ext cx="3241488" cy="2259593"/>
          </a:xfrm>
          <a:prstGeom prst="rect">
            <a:avLst/>
          </a:prstGeom>
          <a:noFill/>
        </p:spPr>
        <p:txBody>
          <a:bodyPr wrap="square" lIns="0" tIns="0" rIns="0" bIns="0" rtlCol="0" anchor="t">
            <a:spAutoFit/>
          </a:bodyPr>
          <a:lstStyle/>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s-419" sz="1800" b="0" i="0" u="none" strike="noStrike" cap="none" normalizeH="0" baseline="0" noProof="0" dirty="0">
                <a:ln>
                  <a:noFill/>
                </a:ln>
                <a:solidFill>
                  <a:prstClr val="black"/>
                </a:solidFill>
                <a:effectLst/>
                <a:uLnTx/>
                <a:uFillTx/>
                <a:latin typeface="Arial" panose="020B0604020202020204"/>
                <a:ea typeface="+mn-ea"/>
                <a:cs typeface="+mn-cs"/>
              </a:rPr>
              <a:t>Las ganancias de la empresa</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s-419" sz="1800" b="0" i="0" u="none" strike="noStrike" cap="none" normalizeH="0" baseline="0" noProof="0" dirty="0">
                <a:ln>
                  <a:noFill/>
                </a:ln>
                <a:solidFill>
                  <a:prstClr val="black"/>
                </a:solidFill>
                <a:effectLst/>
                <a:uLnTx/>
                <a:uFillTx/>
                <a:latin typeface="Arial" panose="020B0604020202020204"/>
                <a:ea typeface="+mn-ea"/>
                <a:cs typeface="+mn-cs"/>
              </a:rPr>
              <a:t>Las tasas de interés</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s-419" sz="1800" b="0" i="0" u="none" strike="noStrike" cap="none" normalizeH="0" baseline="0" noProof="0" dirty="0">
                <a:ln>
                  <a:noFill/>
                </a:ln>
                <a:solidFill>
                  <a:prstClr val="black"/>
                </a:solidFill>
                <a:effectLst/>
                <a:uLnTx/>
                <a:uFillTx/>
                <a:latin typeface="Arial" panose="020B0604020202020204"/>
                <a:ea typeface="+mn-ea"/>
                <a:cs typeface="+mn-cs"/>
              </a:rPr>
              <a:t>La confianza de los consumidores</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s-419" sz="1800" b="0" i="0" u="none" strike="noStrike" cap="none" normalizeH="0" baseline="0" noProof="0" dirty="0">
                <a:ln>
                  <a:noFill/>
                </a:ln>
                <a:solidFill>
                  <a:prstClr val="black"/>
                </a:solidFill>
                <a:effectLst/>
                <a:uLnTx/>
                <a:uFillTx/>
                <a:latin typeface="Arial" panose="020B0604020202020204"/>
                <a:ea typeface="+mn-ea"/>
                <a:cs typeface="+mn-cs"/>
              </a:rPr>
              <a:t>Las perspectivas económicas</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s-419" sz="1800" b="0" i="0" u="none" strike="noStrike" cap="none" normalizeH="0" baseline="0" noProof="0" dirty="0">
                <a:ln>
                  <a:noFill/>
                </a:ln>
                <a:solidFill>
                  <a:prstClr val="black"/>
                </a:solidFill>
                <a:effectLst/>
                <a:uLnTx/>
                <a:uFillTx/>
                <a:latin typeface="Arial" panose="020B0604020202020204"/>
                <a:ea typeface="+mn-ea"/>
                <a:cs typeface="+mn-cs"/>
              </a:rPr>
              <a:t>El clima político</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s-419" sz="1800" b="0" i="0" u="none" strike="noStrike" cap="none" normalizeH="0" baseline="0" noProof="0" dirty="0">
                <a:ln>
                  <a:noFill/>
                </a:ln>
                <a:solidFill>
                  <a:prstClr val="black"/>
                </a:solidFill>
                <a:effectLst/>
                <a:uLnTx/>
                <a:uFillTx/>
                <a:latin typeface="Arial" panose="020B0604020202020204"/>
                <a:ea typeface="+mn-ea"/>
                <a:cs typeface="+mn-cs"/>
              </a:rPr>
              <a:t>Los acontecimientos imprevistos, como la pandemia</a:t>
            </a:r>
          </a:p>
        </p:txBody>
      </p:sp>
      <p:grpSp>
        <p:nvGrpSpPr>
          <p:cNvPr id="16" name="Group 15">
            <a:extLst>
              <a:ext uri="{FF2B5EF4-FFF2-40B4-BE49-F238E27FC236}">
                <a16:creationId xmlns:a16="http://schemas.microsoft.com/office/drawing/2014/main" id="{0FD50AAA-5EAA-464D-8DD6-A22744F0AE20}"/>
              </a:ext>
            </a:extLst>
          </p:cNvPr>
          <p:cNvGrpSpPr/>
          <p:nvPr/>
        </p:nvGrpSpPr>
        <p:grpSpPr>
          <a:xfrm>
            <a:off x="954861" y="3118529"/>
            <a:ext cx="7094909" cy="2583853"/>
            <a:chOff x="3311164" y="2987756"/>
            <a:chExt cx="4496278" cy="1637473"/>
          </a:xfrm>
        </p:grpSpPr>
        <p:pic>
          <p:nvPicPr>
            <p:cNvPr id="5" name="Graphic 4" descr="Upward trend">
              <a:extLst>
                <a:ext uri="{FF2B5EF4-FFF2-40B4-BE49-F238E27FC236}">
                  <a16:creationId xmlns:a16="http://schemas.microsoft.com/office/drawing/2014/main" id="{75393E92-7BE9-400F-B000-04119811BAD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11164" y="2987756"/>
              <a:ext cx="985369" cy="985369"/>
            </a:xfrm>
            <a:prstGeom prst="rect">
              <a:avLst/>
            </a:prstGeom>
          </p:spPr>
        </p:pic>
        <p:pic>
          <p:nvPicPr>
            <p:cNvPr id="9" name="Graphic 8" descr="Downward trend">
              <a:extLst>
                <a:ext uri="{FF2B5EF4-FFF2-40B4-BE49-F238E27FC236}">
                  <a16:creationId xmlns:a16="http://schemas.microsoft.com/office/drawing/2014/main" id="{A004CDDB-0D64-4C3F-8383-1BE65F60AAB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22073" y="2987756"/>
              <a:ext cx="985369" cy="985369"/>
            </a:xfrm>
            <a:prstGeom prst="rect">
              <a:avLst/>
            </a:prstGeom>
          </p:spPr>
        </p:pic>
        <p:sp>
          <p:nvSpPr>
            <p:cNvPr id="13" name="Isosceles Triangle 12">
              <a:extLst>
                <a:ext uri="{FF2B5EF4-FFF2-40B4-BE49-F238E27FC236}">
                  <a16:creationId xmlns:a16="http://schemas.microsoft.com/office/drawing/2014/main" id="{F15CECBC-663B-4BA6-83C9-76AD0E06F5E8}"/>
                </a:ext>
              </a:extLst>
            </p:cNvPr>
            <p:cNvSpPr/>
            <p:nvPr/>
          </p:nvSpPr>
          <p:spPr>
            <a:xfrm>
              <a:off x="5269133" y="4040877"/>
              <a:ext cx="573392" cy="58435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96" tIns="34299" rIns="137196" bIns="34299"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30C38717-8A1A-4C72-AA6D-8393527B7565}"/>
                </a:ext>
              </a:extLst>
            </p:cNvPr>
            <p:cNvSpPr/>
            <p:nvPr/>
          </p:nvSpPr>
          <p:spPr>
            <a:xfrm>
              <a:off x="3446831" y="3976316"/>
              <a:ext cx="4217998" cy="645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96" tIns="34299" rIns="137196" bIns="34299"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grpSp>
      <p:sp>
        <p:nvSpPr>
          <p:cNvPr id="4" name="TextBox 4"/>
          <p:cNvSpPr txBox="1"/>
          <p:nvPr/>
        </p:nvSpPr>
        <p:spPr>
          <a:xfrm>
            <a:off x="0" y="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00" b="0" i="0" u="none" strike="noStrike" cap="none" normalizeH="0" baseline="0" noProof="0">
                <a:ln>
                  <a:noFill/>
                </a:ln>
                <a:solidFill>
                  <a:prstClr val="black"/>
                </a:solidFill>
                <a:effectLst/>
                <a:uLnTx/>
                <a:uFillTx/>
                <a:latin typeface="Arial" panose="020B0604020202020204"/>
                <a:ea typeface="+mn-ea"/>
                <a:cs typeface="+mn-cs"/>
              </a:rPr>
              <a:t>ADMASTER-STAMP!MGR0330222101104</a:t>
            </a:r>
          </a:p>
        </p:txBody>
      </p:sp>
      <p:sp>
        <p:nvSpPr>
          <p:cNvPr id="3" name="Text Placeholder 8">
            <a:extLst>
              <a:ext uri="{FF2B5EF4-FFF2-40B4-BE49-F238E27FC236}">
                <a16:creationId xmlns:a16="http://schemas.microsoft.com/office/drawing/2014/main" id="{67CF976C-1CA5-F8E4-F1B0-0C25D47B267D}"/>
              </a:ext>
            </a:extLst>
          </p:cNvPr>
          <p:cNvSpPr txBox="1">
            <a:spLocks/>
          </p:cNvSpPr>
          <p:nvPr/>
        </p:nvSpPr>
        <p:spPr>
          <a:xfrm>
            <a:off x="2886635" y="6087933"/>
            <a:ext cx="5466343" cy="482642"/>
          </a:xfrm>
          <a:prstGeom prst="rect">
            <a:avLst/>
          </a:prstGeom>
        </p:spPr>
        <p:txBody>
          <a:bodyPr lIns="0" tIns="0" rIns="0" bIns="0" anchor="b"/>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800" b="0" i="0" u="none" strike="noStrike" cap="none" normalizeH="0" baseline="0" noProof="0">
                <a:ln>
                  <a:noFill/>
                </a:ln>
                <a:solidFill>
                  <a:prstClr val="black"/>
                </a:solidFill>
                <a:effectLst/>
                <a:uLnTx/>
                <a:uFillTx/>
                <a:latin typeface="Arial" panose="020B0604020202020204"/>
                <a:ea typeface="+mn-ea"/>
                <a:cs typeface="+mn-cs"/>
              </a:rPr>
              <a:t>El desempeño pasado no garantiza los resultados futuros.</a:t>
            </a:r>
          </a:p>
        </p:txBody>
      </p:sp>
      <p:sp>
        <p:nvSpPr>
          <p:cNvPr id="6" name="Slide Number Placeholder 5">
            <a:extLst>
              <a:ext uri="{FF2B5EF4-FFF2-40B4-BE49-F238E27FC236}">
                <a16:creationId xmlns:a16="http://schemas.microsoft.com/office/drawing/2014/main" id="{829362A4-6BB2-0127-28A8-3E7A4B554F30}"/>
              </a:ext>
            </a:extLst>
          </p:cNvPr>
          <p:cNvSpPr>
            <a:spLocks noGrp="1"/>
          </p:cNvSpPr>
          <p:nvPr>
            <p:ph type="sldNum" sz="quarter" idx="12"/>
          </p:nvPr>
        </p:nvSpPr>
        <p:spPr>
          <a:xfrm>
            <a:off x="8533067" y="6399283"/>
            <a:ext cx="212470" cy="175694"/>
          </a:xfrm>
        </p:spPr>
        <p:txBody>
          <a:bodyPr/>
          <a:lstStyle/>
          <a:p>
            <a:fld id="{BB333B34-C87C-402E-ABB0-13B7C9DEBBC4}" type="slidenum">
              <a:rPr/>
              <a:t>12</a:t>
            </a:fld>
            <a:endParaRPr/>
          </a:p>
        </p:txBody>
      </p:sp>
    </p:spTree>
    <p:extLst>
      <p:ext uri="{BB962C8B-B14F-4D97-AF65-F5344CB8AC3E}">
        <p14:creationId xmlns:p14="http://schemas.microsoft.com/office/powerpoint/2010/main" val="174563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2DB80C8-993B-F447-9580-6DD8F3A2F3F3}"/>
              </a:ext>
            </a:extLst>
          </p:cNvPr>
          <p:cNvSpPr>
            <a:spLocks noGrp="1"/>
          </p:cNvSpPr>
          <p:nvPr>
            <p:ph type="title"/>
          </p:nvPr>
        </p:nvSpPr>
        <p:spPr/>
        <p:txBody>
          <a:bodyPr/>
          <a:lstStyle/>
          <a:p>
            <a:r>
              <a:rPr lang="es-419"/>
              <a:t>Mantener las emociones lejos de las inversiones</a:t>
            </a:r>
          </a:p>
        </p:txBody>
      </p:sp>
      <p:sp>
        <p:nvSpPr>
          <p:cNvPr id="3" name="TextBox 3"/>
          <p:cNvSpPr txBox="1"/>
          <p:nvPr/>
        </p:nvSpPr>
        <p:spPr>
          <a:xfrm>
            <a:off x="0" y="0"/>
            <a:ext cx="0" cy="0"/>
          </a:xfrm>
          <a:prstGeom prst="rect">
            <a:avLst/>
          </a:prstGeom>
        </p:spPr>
        <p:txBody>
          <a:bodyPr rtlCol="0" anchor="t">
            <a:noAutofit/>
          </a:bodyPr>
          <a:lstStyle/>
          <a:p>
            <a:pPr algn="l">
              <a:defRPr/>
            </a:pPr>
            <a:endParaRPr lang="en-US" sz="1100"/>
          </a:p>
          <a:p>
            <a:r>
              <a:rPr lang="es-419" sz="100"/>
              <a:t>ADMASTER-STAMP!MGR0311222073682</a:t>
            </a:r>
          </a:p>
        </p:txBody>
      </p:sp>
      <p:sp>
        <p:nvSpPr>
          <p:cNvPr id="5" name="Footer Placeholder 4">
            <a:extLst>
              <a:ext uri="{FF2B5EF4-FFF2-40B4-BE49-F238E27FC236}">
                <a16:creationId xmlns:a16="http://schemas.microsoft.com/office/drawing/2014/main" id="{8B6D0ADC-01A6-CF6E-A985-CB196178FDB6}"/>
              </a:ext>
            </a:extLst>
          </p:cNvPr>
          <p:cNvSpPr>
            <a:spLocks noGrp="1"/>
          </p:cNvSpPr>
          <p:nvPr>
            <p:ph type="ftr" sz="quarter" idx="11"/>
          </p:nvPr>
        </p:nvSpPr>
        <p:spPr/>
        <p:txBody>
          <a:bodyPr/>
          <a:lstStyle/>
          <a:p>
            <a:r>
              <a:rPr lang="es-419"/>
              <a:t>MGR0411243476117</a:t>
            </a:r>
          </a:p>
        </p:txBody>
      </p:sp>
      <p:sp>
        <p:nvSpPr>
          <p:cNvPr id="4" name="Text Placeholder 8">
            <a:extLst>
              <a:ext uri="{FF2B5EF4-FFF2-40B4-BE49-F238E27FC236}">
                <a16:creationId xmlns:a16="http://schemas.microsoft.com/office/drawing/2014/main" id="{41285D99-ACB9-F3FE-52C9-2FBAB22F2963}"/>
              </a:ext>
            </a:extLst>
          </p:cNvPr>
          <p:cNvSpPr txBox="1">
            <a:spLocks/>
          </p:cNvSpPr>
          <p:nvPr/>
        </p:nvSpPr>
        <p:spPr>
          <a:xfrm>
            <a:off x="2886635" y="6087933"/>
            <a:ext cx="5466343" cy="482642"/>
          </a:xfrm>
          <a:prstGeom prst="rect">
            <a:avLst/>
          </a:prstGeom>
        </p:spPr>
        <p:txBody>
          <a:bodyPr lIns="0" tIns="0" rIns="0" bIns="0" anchor="b"/>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s-419" sz="800">
                <a:solidFill>
                  <a:srgbClr val="4D4D4D"/>
                </a:solidFill>
                <a:latin typeface="Arial" panose="020B0604020202020204" pitchFamily="34" charset="0"/>
                <a:cs typeface="Arial" panose="020B0604020202020204" pitchFamily="34" charset="0"/>
              </a:rPr>
              <a:t>Solo con fines ilustrativos. No hay garantía de que se logren los objetivos con ninguna estrategia de inversión.</a:t>
            </a:r>
          </a:p>
        </p:txBody>
      </p:sp>
      <p:sp>
        <p:nvSpPr>
          <p:cNvPr id="7" name="Slide Number Placeholder 5">
            <a:extLst>
              <a:ext uri="{FF2B5EF4-FFF2-40B4-BE49-F238E27FC236}">
                <a16:creationId xmlns:a16="http://schemas.microsoft.com/office/drawing/2014/main" id="{B8BF1549-F063-E132-D8FA-40D6FAF0EAF1}"/>
              </a:ext>
            </a:extLst>
          </p:cNvPr>
          <p:cNvSpPr>
            <a:spLocks noGrp="1"/>
          </p:cNvSpPr>
          <p:nvPr>
            <p:ph type="sldNum" sz="quarter" idx="12"/>
          </p:nvPr>
        </p:nvSpPr>
        <p:spPr>
          <a:xfrm>
            <a:off x="8533067" y="6399283"/>
            <a:ext cx="212470" cy="175694"/>
          </a:xfrm>
        </p:spPr>
        <p:txBody>
          <a:bodyPr/>
          <a:lstStyle/>
          <a:p>
            <a:fld id="{BB333B34-C87C-402E-ABB0-13B7C9DEBBC4}" type="slidenum">
              <a:rPr/>
              <a:t>13</a:t>
            </a:fld>
            <a:endParaRPr/>
          </a:p>
        </p:txBody>
      </p:sp>
      <p:pic>
        <p:nvPicPr>
          <p:cNvPr id="2" name="Imagen 7">
            <a:extLst>
              <a:ext uri="{FF2B5EF4-FFF2-40B4-BE49-F238E27FC236}">
                <a16:creationId xmlns:a16="http://schemas.microsoft.com/office/drawing/2014/main" id="{D88A1200-98F1-E35A-3E37-934B1583802E}"/>
              </a:ext>
            </a:extLst>
          </p:cNvPr>
          <p:cNvPicPr>
            <a:picLocks noChangeAspect="1"/>
          </p:cNvPicPr>
          <p:nvPr/>
        </p:nvPicPr>
        <p:blipFill>
          <a:blip r:embed="rId3"/>
          <a:stretch>
            <a:fillRect/>
          </a:stretch>
        </p:blipFill>
        <p:spPr>
          <a:xfrm>
            <a:off x="529630" y="1449058"/>
            <a:ext cx="8003437" cy="4303455"/>
          </a:xfrm>
          <a:prstGeom prst="rect">
            <a:avLst/>
          </a:prstGeom>
        </p:spPr>
      </p:pic>
    </p:spTree>
    <p:extLst>
      <p:ext uri="{BB962C8B-B14F-4D97-AF65-F5344CB8AC3E}">
        <p14:creationId xmlns:p14="http://schemas.microsoft.com/office/powerpoint/2010/main" val="407381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31DE4-11C5-2146-89AD-984A2350E78B}"/>
              </a:ext>
            </a:extLst>
          </p:cNvPr>
          <p:cNvSpPr>
            <a:spLocks noGrp="1"/>
          </p:cNvSpPr>
          <p:nvPr>
            <p:ph type="title"/>
          </p:nvPr>
        </p:nvSpPr>
        <p:spPr>
          <a:xfrm>
            <a:off x="398464" y="472438"/>
            <a:ext cx="8356240" cy="792167"/>
          </a:xfrm>
        </p:spPr>
        <p:txBody>
          <a:bodyPr/>
          <a:lstStyle/>
          <a:p>
            <a:r>
              <a:rPr lang="es-419"/>
              <a:t>Elija seguir invirtiendo </a:t>
            </a:r>
          </a:p>
        </p:txBody>
      </p:sp>
      <p:sp>
        <p:nvSpPr>
          <p:cNvPr id="6" name="TextBox 6"/>
          <p:cNvSpPr txBox="1"/>
          <p:nvPr/>
        </p:nvSpPr>
        <p:spPr>
          <a:xfrm>
            <a:off x="0" y="0"/>
            <a:ext cx="0" cy="0"/>
          </a:xfrm>
          <a:prstGeom prst="rect">
            <a:avLst/>
          </a:prstGeom>
        </p:spPr>
        <p:txBody>
          <a:bodyPr rtlCol="0" anchor="t">
            <a:noAutofit/>
          </a:bodyPr>
          <a:lstStyle/>
          <a:p>
            <a:pPr algn="l">
              <a:defRPr/>
            </a:pPr>
            <a:endParaRPr lang="en-US" sz="1100"/>
          </a:p>
          <a:p>
            <a:r>
              <a:rPr lang="es-419" sz="100"/>
              <a:t>ADMASTER-STAMP!MGR0311222073682</a:t>
            </a:r>
          </a:p>
        </p:txBody>
      </p:sp>
      <p:sp>
        <p:nvSpPr>
          <p:cNvPr id="3" name="Text Placeholder 8">
            <a:extLst>
              <a:ext uri="{FF2B5EF4-FFF2-40B4-BE49-F238E27FC236}">
                <a16:creationId xmlns:a16="http://schemas.microsoft.com/office/drawing/2014/main" id="{66EA04F9-3E59-2579-5830-4E56C94FE4AD}"/>
              </a:ext>
            </a:extLst>
          </p:cNvPr>
          <p:cNvSpPr txBox="1">
            <a:spLocks/>
          </p:cNvSpPr>
          <p:nvPr/>
        </p:nvSpPr>
        <p:spPr>
          <a:xfrm>
            <a:off x="2886635" y="6087933"/>
            <a:ext cx="5466343" cy="482642"/>
          </a:xfrm>
          <a:prstGeom prst="rect">
            <a:avLst/>
          </a:prstGeom>
        </p:spPr>
        <p:txBody>
          <a:bodyPr lIns="0" tIns="0" rIns="0" bIns="0" anchor="b"/>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endParaRPr lang="en-US" altLang="en-US" sz="800" dirty="0"/>
          </a:p>
        </p:txBody>
      </p:sp>
      <p:sp>
        <p:nvSpPr>
          <p:cNvPr id="8" name="Text Placeholder 7">
            <a:extLst>
              <a:ext uri="{FF2B5EF4-FFF2-40B4-BE49-F238E27FC236}">
                <a16:creationId xmlns:a16="http://schemas.microsoft.com/office/drawing/2014/main" id="{C5D7AF86-E8D2-3806-F00F-14D248037C0E}"/>
              </a:ext>
            </a:extLst>
          </p:cNvPr>
          <p:cNvSpPr>
            <a:spLocks noGrp="1"/>
          </p:cNvSpPr>
          <p:nvPr>
            <p:ph type="body" sz="quarter" idx="15"/>
          </p:nvPr>
        </p:nvSpPr>
        <p:spPr/>
        <p:txBody>
          <a:bodyPr/>
          <a:lstStyle/>
          <a:p>
            <a:pPr marL="0" indent="0">
              <a:buNone/>
            </a:pPr>
            <a:r>
              <a:rPr lang="es-419" sz="800"/>
              <a:t>Fuente: Morningstar, Inc., S&amp;P 500 Index, marzo de 2023. Solo con fines ilustrativos. Los índices no están administrados y no se puede invertir en ellos directamente. Sin embargo, siempre debe tener en cuenta que no puede esperar que el mercado se comporte en el futuro de la misma manera que lo hizo en el pasado. Aunque estas comparaciones son una forma útil de evaluar sus opciones de inversión, no deben considerarse como un indicador del rendimiento futuro.</a:t>
            </a:r>
          </a:p>
        </p:txBody>
      </p:sp>
      <p:sp>
        <p:nvSpPr>
          <p:cNvPr id="9" name="Slide Number Placeholder 5">
            <a:extLst>
              <a:ext uri="{FF2B5EF4-FFF2-40B4-BE49-F238E27FC236}">
                <a16:creationId xmlns:a16="http://schemas.microsoft.com/office/drawing/2014/main" id="{08A15512-4CC5-F602-9981-AEEE5D38ECE9}"/>
              </a:ext>
            </a:extLst>
          </p:cNvPr>
          <p:cNvSpPr>
            <a:spLocks noGrp="1"/>
          </p:cNvSpPr>
          <p:nvPr>
            <p:ph type="sldNum" sz="quarter" idx="12"/>
          </p:nvPr>
        </p:nvSpPr>
        <p:spPr>
          <a:xfrm>
            <a:off x="8533067" y="6399283"/>
            <a:ext cx="212470" cy="175694"/>
          </a:xfrm>
        </p:spPr>
        <p:txBody>
          <a:bodyPr/>
          <a:lstStyle/>
          <a:p>
            <a:fld id="{BB333B34-C87C-402E-ABB0-13B7C9DEBBC4}" type="slidenum">
              <a:rPr/>
              <a:t>14</a:t>
            </a:fld>
            <a:endParaRPr/>
          </a:p>
        </p:txBody>
      </p:sp>
      <p:pic>
        <p:nvPicPr>
          <p:cNvPr id="10" name="Picture 9">
            <a:extLst>
              <a:ext uri="{FF2B5EF4-FFF2-40B4-BE49-F238E27FC236}">
                <a16:creationId xmlns:a16="http://schemas.microsoft.com/office/drawing/2014/main" id="{CAE5DAED-FFCA-EBB4-496F-3B69B7D043C5}"/>
              </a:ext>
            </a:extLst>
          </p:cNvPr>
          <p:cNvPicPr>
            <a:picLocks noChangeAspect="1"/>
          </p:cNvPicPr>
          <p:nvPr/>
        </p:nvPicPr>
        <p:blipFill>
          <a:blip r:embed="rId4"/>
          <a:stretch>
            <a:fillRect/>
          </a:stretch>
        </p:blipFill>
        <p:spPr>
          <a:xfrm>
            <a:off x="815877" y="1104466"/>
            <a:ext cx="7717190" cy="4843839"/>
          </a:xfrm>
          <a:prstGeom prst="rect">
            <a:avLst/>
          </a:prstGeom>
        </p:spPr>
      </p:pic>
    </p:spTree>
    <p:custDataLst>
      <p:tags r:id="rId1"/>
    </p:custDataLst>
    <p:extLst>
      <p:ext uri="{BB962C8B-B14F-4D97-AF65-F5344CB8AC3E}">
        <p14:creationId xmlns:p14="http://schemas.microsoft.com/office/powerpoint/2010/main" val="266673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0" y="856580"/>
            <a:ext cx="0" cy="0"/>
          </a:xfrm>
          <a:prstGeom prst="rect">
            <a:avLst/>
          </a:prstGeom>
        </p:spPr>
        <p:txBody>
          <a:bodyPr rtlCol="0" anchor="t">
            <a:noAutofit/>
          </a:bodyPr>
          <a:lstStyle/>
          <a:p>
            <a:pPr algn="l">
              <a:defRPr/>
            </a:pPr>
            <a:endParaRPr lang="en-US" sz="825"/>
          </a:p>
          <a:p>
            <a:r>
              <a:rPr lang="es-419" sz="100"/>
              <a:t>ADMASTER-STAMP!MGR0801233017680</a:t>
            </a:r>
          </a:p>
        </p:txBody>
      </p:sp>
      <p:sp>
        <p:nvSpPr>
          <p:cNvPr id="2" name="Title 1">
            <a:extLst>
              <a:ext uri="{FF2B5EF4-FFF2-40B4-BE49-F238E27FC236}">
                <a16:creationId xmlns:a16="http://schemas.microsoft.com/office/drawing/2014/main" id="{1247738F-1031-B7EB-4CD2-DB9DF22CF981}"/>
              </a:ext>
            </a:extLst>
          </p:cNvPr>
          <p:cNvSpPr>
            <a:spLocks noGrp="1"/>
          </p:cNvSpPr>
          <p:nvPr>
            <p:ph type="title"/>
          </p:nvPr>
        </p:nvSpPr>
        <p:spPr/>
        <p:txBody>
          <a:bodyPr/>
          <a:lstStyle/>
          <a:p>
            <a:r>
              <a:rPr lang="es-419" sz="2400">
                <a:latin typeface="Arial" panose="020B0604020202020204" pitchFamily="34" charset="0"/>
                <a:cs typeface="Arial" panose="020B0604020202020204" pitchFamily="34" charset="0"/>
              </a:rPr>
              <a:t>Elabore un plan de ahorro para la jubilación con confianza</a:t>
            </a:r>
          </a:p>
        </p:txBody>
      </p:sp>
      <p:sp>
        <p:nvSpPr>
          <p:cNvPr id="4" name="Content Placeholder 4">
            <a:extLst>
              <a:ext uri="{FF2B5EF4-FFF2-40B4-BE49-F238E27FC236}">
                <a16:creationId xmlns:a16="http://schemas.microsoft.com/office/drawing/2014/main" id="{69B5CF02-FB8A-2F04-E248-81381223AF89}"/>
              </a:ext>
            </a:extLst>
          </p:cNvPr>
          <p:cNvSpPr>
            <a:spLocks noGrp="1"/>
          </p:cNvSpPr>
          <p:nvPr>
            <p:ph idx="1"/>
          </p:nvPr>
        </p:nvSpPr>
        <p:spPr>
          <a:xfrm>
            <a:off x="1158859" y="2104059"/>
            <a:ext cx="3191468" cy="3383408"/>
          </a:xfrm>
        </p:spPr>
        <p:txBody>
          <a:bodyPr anchor="ctr"/>
          <a:lstStyle/>
          <a:p>
            <a:pPr marL="0" indent="0">
              <a:buNone/>
            </a:pPr>
            <a:r>
              <a:rPr lang="es-419">
                <a:latin typeface="Arial" panose="020B0604020202020204" pitchFamily="34" charset="0"/>
                <a:cs typeface="Arial" panose="020B0604020202020204" pitchFamily="34" charset="0"/>
              </a:rPr>
              <a:t>Cree una estrategia a largo plazo </a:t>
            </a:r>
            <a:br>
              <a:rPr lang="es-419">
                <a:latin typeface="Arial" panose="020B0604020202020204" pitchFamily="34" charset="0"/>
                <a:cs typeface="Arial" panose="020B0604020202020204" pitchFamily="34" charset="0"/>
              </a:rPr>
            </a:br>
            <a:r>
              <a:rPr lang="es-419">
                <a:latin typeface="Arial" panose="020B0604020202020204" pitchFamily="34" charset="0"/>
                <a:cs typeface="Arial" panose="020B0604020202020204" pitchFamily="34" charset="0"/>
              </a:rPr>
              <a:t>para generar y mantener los ahorros</a:t>
            </a:r>
          </a:p>
          <a:p>
            <a:pPr marL="0" indent="0">
              <a:buNone/>
            </a:pPr>
            <a:endParaRPr lang="en-US" dirty="0">
              <a:latin typeface="Arial" panose="020B0604020202020204" pitchFamily="34" charset="0"/>
              <a:cs typeface="Arial" panose="020B0604020202020204" pitchFamily="34" charset="0"/>
            </a:endParaRPr>
          </a:p>
          <a:p>
            <a:pPr marL="0" indent="0">
              <a:buNone/>
            </a:pPr>
            <a:r>
              <a:rPr lang="es-419">
                <a:latin typeface="Arial" panose="020B0604020202020204" pitchFamily="34" charset="0"/>
                <a:cs typeface="Arial" panose="020B0604020202020204" pitchFamily="34" charset="0"/>
              </a:rPr>
              <a:t>Conozca cómo se ven las inversiones en todas las condiciones del mercado</a:t>
            </a:r>
          </a:p>
          <a:p>
            <a:pPr marL="0" indent="0">
              <a:buNone/>
            </a:pPr>
            <a:endParaRPr lang="en-US" dirty="0">
              <a:latin typeface="Arial" panose="020B0604020202020204" pitchFamily="34" charset="0"/>
              <a:cs typeface="Arial" panose="020B0604020202020204" pitchFamily="34" charset="0"/>
            </a:endParaRPr>
          </a:p>
          <a:p>
            <a:pPr marL="0" indent="0">
              <a:buNone/>
            </a:pPr>
            <a:r>
              <a:rPr lang="es-419">
                <a:latin typeface="Arial" panose="020B0604020202020204" pitchFamily="34" charset="0"/>
                <a:cs typeface="Arial" panose="020B0604020202020204" pitchFamily="34" charset="0"/>
              </a:rPr>
              <a:t>Prepárese. Mantenga la calma.</a:t>
            </a:r>
          </a:p>
        </p:txBody>
      </p:sp>
      <p:pic>
        <p:nvPicPr>
          <p:cNvPr id="5" name="Graphic 4">
            <a:extLst>
              <a:ext uri="{FF2B5EF4-FFF2-40B4-BE49-F238E27FC236}">
                <a16:creationId xmlns:a16="http://schemas.microsoft.com/office/drawing/2014/main" id="{DBCB43CC-FBF9-8DCE-21BB-34C4533039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690" y="2382073"/>
            <a:ext cx="571500" cy="571500"/>
          </a:xfrm>
          <a:prstGeom prst="rect">
            <a:avLst/>
          </a:prstGeom>
        </p:spPr>
      </p:pic>
      <p:pic>
        <p:nvPicPr>
          <p:cNvPr id="8" name="Graphic 7">
            <a:extLst>
              <a:ext uri="{FF2B5EF4-FFF2-40B4-BE49-F238E27FC236}">
                <a16:creationId xmlns:a16="http://schemas.microsoft.com/office/drawing/2014/main" id="{8AACED9F-B476-3931-5325-2186E2AFE5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690" y="3785291"/>
            <a:ext cx="571500" cy="571500"/>
          </a:xfrm>
          <a:prstGeom prst="rect">
            <a:avLst/>
          </a:prstGeom>
        </p:spPr>
      </p:pic>
      <p:pic>
        <p:nvPicPr>
          <p:cNvPr id="14" name="Graphic 13">
            <a:extLst>
              <a:ext uri="{FF2B5EF4-FFF2-40B4-BE49-F238E27FC236}">
                <a16:creationId xmlns:a16="http://schemas.microsoft.com/office/drawing/2014/main" id="{16E525DB-35C4-1468-E82F-DCA4FFF3BD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690" y="4902759"/>
            <a:ext cx="571500" cy="571500"/>
          </a:xfrm>
          <a:prstGeom prst="rect">
            <a:avLst/>
          </a:prstGeom>
        </p:spPr>
      </p:pic>
      <p:pic>
        <p:nvPicPr>
          <p:cNvPr id="16" name="Picture 15">
            <a:extLst>
              <a:ext uri="{FF2B5EF4-FFF2-40B4-BE49-F238E27FC236}">
                <a16:creationId xmlns:a16="http://schemas.microsoft.com/office/drawing/2014/main" id="{21A90C46-B8CD-32C4-44B3-7F83829DA780}"/>
              </a:ext>
            </a:extLst>
          </p:cNvPr>
          <p:cNvPicPr>
            <a:picLocks noChangeAspect="1"/>
          </p:cNvPicPr>
          <p:nvPr/>
        </p:nvPicPr>
        <p:blipFill>
          <a:blip r:embed="rId5">
            <a:extLst>
              <a:ext uri="{28A0092B-C50C-407E-A947-70E740481C1C}">
                <a14:useLocalDpi xmlns:a14="http://schemas.microsoft.com/office/drawing/2010/main" val="0"/>
              </a:ext>
            </a:extLst>
          </a:blip>
          <a:srcRect l="49219" t="20502" r="16560"/>
          <a:stretch/>
        </p:blipFill>
        <p:spPr>
          <a:xfrm>
            <a:off x="5200649" y="0"/>
            <a:ext cx="3943352" cy="6858000"/>
          </a:xfrm>
          <a:prstGeom prst="rect">
            <a:avLst/>
          </a:prstGeom>
        </p:spPr>
      </p:pic>
      <p:sp>
        <p:nvSpPr>
          <p:cNvPr id="17" name="Slide Number Placeholder 5">
            <a:extLst>
              <a:ext uri="{FF2B5EF4-FFF2-40B4-BE49-F238E27FC236}">
                <a16:creationId xmlns:a16="http://schemas.microsoft.com/office/drawing/2014/main" id="{6101F2E2-028D-C900-B871-970E1F10799F}"/>
              </a:ext>
            </a:extLst>
          </p:cNvPr>
          <p:cNvSpPr>
            <a:spLocks noGrp="1"/>
          </p:cNvSpPr>
          <p:nvPr>
            <p:ph type="sldNum" sz="quarter" idx="12"/>
          </p:nvPr>
        </p:nvSpPr>
        <p:spPr>
          <a:xfrm>
            <a:off x="8533067" y="6399283"/>
            <a:ext cx="212470" cy="175694"/>
          </a:xfrm>
        </p:spPr>
        <p:txBody>
          <a:bodyPr/>
          <a:lstStyle/>
          <a:p>
            <a:fld id="{BB333B34-C87C-402E-ABB0-13B7C9DEBBC4}" type="slidenum">
              <a:rPr lang="en-US" smtClean="0">
                <a:solidFill>
                  <a:schemeClr val="bg1"/>
                </a:solidFill>
              </a:rPr>
              <a:t>15</a:t>
            </a:fld>
            <a:endParaRPr lang="en-US">
              <a:solidFill>
                <a:schemeClr val="bg1"/>
              </a:solidFill>
            </a:endParaRPr>
          </a:p>
        </p:txBody>
      </p:sp>
    </p:spTree>
    <p:extLst>
      <p:ext uri="{BB962C8B-B14F-4D97-AF65-F5344CB8AC3E}">
        <p14:creationId xmlns:p14="http://schemas.microsoft.com/office/powerpoint/2010/main" val="407830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38AE-C539-B81E-0806-BEAE198A9A9B}"/>
              </a:ext>
            </a:extLst>
          </p:cNvPr>
          <p:cNvSpPr>
            <a:spLocks noGrp="1"/>
          </p:cNvSpPr>
          <p:nvPr>
            <p:ph type="title"/>
          </p:nvPr>
        </p:nvSpPr>
        <p:spPr/>
        <p:txBody>
          <a:bodyPr/>
          <a:lstStyle/>
          <a:p>
            <a:r>
              <a:rPr lang="es-419"/>
              <a:t>Mantenga actualizados los beneficiarios</a:t>
            </a:r>
          </a:p>
        </p:txBody>
      </p:sp>
    </p:spTree>
    <p:extLst>
      <p:ext uri="{BB962C8B-B14F-4D97-AF65-F5344CB8AC3E}">
        <p14:creationId xmlns:p14="http://schemas.microsoft.com/office/powerpoint/2010/main" val="222004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8F496-1E16-1F05-EC3E-AC94BC7ABA95}"/>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B4C221C1-21C5-874A-2712-200FB92DF489}"/>
              </a:ext>
            </a:extLst>
          </p:cNvPr>
          <p:cNvSpPr txBox="1"/>
          <p:nvPr/>
        </p:nvSpPr>
        <p:spPr>
          <a:xfrm>
            <a:off x="0" y="856580"/>
            <a:ext cx="0" cy="0"/>
          </a:xfrm>
          <a:prstGeom prst="rect">
            <a:avLst/>
          </a:prstGeom>
        </p:spPr>
        <p:txBody>
          <a:bodyPr rtlCol="0" anchor="t">
            <a:noAutofit/>
          </a:bodyPr>
          <a:lstStyle/>
          <a:p>
            <a:pPr algn="l">
              <a:defRPr/>
            </a:pPr>
            <a:endParaRPr lang="en-US" sz="825"/>
          </a:p>
          <a:p>
            <a:r>
              <a:rPr lang="es-419" sz="100"/>
              <a:t>ADMASTER-STAMP!MGR0801233017680</a:t>
            </a:r>
          </a:p>
        </p:txBody>
      </p:sp>
      <p:sp>
        <p:nvSpPr>
          <p:cNvPr id="9" name="TextBox 8">
            <a:extLst>
              <a:ext uri="{FF2B5EF4-FFF2-40B4-BE49-F238E27FC236}">
                <a16:creationId xmlns:a16="http://schemas.microsoft.com/office/drawing/2014/main" id="{E309041A-FA5B-DE24-1816-219FF368B7AD}"/>
              </a:ext>
            </a:extLst>
          </p:cNvPr>
          <p:cNvSpPr txBox="1"/>
          <p:nvPr/>
        </p:nvSpPr>
        <p:spPr>
          <a:xfrm>
            <a:off x="6563510" y="1282551"/>
            <a:ext cx="2328773" cy="3020507"/>
          </a:xfrm>
          <a:prstGeom prst="rect">
            <a:avLst/>
          </a:prstGeom>
          <a:noFill/>
        </p:spPr>
        <p:txBody>
          <a:bodyPr wrap="square" lIns="0" tIns="0" rIns="0" bIns="0" rtlCol="0" anchor="ctr">
            <a:spAutoFit/>
          </a:bodyPr>
          <a:lstStyle/>
          <a:p>
            <a:pPr>
              <a:spcBef>
                <a:spcPts val="225"/>
              </a:spcBef>
              <a:spcAft>
                <a:spcPts val="225"/>
              </a:spcAft>
            </a:pPr>
            <a:r>
              <a:rPr lang="es-419" sz="2200" b="1" dirty="0">
                <a:latin typeface="Arial" panose="020B0604020202020204" pitchFamily="34" charset="0"/>
                <a:cs typeface="Arial" panose="020B0604020202020204" pitchFamily="34" charset="0"/>
              </a:rPr>
              <a:t>Controle su cuenta anualmente</a:t>
            </a:r>
            <a:br>
              <a:rPr lang="es-419" sz="2200" b="1" dirty="0">
                <a:latin typeface="Arial" panose="020B0604020202020204" pitchFamily="34" charset="0"/>
                <a:cs typeface="Arial" panose="020B0604020202020204" pitchFamily="34" charset="0"/>
              </a:rPr>
            </a:br>
            <a:endParaRPr lang="es-419" sz="2200" b="1" dirty="0">
              <a:latin typeface="Arial" panose="020B0604020202020204" pitchFamily="34" charset="0"/>
              <a:cs typeface="Arial" panose="020B0604020202020204" pitchFamily="34" charset="0"/>
            </a:endParaRPr>
          </a:p>
          <a:p>
            <a:pPr marL="214370" indent="-214370">
              <a:lnSpc>
                <a:spcPct val="120000"/>
              </a:lnSpc>
              <a:spcBef>
                <a:spcPts val="225"/>
              </a:spcBef>
              <a:spcAft>
                <a:spcPts val="225"/>
              </a:spcAft>
              <a:buFont typeface="Arial" panose="020B0604020202020204" pitchFamily="34" charset="0"/>
              <a:buChar char="•"/>
            </a:pPr>
            <a:r>
              <a:rPr lang="es-419" dirty="0"/>
              <a:t>Actualice su información de contacto</a:t>
            </a:r>
          </a:p>
          <a:p>
            <a:pPr marL="214370" indent="-214370">
              <a:lnSpc>
                <a:spcPct val="120000"/>
              </a:lnSpc>
              <a:spcBef>
                <a:spcPts val="225"/>
              </a:spcBef>
              <a:spcAft>
                <a:spcPts val="225"/>
              </a:spcAft>
              <a:buFont typeface="Arial" panose="020B0604020202020204" pitchFamily="34" charset="0"/>
              <a:buChar char="•"/>
            </a:pPr>
            <a:r>
              <a:rPr lang="es-419" dirty="0"/>
              <a:t>Nombre a sus beneficiarios y mantenga actualizada su información de contacto</a:t>
            </a:r>
          </a:p>
        </p:txBody>
      </p:sp>
      <p:sp>
        <p:nvSpPr>
          <p:cNvPr id="2" name="Title 1">
            <a:extLst>
              <a:ext uri="{FF2B5EF4-FFF2-40B4-BE49-F238E27FC236}">
                <a16:creationId xmlns:a16="http://schemas.microsoft.com/office/drawing/2014/main" id="{67849331-878B-0A26-A485-AB007B112949}"/>
              </a:ext>
            </a:extLst>
          </p:cNvPr>
          <p:cNvSpPr>
            <a:spLocks noGrp="1"/>
          </p:cNvSpPr>
          <p:nvPr>
            <p:ph type="title"/>
          </p:nvPr>
        </p:nvSpPr>
        <p:spPr/>
        <p:txBody>
          <a:bodyPr/>
          <a:lstStyle/>
          <a:p>
            <a:r>
              <a:rPr lang="es-419" sz="3200">
                <a:solidFill>
                  <a:schemeClr val="bg1"/>
                </a:solidFill>
                <a:latin typeface="Arial" panose="020B0604020202020204" pitchFamily="34" charset="0"/>
                <a:cs typeface="Arial" panose="020B0604020202020204" pitchFamily="34" charset="0"/>
              </a:rPr>
              <a:t>La importancia de controlar su cuenta</a:t>
            </a:r>
          </a:p>
        </p:txBody>
      </p:sp>
      <p:pic>
        <p:nvPicPr>
          <p:cNvPr id="4" name="Picture 3">
            <a:extLst>
              <a:ext uri="{FF2B5EF4-FFF2-40B4-BE49-F238E27FC236}">
                <a16:creationId xmlns:a16="http://schemas.microsoft.com/office/drawing/2014/main" id="{544E4BBF-0BCB-7FDC-0B54-0DD5DF9A1C92}"/>
              </a:ext>
            </a:extLst>
          </p:cNvPr>
          <p:cNvPicPr>
            <a:picLocks noChangeAspect="1"/>
          </p:cNvPicPr>
          <p:nvPr/>
        </p:nvPicPr>
        <p:blipFill>
          <a:blip r:embed="rId3">
            <a:extLst>
              <a:ext uri="{28A0092B-C50C-407E-A947-70E740481C1C}">
                <a14:useLocalDpi xmlns:a14="http://schemas.microsoft.com/office/drawing/2010/main" val="0"/>
              </a:ext>
            </a:extLst>
          </a:blip>
          <a:srcRect l="27610" t="8333" r="47633"/>
          <a:stretch/>
        </p:blipFill>
        <p:spPr>
          <a:xfrm>
            <a:off x="3033252" y="0"/>
            <a:ext cx="3048000" cy="6858000"/>
          </a:xfrm>
          <a:prstGeom prst="rect">
            <a:avLst/>
          </a:prstGeom>
        </p:spPr>
      </p:pic>
      <p:sp>
        <p:nvSpPr>
          <p:cNvPr id="6" name="Slide Number Placeholder 5">
            <a:extLst>
              <a:ext uri="{FF2B5EF4-FFF2-40B4-BE49-F238E27FC236}">
                <a16:creationId xmlns:a16="http://schemas.microsoft.com/office/drawing/2014/main" id="{1A32E25C-C522-1790-CC0C-C0CEF54413B6}"/>
              </a:ext>
            </a:extLst>
          </p:cNvPr>
          <p:cNvSpPr>
            <a:spLocks noGrp="1"/>
          </p:cNvSpPr>
          <p:nvPr>
            <p:ph type="sldNum" sz="quarter" idx="12"/>
          </p:nvPr>
        </p:nvSpPr>
        <p:spPr>
          <a:xfrm>
            <a:off x="8533067" y="6399283"/>
            <a:ext cx="212470" cy="175694"/>
          </a:xfrm>
        </p:spPr>
        <p:txBody>
          <a:bodyPr/>
          <a:lstStyle/>
          <a:p>
            <a:fld id="{BB333B34-C87C-402E-ABB0-13B7C9DEBBC4}" type="slidenum">
              <a:rPr/>
              <a:t>17</a:t>
            </a:fld>
            <a:endParaRPr/>
          </a:p>
        </p:txBody>
      </p:sp>
    </p:spTree>
    <p:extLst>
      <p:ext uri="{BB962C8B-B14F-4D97-AF65-F5344CB8AC3E}">
        <p14:creationId xmlns:p14="http://schemas.microsoft.com/office/powerpoint/2010/main" val="133436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0" y="856580"/>
            <a:ext cx="0" cy="0"/>
          </a:xfrm>
          <a:prstGeom prst="rect">
            <a:avLst/>
          </a:prstGeom>
        </p:spPr>
        <p:txBody>
          <a:bodyPr rtlCol="0" anchor="t">
            <a:noAutofit/>
          </a:bodyPr>
          <a:lstStyle/>
          <a:p>
            <a:pPr algn="l">
              <a:defRPr/>
            </a:pPr>
            <a:endParaRPr lang="en-US" sz="825"/>
          </a:p>
          <a:p>
            <a:r>
              <a:rPr lang="es-419" sz="100"/>
              <a:t>ADMASTER-STAMP!MGR0801233017680</a:t>
            </a:r>
          </a:p>
        </p:txBody>
      </p:sp>
      <p:sp>
        <p:nvSpPr>
          <p:cNvPr id="9" name="TextBox 8">
            <a:extLst>
              <a:ext uri="{FF2B5EF4-FFF2-40B4-BE49-F238E27FC236}">
                <a16:creationId xmlns:a16="http://schemas.microsoft.com/office/drawing/2014/main" id="{6D830DB3-99BE-EB8E-0D70-1EAD1C8DAADF}"/>
              </a:ext>
            </a:extLst>
          </p:cNvPr>
          <p:cNvSpPr txBox="1"/>
          <p:nvPr/>
        </p:nvSpPr>
        <p:spPr>
          <a:xfrm>
            <a:off x="6414655" y="463844"/>
            <a:ext cx="2328773" cy="3118995"/>
          </a:xfrm>
          <a:prstGeom prst="rect">
            <a:avLst/>
          </a:prstGeom>
          <a:noFill/>
        </p:spPr>
        <p:txBody>
          <a:bodyPr wrap="square" lIns="0" tIns="0" rIns="0" bIns="0" rtlCol="0" anchor="ctr">
            <a:spAutoFit/>
          </a:bodyPr>
          <a:lstStyle/>
          <a:p>
            <a:pPr>
              <a:spcBef>
                <a:spcPts val="225"/>
              </a:spcBef>
              <a:spcAft>
                <a:spcPts val="225"/>
              </a:spcAft>
            </a:pPr>
            <a:r>
              <a:rPr lang="es-419" sz="2200" b="1">
                <a:latin typeface="Arial" panose="020B0604020202020204" pitchFamily="34" charset="0"/>
                <a:cs typeface="Arial" panose="020B0604020202020204" pitchFamily="34" charset="0"/>
              </a:rPr>
              <a:t>Considere la posibilidad de aumentar sus contribuciones</a:t>
            </a:r>
            <a:br>
              <a:rPr lang="es-419" sz="2200" b="1">
                <a:latin typeface="Arial" panose="020B0604020202020204" pitchFamily="34" charset="0"/>
                <a:cs typeface="Arial" panose="020B0604020202020204" pitchFamily="34" charset="0"/>
              </a:rPr>
            </a:br>
            <a:endParaRPr lang="es-419" sz="2200" b="1">
              <a:latin typeface="Arial" panose="020B0604020202020204" pitchFamily="34" charset="0"/>
              <a:cs typeface="Arial" panose="020B0604020202020204" pitchFamily="34" charset="0"/>
            </a:endParaRPr>
          </a:p>
          <a:p>
            <a:pPr marL="285750" indent="-285750">
              <a:lnSpc>
                <a:spcPct val="120000"/>
              </a:lnSpc>
              <a:spcBef>
                <a:spcPts val="225"/>
              </a:spcBef>
              <a:spcAft>
                <a:spcPts val="225"/>
              </a:spcAft>
              <a:buFont typeface="Arial" panose="020B0604020202020204" pitchFamily="34" charset="0"/>
              <a:buChar char="•"/>
            </a:pPr>
            <a:r>
              <a:rPr lang="es-419">
                <a:latin typeface="Arial" panose="020B0604020202020204" pitchFamily="34" charset="0"/>
                <a:cs typeface="Arial" panose="020B0604020202020204" pitchFamily="34" charset="0"/>
              </a:rPr>
              <a:t>¿Cuánto ahorra?</a:t>
            </a:r>
          </a:p>
          <a:p>
            <a:pPr marL="285750" indent="-285750">
              <a:lnSpc>
                <a:spcPct val="120000"/>
              </a:lnSpc>
              <a:spcBef>
                <a:spcPts val="225"/>
              </a:spcBef>
              <a:spcAft>
                <a:spcPts val="225"/>
              </a:spcAft>
              <a:buFont typeface="Arial" panose="020B0604020202020204" pitchFamily="34" charset="0"/>
              <a:buChar char="•"/>
            </a:pPr>
            <a:r>
              <a:rPr lang="es-419">
                <a:latin typeface="Arial" panose="020B0604020202020204" pitchFamily="34" charset="0"/>
                <a:cs typeface="Arial" panose="020B0604020202020204" pitchFamily="34" charset="0"/>
              </a:rPr>
              <a:t>¿Aprovecha las ventajas fiscales?</a:t>
            </a:r>
          </a:p>
        </p:txBody>
      </p:sp>
      <p:sp>
        <p:nvSpPr>
          <p:cNvPr id="11" name="Title 10">
            <a:extLst>
              <a:ext uri="{FF2B5EF4-FFF2-40B4-BE49-F238E27FC236}">
                <a16:creationId xmlns:a16="http://schemas.microsoft.com/office/drawing/2014/main" id="{96B44AF5-F73C-2D80-09CA-A49555179AFC}"/>
              </a:ext>
            </a:extLst>
          </p:cNvPr>
          <p:cNvSpPr>
            <a:spLocks noGrp="1"/>
          </p:cNvSpPr>
          <p:nvPr>
            <p:ph type="title"/>
          </p:nvPr>
        </p:nvSpPr>
        <p:spPr/>
        <p:txBody>
          <a:bodyPr/>
          <a:lstStyle/>
          <a:p>
            <a:r>
              <a:rPr lang="es-419" sz="3200">
                <a:solidFill>
                  <a:schemeClr val="bg1"/>
                </a:solidFill>
                <a:latin typeface="Arial" panose="020B0604020202020204" pitchFamily="34" charset="0"/>
                <a:cs typeface="Arial" panose="020B0604020202020204" pitchFamily="34" charset="0"/>
              </a:rPr>
              <a:t>Piense en cuánto está ahorrando</a:t>
            </a:r>
          </a:p>
        </p:txBody>
      </p:sp>
      <p:pic>
        <p:nvPicPr>
          <p:cNvPr id="14" name="Picture 13">
            <a:extLst>
              <a:ext uri="{FF2B5EF4-FFF2-40B4-BE49-F238E27FC236}">
                <a16:creationId xmlns:a16="http://schemas.microsoft.com/office/drawing/2014/main" id="{95225F19-EA06-3501-5A94-6A485190625C}"/>
              </a:ext>
            </a:extLst>
          </p:cNvPr>
          <p:cNvPicPr>
            <a:picLocks noChangeAspect="1"/>
          </p:cNvPicPr>
          <p:nvPr/>
        </p:nvPicPr>
        <p:blipFill>
          <a:blip r:embed="rId3">
            <a:extLst>
              <a:ext uri="{28A0092B-C50C-407E-A947-70E740481C1C}">
                <a14:useLocalDpi xmlns:a14="http://schemas.microsoft.com/office/drawing/2010/main" val="0"/>
              </a:ext>
            </a:extLst>
          </a:blip>
          <a:srcRect l="38283" r="32087"/>
          <a:stretch/>
        </p:blipFill>
        <p:spPr>
          <a:xfrm>
            <a:off x="3033252" y="0"/>
            <a:ext cx="3048000" cy="6858000"/>
          </a:xfrm>
          <a:prstGeom prst="rect">
            <a:avLst/>
          </a:prstGeom>
        </p:spPr>
      </p:pic>
      <p:sp>
        <p:nvSpPr>
          <p:cNvPr id="15" name="Slide Number Placeholder 5">
            <a:extLst>
              <a:ext uri="{FF2B5EF4-FFF2-40B4-BE49-F238E27FC236}">
                <a16:creationId xmlns:a16="http://schemas.microsoft.com/office/drawing/2014/main" id="{B7BC6D92-0FA0-BAD4-2A70-8E4DE646CDF8}"/>
              </a:ext>
            </a:extLst>
          </p:cNvPr>
          <p:cNvSpPr>
            <a:spLocks noGrp="1"/>
          </p:cNvSpPr>
          <p:nvPr>
            <p:ph type="sldNum" sz="quarter" idx="12"/>
          </p:nvPr>
        </p:nvSpPr>
        <p:spPr>
          <a:xfrm>
            <a:off x="8533067" y="6399283"/>
            <a:ext cx="212470" cy="175694"/>
          </a:xfrm>
        </p:spPr>
        <p:txBody>
          <a:bodyPr/>
          <a:lstStyle/>
          <a:p>
            <a:fld id="{BB333B34-C87C-402E-ABB0-13B7C9DEBBC4}" type="slidenum">
              <a:rPr/>
              <a:t>18</a:t>
            </a:fld>
            <a:endParaRPr/>
          </a:p>
        </p:txBody>
      </p:sp>
    </p:spTree>
    <p:extLst>
      <p:ext uri="{BB962C8B-B14F-4D97-AF65-F5344CB8AC3E}">
        <p14:creationId xmlns:p14="http://schemas.microsoft.com/office/powerpoint/2010/main" val="150856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E7B18-DE7C-9FD0-50ED-86B0B2B4427E}"/>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DCC6136F-28F7-6891-E064-E2060CA4E652}"/>
              </a:ext>
            </a:extLst>
          </p:cNvPr>
          <p:cNvSpPr txBox="1"/>
          <p:nvPr/>
        </p:nvSpPr>
        <p:spPr>
          <a:xfrm>
            <a:off x="0" y="856580"/>
            <a:ext cx="0" cy="0"/>
          </a:xfrm>
          <a:prstGeom prst="rect">
            <a:avLst/>
          </a:prstGeom>
        </p:spPr>
        <p:txBody>
          <a:bodyPr rtlCol="0" anchor="t">
            <a:noAutofit/>
          </a:bodyPr>
          <a:lstStyle/>
          <a:p>
            <a:pPr algn="l">
              <a:defRPr/>
            </a:pPr>
            <a:endParaRPr lang="en-US" sz="825"/>
          </a:p>
          <a:p>
            <a:r>
              <a:rPr lang="es-419" sz="100"/>
              <a:t>ADMASTER-STAMP!MGR0801233017680</a:t>
            </a:r>
          </a:p>
        </p:txBody>
      </p:sp>
      <p:sp>
        <p:nvSpPr>
          <p:cNvPr id="9" name="TextBox 8">
            <a:extLst>
              <a:ext uri="{FF2B5EF4-FFF2-40B4-BE49-F238E27FC236}">
                <a16:creationId xmlns:a16="http://schemas.microsoft.com/office/drawing/2014/main" id="{460962F7-7956-3B56-5B2F-F5BD52AA5C75}"/>
              </a:ext>
            </a:extLst>
          </p:cNvPr>
          <p:cNvSpPr txBox="1"/>
          <p:nvPr/>
        </p:nvSpPr>
        <p:spPr>
          <a:xfrm>
            <a:off x="6246252" y="314954"/>
            <a:ext cx="2812688" cy="5999078"/>
          </a:xfrm>
          <a:prstGeom prst="rect">
            <a:avLst/>
          </a:prstGeom>
          <a:noFill/>
        </p:spPr>
        <p:txBody>
          <a:bodyPr wrap="square" lIns="0" tIns="0" rIns="0" bIns="0" rtlCol="0">
            <a:spAutoFit/>
          </a:bodyPr>
          <a:lstStyle/>
          <a:p>
            <a:pPr>
              <a:spcBef>
                <a:spcPts val="225"/>
              </a:spcBef>
              <a:spcAft>
                <a:spcPts val="225"/>
              </a:spcAft>
            </a:pPr>
            <a:r>
              <a:rPr lang="es-419" sz="2200" b="1" dirty="0">
                <a:latin typeface="Arial" panose="020B0604020202020204" pitchFamily="34" charset="0"/>
                <a:cs typeface="Arial" panose="020B0604020202020204" pitchFamily="34" charset="0"/>
              </a:rPr>
              <a:t>Controle las inversiones elegidas y los objetivos; modifique</a:t>
            </a:r>
            <a:br>
              <a:rPr lang="es-419" sz="2200" b="1" dirty="0">
                <a:latin typeface="Arial" panose="020B0604020202020204" pitchFamily="34" charset="0"/>
                <a:cs typeface="Arial" panose="020B0604020202020204" pitchFamily="34" charset="0"/>
              </a:rPr>
            </a:br>
            <a:r>
              <a:rPr lang="es-419" sz="2200" b="1" dirty="0">
                <a:latin typeface="Arial" panose="020B0604020202020204" pitchFamily="34" charset="0"/>
                <a:cs typeface="Arial" panose="020B0604020202020204" pitchFamily="34" charset="0"/>
              </a:rPr>
              <a:t>según sea necesario</a:t>
            </a:r>
            <a:br>
              <a:rPr lang="es-419" sz="2200" b="1" dirty="0">
                <a:latin typeface="Arial" panose="020B0604020202020204" pitchFamily="34" charset="0"/>
                <a:cs typeface="Arial" panose="020B0604020202020204" pitchFamily="34" charset="0"/>
              </a:rPr>
            </a:br>
            <a:endParaRPr lang="es-419" sz="2200" b="1" dirty="0">
              <a:latin typeface="Arial" panose="020B0604020202020204" pitchFamily="34" charset="0"/>
              <a:cs typeface="Arial" panose="020B0604020202020204" pitchFamily="34" charset="0"/>
            </a:endParaRPr>
          </a:p>
          <a:p>
            <a:pPr marL="285750" indent="-285750">
              <a:lnSpc>
                <a:spcPct val="120000"/>
              </a:lnSpc>
              <a:spcBef>
                <a:spcPts val="225"/>
              </a:spcBef>
              <a:spcAft>
                <a:spcPts val="225"/>
              </a:spcAft>
              <a:buFont typeface="Arial" panose="020B0604020202020204" pitchFamily="34" charset="0"/>
              <a:buChar char="•"/>
            </a:pPr>
            <a:r>
              <a:rPr lang="es-419" sz="1600" dirty="0">
                <a:latin typeface="Arial" panose="020B0604020202020204" pitchFamily="34" charset="0"/>
                <a:cs typeface="Arial" panose="020B0604020202020204" pitchFamily="34" charset="0"/>
              </a:rPr>
              <a:t>Revise y ajuste periódicamente sus inversiones según sea necesario</a:t>
            </a:r>
          </a:p>
          <a:p>
            <a:pPr marL="285750" indent="-285750">
              <a:lnSpc>
                <a:spcPct val="120000"/>
              </a:lnSpc>
              <a:spcBef>
                <a:spcPts val="225"/>
              </a:spcBef>
              <a:spcAft>
                <a:spcPts val="225"/>
              </a:spcAft>
              <a:buFont typeface="Arial" panose="020B0604020202020204" pitchFamily="34" charset="0"/>
              <a:buChar char="•"/>
            </a:pPr>
            <a:r>
              <a:rPr lang="es-419" sz="1600" dirty="0">
                <a:latin typeface="Arial" panose="020B0604020202020204" pitchFamily="34" charset="0"/>
                <a:cs typeface="Arial" panose="020B0604020202020204" pitchFamily="34" charset="0"/>
              </a:rPr>
              <a:t>Adapte las inversiones a su tolerancia al riesgo y a su calendario de jubilación</a:t>
            </a:r>
          </a:p>
          <a:p>
            <a:pPr marL="285750" indent="-285750">
              <a:lnSpc>
                <a:spcPct val="120000"/>
              </a:lnSpc>
              <a:spcBef>
                <a:spcPts val="225"/>
              </a:spcBef>
              <a:spcAft>
                <a:spcPts val="225"/>
              </a:spcAft>
              <a:buFont typeface="Arial" panose="020B0604020202020204" pitchFamily="34" charset="0"/>
              <a:buChar char="•"/>
            </a:pPr>
            <a:r>
              <a:rPr lang="es-419" sz="1600" dirty="0">
                <a:latin typeface="Arial" panose="020B0604020202020204" pitchFamily="34" charset="0"/>
                <a:cs typeface="Arial" panose="020B0604020202020204" pitchFamily="34" charset="0"/>
              </a:rPr>
              <a:t>Obtenga un plan personalizado para la jubilación y conozca sus necesidades de ahorro con nuestro planificador de jubilación</a:t>
            </a:r>
          </a:p>
        </p:txBody>
      </p:sp>
      <p:sp>
        <p:nvSpPr>
          <p:cNvPr id="2" name="Title 1">
            <a:extLst>
              <a:ext uri="{FF2B5EF4-FFF2-40B4-BE49-F238E27FC236}">
                <a16:creationId xmlns:a16="http://schemas.microsoft.com/office/drawing/2014/main" id="{2EB7BC6E-B17B-30F0-11FA-3AC73C96D190}"/>
              </a:ext>
            </a:extLst>
          </p:cNvPr>
          <p:cNvSpPr>
            <a:spLocks noGrp="1"/>
          </p:cNvSpPr>
          <p:nvPr>
            <p:ph type="title"/>
          </p:nvPr>
        </p:nvSpPr>
        <p:spPr/>
        <p:txBody>
          <a:bodyPr/>
          <a:lstStyle/>
          <a:p>
            <a:r>
              <a:rPr lang="es-419" sz="3200">
                <a:solidFill>
                  <a:schemeClr val="bg1"/>
                </a:solidFill>
                <a:latin typeface="Arial" panose="020B0604020202020204" pitchFamily="34" charset="0"/>
                <a:cs typeface="Arial" panose="020B0604020202020204" pitchFamily="34" charset="0"/>
              </a:rPr>
              <a:t>Evalúe sus inversiones y objetivos</a:t>
            </a:r>
          </a:p>
        </p:txBody>
      </p:sp>
      <p:pic>
        <p:nvPicPr>
          <p:cNvPr id="6" name="Picture 5">
            <a:extLst>
              <a:ext uri="{FF2B5EF4-FFF2-40B4-BE49-F238E27FC236}">
                <a16:creationId xmlns:a16="http://schemas.microsoft.com/office/drawing/2014/main" id="{118EB108-04EE-09E0-02DE-2EE836792A37}"/>
              </a:ext>
            </a:extLst>
          </p:cNvPr>
          <p:cNvPicPr>
            <a:picLocks noChangeAspect="1"/>
          </p:cNvPicPr>
          <p:nvPr/>
        </p:nvPicPr>
        <p:blipFill>
          <a:blip r:embed="rId3">
            <a:extLst>
              <a:ext uri="{28A0092B-C50C-407E-A947-70E740481C1C}">
                <a14:useLocalDpi xmlns:a14="http://schemas.microsoft.com/office/drawing/2010/main" val="0"/>
              </a:ext>
            </a:extLst>
          </a:blip>
          <a:srcRect l="40852" r="29574"/>
          <a:stretch/>
        </p:blipFill>
        <p:spPr>
          <a:xfrm>
            <a:off x="3033252" y="0"/>
            <a:ext cx="3048000" cy="6858000"/>
          </a:xfrm>
          <a:prstGeom prst="rect">
            <a:avLst/>
          </a:prstGeom>
        </p:spPr>
      </p:pic>
      <p:sp>
        <p:nvSpPr>
          <p:cNvPr id="8" name="Slide Number Placeholder 5">
            <a:extLst>
              <a:ext uri="{FF2B5EF4-FFF2-40B4-BE49-F238E27FC236}">
                <a16:creationId xmlns:a16="http://schemas.microsoft.com/office/drawing/2014/main" id="{5421E725-7858-BF08-C12F-4F4479B239B5}"/>
              </a:ext>
            </a:extLst>
          </p:cNvPr>
          <p:cNvSpPr>
            <a:spLocks noGrp="1"/>
          </p:cNvSpPr>
          <p:nvPr>
            <p:ph type="sldNum" sz="quarter" idx="12"/>
          </p:nvPr>
        </p:nvSpPr>
        <p:spPr>
          <a:xfrm>
            <a:off x="8533067" y="6399283"/>
            <a:ext cx="212470" cy="175694"/>
          </a:xfrm>
        </p:spPr>
        <p:txBody>
          <a:bodyPr/>
          <a:lstStyle/>
          <a:p>
            <a:fld id="{BB333B34-C87C-402E-ABB0-13B7C9DEBBC4}" type="slidenum">
              <a:rPr/>
              <a:t>19</a:t>
            </a:fld>
            <a:endParaRPr/>
          </a:p>
        </p:txBody>
      </p:sp>
    </p:spTree>
    <p:extLst>
      <p:ext uri="{BB962C8B-B14F-4D97-AF65-F5344CB8AC3E}">
        <p14:creationId xmlns:p14="http://schemas.microsoft.com/office/powerpoint/2010/main" val="227525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4DC4-8E37-4449-6A06-94718778B11B}"/>
              </a:ext>
            </a:extLst>
          </p:cNvPr>
          <p:cNvSpPr>
            <a:spLocks noGrp="1"/>
          </p:cNvSpPr>
          <p:nvPr>
            <p:ph type="title"/>
          </p:nvPr>
        </p:nvSpPr>
        <p:spPr>
          <a:xfrm>
            <a:off x="398463" y="472438"/>
            <a:ext cx="4306887" cy="1385210"/>
          </a:xfrm>
        </p:spPr>
        <p:txBody>
          <a:bodyPr/>
          <a:lstStyle/>
          <a:p>
            <a:r>
              <a:rPr lang="es-419" sz="3200"/>
              <a:t>Cómo tomar las riendas de su futuro financiero</a:t>
            </a:r>
          </a:p>
        </p:txBody>
      </p:sp>
      <p:pic>
        <p:nvPicPr>
          <p:cNvPr id="5" name="Picture 4" descr="A person holding a phone&#10;&#10;AI-generated content may be incorrect.">
            <a:extLst>
              <a:ext uri="{FF2B5EF4-FFF2-40B4-BE49-F238E27FC236}">
                <a16:creationId xmlns:a16="http://schemas.microsoft.com/office/drawing/2014/main" id="{C97E9906-C14A-7DA1-2C4D-CBC73700C306}"/>
              </a:ext>
            </a:extLst>
          </p:cNvPr>
          <p:cNvPicPr>
            <a:picLocks noChangeAspect="1"/>
          </p:cNvPicPr>
          <p:nvPr/>
        </p:nvPicPr>
        <p:blipFill>
          <a:blip r:embed="rId3">
            <a:extLst>
              <a:ext uri="{28A0092B-C50C-407E-A947-70E740481C1C}">
                <a14:useLocalDpi xmlns:a14="http://schemas.microsoft.com/office/drawing/2010/main" val="0"/>
              </a:ext>
            </a:extLst>
          </a:blip>
          <a:srcRect l="15660" t="14106" r="51432" b="1"/>
          <a:stretch/>
        </p:blipFill>
        <p:spPr>
          <a:xfrm>
            <a:off x="5200650" y="0"/>
            <a:ext cx="3943350" cy="6858000"/>
          </a:xfrm>
          <a:prstGeom prst="rect">
            <a:avLst/>
          </a:prstGeom>
        </p:spPr>
      </p:pic>
      <p:sp>
        <p:nvSpPr>
          <p:cNvPr id="6" name="Slide Number Placeholder 5">
            <a:extLst>
              <a:ext uri="{FF2B5EF4-FFF2-40B4-BE49-F238E27FC236}">
                <a16:creationId xmlns:a16="http://schemas.microsoft.com/office/drawing/2014/main" id="{BA67FEBE-16AC-C846-0A8E-4CD98CFC1846}"/>
              </a:ext>
            </a:extLst>
          </p:cNvPr>
          <p:cNvSpPr>
            <a:spLocks noGrp="1"/>
          </p:cNvSpPr>
          <p:nvPr>
            <p:ph type="sldNum" sz="quarter" idx="12"/>
          </p:nvPr>
        </p:nvSpPr>
        <p:spPr>
          <a:xfrm>
            <a:off x="8533067" y="6399283"/>
            <a:ext cx="212470" cy="175694"/>
          </a:xfrm>
        </p:spPr>
        <p:txBody>
          <a:bodyPr/>
          <a:lstStyle/>
          <a:p>
            <a:fld id="{BB333B34-C87C-402E-ABB0-13B7C9DEBBC4}" type="slidenum">
              <a:rPr>
                <a:solidFill>
                  <a:schemeClr val="bg1"/>
                </a:solidFill>
              </a:rPr>
              <a:t>2</a:t>
            </a:fld>
            <a:endParaRPr>
              <a:solidFill>
                <a:schemeClr val="bg1"/>
              </a:solidFill>
            </a:endParaRPr>
          </a:p>
        </p:txBody>
      </p:sp>
      <p:sp>
        <p:nvSpPr>
          <p:cNvPr id="7" name="Content Placeholder 4">
            <a:extLst>
              <a:ext uri="{FF2B5EF4-FFF2-40B4-BE49-F238E27FC236}">
                <a16:creationId xmlns:a16="http://schemas.microsoft.com/office/drawing/2014/main" id="{6365E56C-2AAC-21BD-F59E-B193F2951E31}"/>
              </a:ext>
            </a:extLst>
          </p:cNvPr>
          <p:cNvSpPr txBox="1">
            <a:spLocks/>
          </p:cNvSpPr>
          <p:nvPr/>
        </p:nvSpPr>
        <p:spPr>
          <a:xfrm>
            <a:off x="1158858" y="2104059"/>
            <a:ext cx="3413141" cy="3383408"/>
          </a:xfrm>
          <a:prstGeom prst="rect">
            <a:avLst/>
          </a:prstGeom>
        </p:spPr>
        <p:txBody>
          <a:bodyPr vert="horz" lIns="0" tIns="0" rIns="0" bIns="0" rtlCol="0" anchor="ctr">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s-419"/>
              <a:t>Contribuir periódicamente</a:t>
            </a:r>
          </a:p>
          <a:p>
            <a:pPr marL="0" indent="0">
              <a:buNone/>
            </a:pPr>
            <a:endParaRPr lang="en-US" dirty="0"/>
          </a:p>
          <a:p>
            <a:pPr marL="0" indent="0">
              <a:buNone/>
            </a:pPr>
            <a:r>
              <a:rPr lang="es-419"/>
              <a:t>Centrarse en su estrategia a largo plazo</a:t>
            </a:r>
          </a:p>
          <a:p>
            <a:pPr marL="0" indent="0">
              <a:buNone/>
            </a:pPr>
            <a:endParaRPr lang="en-US" dirty="0"/>
          </a:p>
          <a:p>
            <a:pPr marL="0" indent="0">
              <a:buNone/>
            </a:pPr>
            <a:r>
              <a:rPr lang="es-419"/>
              <a:t>Mantener actualizados los beneficiarios </a:t>
            </a:r>
          </a:p>
        </p:txBody>
      </p:sp>
      <p:pic>
        <p:nvPicPr>
          <p:cNvPr id="10" name="Graphic 9">
            <a:extLst>
              <a:ext uri="{FF2B5EF4-FFF2-40B4-BE49-F238E27FC236}">
                <a16:creationId xmlns:a16="http://schemas.microsoft.com/office/drawing/2014/main" id="{2A5314F2-EF4A-3AF7-F1AC-95CED93F88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2458900"/>
            <a:ext cx="571500" cy="571500"/>
          </a:xfrm>
          <a:prstGeom prst="rect">
            <a:avLst/>
          </a:prstGeom>
        </p:spPr>
      </p:pic>
      <p:pic>
        <p:nvPicPr>
          <p:cNvPr id="11" name="Graphic 10">
            <a:extLst>
              <a:ext uri="{FF2B5EF4-FFF2-40B4-BE49-F238E27FC236}">
                <a16:creationId xmlns:a16="http://schemas.microsoft.com/office/drawing/2014/main" id="{C7A946E2-76C2-E266-B0DE-3B75D6A626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3510013"/>
            <a:ext cx="571500" cy="571500"/>
          </a:xfrm>
          <a:prstGeom prst="rect">
            <a:avLst/>
          </a:prstGeom>
        </p:spPr>
      </p:pic>
      <p:pic>
        <p:nvPicPr>
          <p:cNvPr id="12" name="Graphic 11">
            <a:extLst>
              <a:ext uri="{FF2B5EF4-FFF2-40B4-BE49-F238E27FC236}">
                <a16:creationId xmlns:a16="http://schemas.microsoft.com/office/drawing/2014/main" id="{06BE0047-89F5-70AA-2BBD-28C3D84616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4561126"/>
            <a:ext cx="571500" cy="571500"/>
          </a:xfrm>
          <a:prstGeom prst="rect">
            <a:avLst/>
          </a:prstGeom>
        </p:spPr>
      </p:pic>
    </p:spTree>
    <p:extLst>
      <p:ext uri="{BB962C8B-B14F-4D97-AF65-F5344CB8AC3E}">
        <p14:creationId xmlns:p14="http://schemas.microsoft.com/office/powerpoint/2010/main" val="414671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534AE-1F52-3A21-2FF6-58159833CF1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4797AB2-A11C-B6F4-03F2-7D95278ED920}"/>
              </a:ext>
            </a:extLst>
          </p:cNvPr>
          <p:cNvSpPr txBox="1"/>
          <p:nvPr/>
        </p:nvSpPr>
        <p:spPr>
          <a:xfrm>
            <a:off x="0" y="85725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00" b="0" i="0" u="none" strike="noStrike" cap="none" normalizeH="0" baseline="0" noProof="0">
                <a:ln>
                  <a:noFill/>
                </a:ln>
                <a:effectLst/>
                <a:uLnTx/>
                <a:uFillTx/>
                <a:latin typeface="Arial" panose="020B0604020202020204"/>
                <a:ea typeface="+mn-ea"/>
                <a:cs typeface="+mn-cs"/>
              </a:rPr>
              <a:t>ADMASTER-STAMP!MGR0121211482763</a:t>
            </a:r>
          </a:p>
        </p:txBody>
      </p:sp>
      <p:pic>
        <p:nvPicPr>
          <p:cNvPr id="13" name="Picture 12">
            <a:extLst>
              <a:ext uri="{FF2B5EF4-FFF2-40B4-BE49-F238E27FC236}">
                <a16:creationId xmlns:a16="http://schemas.microsoft.com/office/drawing/2014/main" id="{D4951951-36DB-66E8-EFB5-06D1B05A36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02282" y="2120792"/>
            <a:ext cx="1872000" cy="1872000"/>
          </a:xfrm>
          <a:prstGeom prst="rect">
            <a:avLst/>
          </a:prstGeom>
        </p:spPr>
      </p:pic>
      <p:pic>
        <p:nvPicPr>
          <p:cNvPr id="15" name="Picture 14">
            <a:extLst>
              <a:ext uri="{FF2B5EF4-FFF2-40B4-BE49-F238E27FC236}">
                <a16:creationId xmlns:a16="http://schemas.microsoft.com/office/drawing/2014/main" id="{B7171855-2446-16AD-0626-ADE29B9340C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43864" y="2120792"/>
            <a:ext cx="1872000" cy="1872000"/>
          </a:xfrm>
          <a:prstGeom prst="rect">
            <a:avLst/>
          </a:prstGeom>
        </p:spPr>
      </p:pic>
      <p:pic>
        <p:nvPicPr>
          <p:cNvPr id="17" name="Picture 16">
            <a:extLst>
              <a:ext uri="{FF2B5EF4-FFF2-40B4-BE49-F238E27FC236}">
                <a16:creationId xmlns:a16="http://schemas.microsoft.com/office/drawing/2014/main" id="{526E6EEF-4012-752B-2D82-4B16916D08E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60699" y="2120792"/>
            <a:ext cx="1872000" cy="1872000"/>
          </a:xfrm>
          <a:prstGeom prst="rect">
            <a:avLst/>
          </a:prstGeom>
        </p:spPr>
      </p:pic>
      <p:sp>
        <p:nvSpPr>
          <p:cNvPr id="7" name="Title 1">
            <a:extLst>
              <a:ext uri="{FF2B5EF4-FFF2-40B4-BE49-F238E27FC236}">
                <a16:creationId xmlns:a16="http://schemas.microsoft.com/office/drawing/2014/main" id="{79E81465-2F49-6FE9-7223-FB6714E56D3B}"/>
              </a:ext>
            </a:extLst>
          </p:cNvPr>
          <p:cNvSpPr txBox="1">
            <a:spLocks/>
          </p:cNvSpPr>
          <p:nvPr/>
        </p:nvSpPr>
        <p:spPr>
          <a:xfrm>
            <a:off x="398463" y="472438"/>
            <a:ext cx="8347076" cy="792167"/>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s-419"/>
              <a:t>Explore sus recursos</a:t>
            </a:r>
          </a:p>
        </p:txBody>
      </p:sp>
      <p:sp>
        <p:nvSpPr>
          <p:cNvPr id="11" name="TextBox 10">
            <a:extLst>
              <a:ext uri="{FF2B5EF4-FFF2-40B4-BE49-F238E27FC236}">
                <a16:creationId xmlns:a16="http://schemas.microsoft.com/office/drawing/2014/main" id="{6F1EF7F2-A302-3E45-6982-7ADFC5D0D9E0}"/>
              </a:ext>
            </a:extLst>
          </p:cNvPr>
          <p:cNvSpPr txBox="1"/>
          <p:nvPr/>
        </p:nvSpPr>
        <p:spPr>
          <a:xfrm>
            <a:off x="698923" y="4144078"/>
            <a:ext cx="1933776" cy="553998"/>
          </a:xfrm>
          <a:prstGeom prst="rect">
            <a:avLst/>
          </a:prstGeom>
          <a:noFill/>
        </p:spPr>
        <p:txBody>
          <a:bodyPr wrap="square" lIns="0" tIns="0" rIns="0" bIns="0">
            <a:spAutoFit/>
          </a:bodyPr>
          <a:lstStyle/>
          <a:p>
            <a:pPr algn="ctr"/>
            <a:r>
              <a:rPr lang="es-419" sz="1800" b="1">
                <a:latin typeface="Arial" panose="020B0604020202020204"/>
                <a:ea typeface="Arial" charset="0"/>
                <a:cs typeface="Arial" charset="0"/>
              </a:rPr>
              <a:t>Aprenda sobre la volatilidad de los mercados</a:t>
            </a:r>
          </a:p>
        </p:txBody>
      </p:sp>
      <p:sp>
        <p:nvSpPr>
          <p:cNvPr id="12" name="TextBox 11">
            <a:extLst>
              <a:ext uri="{FF2B5EF4-FFF2-40B4-BE49-F238E27FC236}">
                <a16:creationId xmlns:a16="http://schemas.microsoft.com/office/drawing/2014/main" id="{3809DD42-164E-0454-350E-3180159D7D7C}"/>
              </a:ext>
            </a:extLst>
          </p:cNvPr>
          <p:cNvSpPr txBox="1"/>
          <p:nvPr/>
        </p:nvSpPr>
        <p:spPr>
          <a:xfrm>
            <a:off x="3021995" y="4144078"/>
            <a:ext cx="2970797" cy="830997"/>
          </a:xfrm>
          <a:prstGeom prst="rect">
            <a:avLst/>
          </a:prstGeom>
          <a:noFill/>
        </p:spPr>
        <p:txBody>
          <a:bodyPr wrap="square" lIns="0" tIns="0" rIns="0" bIns="0">
            <a:spAutoFit/>
          </a:bodyPr>
          <a:lstStyle/>
          <a:p>
            <a:pPr algn="ctr"/>
            <a:r>
              <a:rPr lang="es-419" sz="1800" b="1">
                <a:latin typeface="Arial" panose="020B0604020202020204"/>
                <a:ea typeface="Arial" charset="0"/>
                <a:cs typeface="Arial" charset="0"/>
              </a:rPr>
              <a:t>Visite el sitio web de su plan de jubilación en</a:t>
            </a:r>
            <a:br>
              <a:rPr lang="es-419" sz="1800" b="1">
                <a:latin typeface="Arial" panose="020B0604020202020204"/>
                <a:ea typeface="Arial" charset="0"/>
                <a:cs typeface="Arial" charset="0"/>
              </a:rPr>
            </a:br>
            <a:r>
              <a:rPr lang="es-419" sz="1800" b="1" u="sng">
                <a:latin typeface="Arial" panose="020B0604020202020204"/>
                <a:ea typeface="Arial" charset="0"/>
                <a:cs typeface="Arial" charset="0"/>
              </a:rPr>
              <a:t>myplan.johnhancock.com</a:t>
            </a:r>
          </a:p>
        </p:txBody>
      </p:sp>
      <p:sp>
        <p:nvSpPr>
          <p:cNvPr id="14" name="TextBox 13">
            <a:extLst>
              <a:ext uri="{FF2B5EF4-FFF2-40B4-BE49-F238E27FC236}">
                <a16:creationId xmlns:a16="http://schemas.microsoft.com/office/drawing/2014/main" id="{026D1752-6C13-78B3-2DC1-D547F9692BE7}"/>
              </a:ext>
            </a:extLst>
          </p:cNvPr>
          <p:cNvSpPr txBox="1"/>
          <p:nvPr/>
        </p:nvSpPr>
        <p:spPr>
          <a:xfrm>
            <a:off x="6382088" y="4144078"/>
            <a:ext cx="1933776" cy="553998"/>
          </a:xfrm>
          <a:prstGeom prst="rect">
            <a:avLst/>
          </a:prstGeom>
          <a:noFill/>
        </p:spPr>
        <p:txBody>
          <a:bodyPr wrap="square" lIns="0" tIns="0" rIns="0" bIns="0">
            <a:spAutoFit/>
          </a:bodyPr>
          <a:lstStyle/>
          <a:p>
            <a:pPr algn="ctr"/>
            <a:r>
              <a:rPr lang="es-419" sz="1800" b="1">
                <a:latin typeface="Arial" panose="020B0604020202020204"/>
                <a:ea typeface="Arial" charset="0"/>
                <a:cs typeface="Arial" charset="0"/>
              </a:rPr>
              <a:t>Descargue nuestra aplicación móvil</a:t>
            </a:r>
          </a:p>
        </p:txBody>
      </p:sp>
      <p:sp>
        <p:nvSpPr>
          <p:cNvPr id="4" name="Slide Number Placeholder 5">
            <a:extLst>
              <a:ext uri="{FF2B5EF4-FFF2-40B4-BE49-F238E27FC236}">
                <a16:creationId xmlns:a16="http://schemas.microsoft.com/office/drawing/2014/main" id="{1A74B6D7-A131-FE73-E085-A1E91F744ECD}"/>
              </a:ext>
            </a:extLst>
          </p:cNvPr>
          <p:cNvSpPr>
            <a:spLocks noGrp="1"/>
          </p:cNvSpPr>
          <p:nvPr>
            <p:ph type="sldNum" sz="quarter" idx="12"/>
          </p:nvPr>
        </p:nvSpPr>
        <p:spPr>
          <a:xfrm>
            <a:off x="8533067" y="6399283"/>
            <a:ext cx="212470" cy="175694"/>
          </a:xfrm>
        </p:spPr>
        <p:txBody>
          <a:bodyPr/>
          <a:lstStyle/>
          <a:p>
            <a:fld id="{BB333B34-C87C-402E-ABB0-13B7C9DEBBC4}" type="slidenum">
              <a:rPr/>
              <a:t>20</a:t>
            </a:fld>
            <a:endParaRPr/>
          </a:p>
        </p:txBody>
      </p:sp>
    </p:spTree>
    <p:custDataLst>
      <p:tags r:id="rId1"/>
    </p:custDataLst>
    <p:extLst>
      <p:ext uri="{BB962C8B-B14F-4D97-AF65-F5344CB8AC3E}">
        <p14:creationId xmlns:p14="http://schemas.microsoft.com/office/powerpoint/2010/main" val="107439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DF3C0-BE3C-107D-2560-0A7A91C87E9B}"/>
              </a:ext>
            </a:extLst>
          </p:cNvPr>
          <p:cNvSpPr>
            <a:spLocks noGrp="1"/>
          </p:cNvSpPr>
          <p:nvPr>
            <p:ph type="title"/>
          </p:nvPr>
        </p:nvSpPr>
        <p:spPr/>
        <p:txBody>
          <a:bodyPr>
            <a:normAutofit/>
          </a:bodyPr>
          <a:lstStyle/>
          <a:p>
            <a:r>
              <a:rPr lang="es-419">
                <a:effectLst/>
              </a:rPr>
              <a:t>Cómo mantener el rumbo lo ayuda a planificar su jubilación</a:t>
            </a:r>
          </a:p>
        </p:txBody>
      </p:sp>
    </p:spTree>
    <p:extLst>
      <p:ext uri="{BB962C8B-B14F-4D97-AF65-F5344CB8AC3E}">
        <p14:creationId xmlns:p14="http://schemas.microsoft.com/office/powerpoint/2010/main" val="63355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0A125E-89A0-4E72-A985-38125B56B029}"/>
              </a:ext>
            </a:extLst>
          </p:cNvPr>
          <p:cNvSpPr/>
          <p:nvPr/>
        </p:nvSpPr>
        <p:spPr bwMode="hidden">
          <a:xfrm>
            <a:off x="5486399" y="0"/>
            <a:ext cx="3657601" cy="69008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350" b="0" i="0" u="none" strike="noStrike" cap="none" normalizeH="0" baseline="0" noProof="0">
                <a:ln>
                  <a:noFill/>
                </a:ln>
                <a:solidFill>
                  <a:prstClr val="white"/>
                </a:solidFill>
                <a:effectLst/>
                <a:uLnTx/>
                <a:uFillTx/>
                <a:latin typeface="Arial" panose="020B0604020202020204"/>
                <a:ea typeface="+mn-ea"/>
                <a:cs typeface="+mn-cs"/>
              </a:rPr>
              <a:t>w</a:t>
            </a:r>
          </a:p>
        </p:txBody>
      </p:sp>
      <p:grpSp>
        <p:nvGrpSpPr>
          <p:cNvPr id="22" name="Group 21">
            <a:extLst>
              <a:ext uri="{FF2B5EF4-FFF2-40B4-BE49-F238E27FC236}">
                <a16:creationId xmlns:a16="http://schemas.microsoft.com/office/drawing/2014/main" id="{93893F2C-42F1-468E-BA43-D302FD6D19A3}"/>
              </a:ext>
            </a:extLst>
          </p:cNvPr>
          <p:cNvGrpSpPr/>
          <p:nvPr/>
        </p:nvGrpSpPr>
        <p:grpSpPr bwMode="black">
          <a:xfrm>
            <a:off x="6397583" y="2470297"/>
            <a:ext cx="1835231" cy="1917406"/>
            <a:chOff x="7899400" y="2176463"/>
            <a:chExt cx="2446338" cy="2555875"/>
          </a:xfrm>
        </p:grpSpPr>
        <p:sp>
          <p:nvSpPr>
            <p:cNvPr id="16" name="Freeform 5">
              <a:extLst>
                <a:ext uri="{FF2B5EF4-FFF2-40B4-BE49-F238E27FC236}">
                  <a16:creationId xmlns:a16="http://schemas.microsoft.com/office/drawing/2014/main" id="{EBCBA11B-248E-4766-9527-A5A7007B7EE2}"/>
                </a:ext>
              </a:extLst>
            </p:cNvPr>
            <p:cNvSpPr>
              <a:spLocks/>
            </p:cNvSpPr>
            <p:nvPr/>
          </p:nvSpPr>
          <p:spPr bwMode="black">
            <a:xfrm>
              <a:off x="8912225" y="2379663"/>
              <a:ext cx="1433513" cy="312738"/>
            </a:xfrm>
            <a:custGeom>
              <a:avLst/>
              <a:gdLst>
                <a:gd name="T0" fmla="*/ 0 w 191"/>
                <a:gd name="T1" fmla="*/ 40 h 40"/>
                <a:gd name="T2" fmla="*/ 0 w 191"/>
                <a:gd name="T3" fmla="*/ 40 h 40"/>
                <a:gd name="T4" fmla="*/ 191 w 191"/>
                <a:gd name="T5" fmla="*/ 40 h 40"/>
                <a:gd name="T6" fmla="*/ 191 w 191"/>
                <a:gd name="T7" fmla="*/ 0 h 40"/>
                <a:gd name="T8" fmla="*/ 0 w 191"/>
                <a:gd name="T9" fmla="*/ 0 h 40"/>
                <a:gd name="T10" fmla="*/ 0 w 191"/>
                <a:gd name="T11" fmla="*/ 40 h 40"/>
              </a:gdLst>
              <a:ahLst/>
              <a:cxnLst>
                <a:cxn ang="0">
                  <a:pos x="T0" y="T1"/>
                </a:cxn>
                <a:cxn ang="0">
                  <a:pos x="T2" y="T3"/>
                </a:cxn>
                <a:cxn ang="0">
                  <a:pos x="T4" y="T5"/>
                </a:cxn>
                <a:cxn ang="0">
                  <a:pos x="T6" y="T7"/>
                </a:cxn>
                <a:cxn ang="0">
                  <a:pos x="T8" y="T9"/>
                </a:cxn>
                <a:cxn ang="0">
                  <a:pos x="T10" y="T11"/>
                </a:cxn>
              </a:cxnLst>
              <a:rect l="0" t="0" r="r" b="b"/>
              <a:pathLst>
                <a:path w="191" h="40">
                  <a:moveTo>
                    <a:pt x="0" y="40"/>
                  </a:moveTo>
                  <a:lnTo>
                    <a:pt x="0" y="40"/>
                  </a:lnTo>
                  <a:lnTo>
                    <a:pt x="191" y="40"/>
                  </a:lnTo>
                  <a:lnTo>
                    <a:pt x="191" y="0"/>
                  </a:lnTo>
                  <a:lnTo>
                    <a:pt x="0" y="0"/>
                  </a:lnTo>
                  <a:lnTo>
                    <a:pt x="0" y="40"/>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6">
              <a:extLst>
                <a:ext uri="{FF2B5EF4-FFF2-40B4-BE49-F238E27FC236}">
                  <a16:creationId xmlns:a16="http://schemas.microsoft.com/office/drawing/2014/main" id="{4DE9F14D-6077-4E6E-A7B7-0FD48F24E3BB}"/>
                </a:ext>
              </a:extLst>
            </p:cNvPr>
            <p:cNvSpPr>
              <a:spLocks/>
            </p:cNvSpPr>
            <p:nvPr/>
          </p:nvSpPr>
          <p:spPr bwMode="black">
            <a:xfrm>
              <a:off x="8912225" y="3294063"/>
              <a:ext cx="1431925" cy="312738"/>
            </a:xfrm>
            <a:custGeom>
              <a:avLst/>
              <a:gdLst>
                <a:gd name="T0" fmla="*/ 0 w 191"/>
                <a:gd name="T1" fmla="*/ 40 h 40"/>
                <a:gd name="T2" fmla="*/ 0 w 191"/>
                <a:gd name="T3" fmla="*/ 40 h 40"/>
                <a:gd name="T4" fmla="*/ 191 w 191"/>
                <a:gd name="T5" fmla="*/ 40 h 40"/>
                <a:gd name="T6" fmla="*/ 191 w 191"/>
                <a:gd name="T7" fmla="*/ 0 h 40"/>
                <a:gd name="T8" fmla="*/ 0 w 191"/>
                <a:gd name="T9" fmla="*/ 0 h 40"/>
                <a:gd name="T10" fmla="*/ 0 w 191"/>
                <a:gd name="T11" fmla="*/ 40 h 40"/>
              </a:gdLst>
              <a:ahLst/>
              <a:cxnLst>
                <a:cxn ang="0">
                  <a:pos x="T0" y="T1"/>
                </a:cxn>
                <a:cxn ang="0">
                  <a:pos x="T2" y="T3"/>
                </a:cxn>
                <a:cxn ang="0">
                  <a:pos x="T4" y="T5"/>
                </a:cxn>
                <a:cxn ang="0">
                  <a:pos x="T6" y="T7"/>
                </a:cxn>
                <a:cxn ang="0">
                  <a:pos x="T8" y="T9"/>
                </a:cxn>
                <a:cxn ang="0">
                  <a:pos x="T10" y="T11"/>
                </a:cxn>
              </a:cxnLst>
              <a:rect l="0" t="0" r="r" b="b"/>
              <a:pathLst>
                <a:path w="191" h="40">
                  <a:moveTo>
                    <a:pt x="0" y="40"/>
                  </a:moveTo>
                  <a:lnTo>
                    <a:pt x="0" y="40"/>
                  </a:lnTo>
                  <a:lnTo>
                    <a:pt x="191" y="40"/>
                  </a:lnTo>
                  <a:lnTo>
                    <a:pt x="191" y="0"/>
                  </a:lnTo>
                  <a:lnTo>
                    <a:pt x="0" y="0"/>
                  </a:lnTo>
                  <a:lnTo>
                    <a:pt x="0" y="40"/>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7">
              <a:extLst>
                <a:ext uri="{FF2B5EF4-FFF2-40B4-BE49-F238E27FC236}">
                  <a16:creationId xmlns:a16="http://schemas.microsoft.com/office/drawing/2014/main" id="{CBFD8CDE-5CDD-47B0-A54C-554655A25E01}"/>
                </a:ext>
              </a:extLst>
            </p:cNvPr>
            <p:cNvSpPr>
              <a:spLocks/>
            </p:cNvSpPr>
            <p:nvPr/>
          </p:nvSpPr>
          <p:spPr bwMode="black">
            <a:xfrm>
              <a:off x="8912225" y="4210051"/>
              <a:ext cx="1431925" cy="312738"/>
            </a:xfrm>
            <a:custGeom>
              <a:avLst/>
              <a:gdLst>
                <a:gd name="T0" fmla="*/ 0 w 191"/>
                <a:gd name="T1" fmla="*/ 40 h 40"/>
                <a:gd name="T2" fmla="*/ 0 w 191"/>
                <a:gd name="T3" fmla="*/ 40 h 40"/>
                <a:gd name="T4" fmla="*/ 191 w 191"/>
                <a:gd name="T5" fmla="*/ 40 h 40"/>
                <a:gd name="T6" fmla="*/ 191 w 191"/>
                <a:gd name="T7" fmla="*/ 0 h 40"/>
                <a:gd name="T8" fmla="*/ 0 w 191"/>
                <a:gd name="T9" fmla="*/ 0 h 40"/>
                <a:gd name="T10" fmla="*/ 0 w 191"/>
                <a:gd name="T11" fmla="*/ 40 h 40"/>
              </a:gdLst>
              <a:ahLst/>
              <a:cxnLst>
                <a:cxn ang="0">
                  <a:pos x="T0" y="T1"/>
                </a:cxn>
                <a:cxn ang="0">
                  <a:pos x="T2" y="T3"/>
                </a:cxn>
                <a:cxn ang="0">
                  <a:pos x="T4" y="T5"/>
                </a:cxn>
                <a:cxn ang="0">
                  <a:pos x="T6" y="T7"/>
                </a:cxn>
                <a:cxn ang="0">
                  <a:pos x="T8" y="T9"/>
                </a:cxn>
                <a:cxn ang="0">
                  <a:pos x="T10" y="T11"/>
                </a:cxn>
              </a:cxnLst>
              <a:rect l="0" t="0" r="r" b="b"/>
              <a:pathLst>
                <a:path w="191" h="40">
                  <a:moveTo>
                    <a:pt x="0" y="40"/>
                  </a:moveTo>
                  <a:lnTo>
                    <a:pt x="0" y="40"/>
                  </a:lnTo>
                  <a:lnTo>
                    <a:pt x="191" y="40"/>
                  </a:lnTo>
                  <a:lnTo>
                    <a:pt x="191" y="0"/>
                  </a:lnTo>
                  <a:lnTo>
                    <a:pt x="0" y="0"/>
                  </a:lnTo>
                  <a:lnTo>
                    <a:pt x="0" y="40"/>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8">
              <a:extLst>
                <a:ext uri="{FF2B5EF4-FFF2-40B4-BE49-F238E27FC236}">
                  <a16:creationId xmlns:a16="http://schemas.microsoft.com/office/drawing/2014/main" id="{E8C0D71D-CDF8-4A5B-81CE-1B46028AF13B}"/>
                </a:ext>
              </a:extLst>
            </p:cNvPr>
            <p:cNvSpPr>
              <a:spLocks/>
            </p:cNvSpPr>
            <p:nvPr/>
          </p:nvSpPr>
          <p:spPr bwMode="black">
            <a:xfrm>
              <a:off x="7899400" y="2176463"/>
              <a:ext cx="825500" cy="735013"/>
            </a:xfrm>
            <a:custGeom>
              <a:avLst/>
              <a:gdLst>
                <a:gd name="T0" fmla="*/ 82 w 110"/>
                <a:gd name="T1" fmla="*/ 0 h 94"/>
                <a:gd name="T2" fmla="*/ 82 w 110"/>
                <a:gd name="T3" fmla="*/ 0 h 94"/>
                <a:gd name="T4" fmla="*/ 59 w 110"/>
                <a:gd name="T5" fmla="*/ 22 h 94"/>
                <a:gd name="T6" fmla="*/ 43 w 110"/>
                <a:gd name="T7" fmla="*/ 38 h 94"/>
                <a:gd name="T8" fmla="*/ 28 w 110"/>
                <a:gd name="T9" fmla="*/ 22 h 94"/>
                <a:gd name="T10" fmla="*/ 0 w 110"/>
                <a:gd name="T11" fmla="*/ 50 h 94"/>
                <a:gd name="T12" fmla="*/ 43 w 110"/>
                <a:gd name="T13" fmla="*/ 94 h 94"/>
                <a:gd name="T14" fmla="*/ 87 w 110"/>
                <a:gd name="T15" fmla="*/ 50 h 94"/>
                <a:gd name="T16" fmla="*/ 110 w 110"/>
                <a:gd name="T17" fmla="*/ 28 h 94"/>
                <a:gd name="T18" fmla="*/ 82 w 110"/>
                <a:gd name="T1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94">
                  <a:moveTo>
                    <a:pt x="82" y="0"/>
                  </a:moveTo>
                  <a:lnTo>
                    <a:pt x="82" y="0"/>
                  </a:lnTo>
                  <a:lnTo>
                    <a:pt x="59" y="22"/>
                  </a:lnTo>
                  <a:lnTo>
                    <a:pt x="43" y="38"/>
                  </a:lnTo>
                  <a:lnTo>
                    <a:pt x="28" y="22"/>
                  </a:lnTo>
                  <a:lnTo>
                    <a:pt x="0" y="50"/>
                  </a:lnTo>
                  <a:lnTo>
                    <a:pt x="43" y="94"/>
                  </a:lnTo>
                  <a:lnTo>
                    <a:pt x="87" y="50"/>
                  </a:lnTo>
                  <a:lnTo>
                    <a:pt x="110" y="28"/>
                  </a:lnTo>
                  <a:lnTo>
                    <a:pt x="82" y="0"/>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9">
              <a:extLst>
                <a:ext uri="{FF2B5EF4-FFF2-40B4-BE49-F238E27FC236}">
                  <a16:creationId xmlns:a16="http://schemas.microsoft.com/office/drawing/2014/main" id="{F180B2BE-9475-4F4B-92CE-A234CE2A1F34}"/>
                </a:ext>
              </a:extLst>
            </p:cNvPr>
            <p:cNvSpPr>
              <a:spLocks/>
            </p:cNvSpPr>
            <p:nvPr/>
          </p:nvSpPr>
          <p:spPr bwMode="black">
            <a:xfrm>
              <a:off x="7899400" y="3998913"/>
              <a:ext cx="825500" cy="733425"/>
            </a:xfrm>
            <a:custGeom>
              <a:avLst/>
              <a:gdLst>
                <a:gd name="T0" fmla="*/ 59 w 110"/>
                <a:gd name="T1" fmla="*/ 22 h 94"/>
                <a:gd name="T2" fmla="*/ 59 w 110"/>
                <a:gd name="T3" fmla="*/ 22 h 94"/>
                <a:gd name="T4" fmla="*/ 43 w 110"/>
                <a:gd name="T5" fmla="*/ 38 h 94"/>
                <a:gd name="T6" fmla="*/ 28 w 110"/>
                <a:gd name="T7" fmla="*/ 22 h 94"/>
                <a:gd name="T8" fmla="*/ 0 w 110"/>
                <a:gd name="T9" fmla="*/ 51 h 94"/>
                <a:gd name="T10" fmla="*/ 43 w 110"/>
                <a:gd name="T11" fmla="*/ 94 h 94"/>
                <a:gd name="T12" fmla="*/ 87 w 110"/>
                <a:gd name="T13" fmla="*/ 51 h 94"/>
                <a:gd name="T14" fmla="*/ 110 w 110"/>
                <a:gd name="T15" fmla="*/ 28 h 94"/>
                <a:gd name="T16" fmla="*/ 82 w 110"/>
                <a:gd name="T17" fmla="*/ 0 h 94"/>
                <a:gd name="T18" fmla="*/ 59 w 110"/>
                <a:gd name="T19" fmla="*/ 2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94">
                  <a:moveTo>
                    <a:pt x="59" y="22"/>
                  </a:moveTo>
                  <a:lnTo>
                    <a:pt x="59" y="22"/>
                  </a:lnTo>
                  <a:lnTo>
                    <a:pt x="43" y="38"/>
                  </a:lnTo>
                  <a:lnTo>
                    <a:pt x="28" y="22"/>
                  </a:lnTo>
                  <a:lnTo>
                    <a:pt x="0" y="51"/>
                  </a:lnTo>
                  <a:lnTo>
                    <a:pt x="43" y="94"/>
                  </a:lnTo>
                  <a:lnTo>
                    <a:pt x="87" y="51"/>
                  </a:lnTo>
                  <a:lnTo>
                    <a:pt x="110" y="28"/>
                  </a:lnTo>
                  <a:lnTo>
                    <a:pt x="82" y="0"/>
                  </a:lnTo>
                  <a:lnTo>
                    <a:pt x="59" y="22"/>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10">
              <a:extLst>
                <a:ext uri="{FF2B5EF4-FFF2-40B4-BE49-F238E27FC236}">
                  <a16:creationId xmlns:a16="http://schemas.microsoft.com/office/drawing/2014/main" id="{9F88DC96-5259-48B6-9D10-48FD012C898E}"/>
                </a:ext>
              </a:extLst>
            </p:cNvPr>
            <p:cNvSpPr>
              <a:spLocks/>
            </p:cNvSpPr>
            <p:nvPr/>
          </p:nvSpPr>
          <p:spPr bwMode="black">
            <a:xfrm>
              <a:off x="7899400" y="3082926"/>
              <a:ext cx="825500" cy="742950"/>
            </a:xfrm>
            <a:custGeom>
              <a:avLst/>
              <a:gdLst>
                <a:gd name="T0" fmla="*/ 59 w 110"/>
                <a:gd name="T1" fmla="*/ 23 h 95"/>
                <a:gd name="T2" fmla="*/ 59 w 110"/>
                <a:gd name="T3" fmla="*/ 23 h 95"/>
                <a:gd name="T4" fmla="*/ 43 w 110"/>
                <a:gd name="T5" fmla="*/ 39 h 95"/>
                <a:gd name="T6" fmla="*/ 28 w 110"/>
                <a:gd name="T7" fmla="*/ 23 h 95"/>
                <a:gd name="T8" fmla="*/ 0 w 110"/>
                <a:gd name="T9" fmla="*/ 51 h 95"/>
                <a:gd name="T10" fmla="*/ 43 w 110"/>
                <a:gd name="T11" fmla="*/ 95 h 95"/>
                <a:gd name="T12" fmla="*/ 87 w 110"/>
                <a:gd name="T13" fmla="*/ 51 h 95"/>
                <a:gd name="T14" fmla="*/ 110 w 110"/>
                <a:gd name="T15" fmla="*/ 29 h 95"/>
                <a:gd name="T16" fmla="*/ 82 w 110"/>
                <a:gd name="T17" fmla="*/ 0 h 95"/>
                <a:gd name="T18" fmla="*/ 59 w 110"/>
                <a:gd name="T19" fmla="*/ 2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95">
                  <a:moveTo>
                    <a:pt x="59" y="23"/>
                  </a:moveTo>
                  <a:lnTo>
                    <a:pt x="59" y="23"/>
                  </a:lnTo>
                  <a:lnTo>
                    <a:pt x="43" y="39"/>
                  </a:lnTo>
                  <a:lnTo>
                    <a:pt x="28" y="23"/>
                  </a:lnTo>
                  <a:lnTo>
                    <a:pt x="0" y="51"/>
                  </a:lnTo>
                  <a:lnTo>
                    <a:pt x="43" y="95"/>
                  </a:lnTo>
                  <a:lnTo>
                    <a:pt x="87" y="51"/>
                  </a:lnTo>
                  <a:lnTo>
                    <a:pt x="110" y="29"/>
                  </a:lnTo>
                  <a:lnTo>
                    <a:pt x="82" y="0"/>
                  </a:lnTo>
                  <a:lnTo>
                    <a:pt x="59" y="23"/>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5" name="Content Placeholder 2">
            <a:extLst>
              <a:ext uri="{FF2B5EF4-FFF2-40B4-BE49-F238E27FC236}">
                <a16:creationId xmlns:a16="http://schemas.microsoft.com/office/drawing/2014/main" id="{4C90AD3D-56F5-4395-9C49-5F95ED5032B3}"/>
              </a:ext>
            </a:extLst>
          </p:cNvPr>
          <p:cNvSpPr txBox="1">
            <a:spLocks/>
          </p:cNvSpPr>
          <p:nvPr/>
        </p:nvSpPr>
        <p:spPr>
          <a:xfrm>
            <a:off x="311348" y="1696972"/>
            <a:ext cx="4703997" cy="3506918"/>
          </a:xfrm>
          <a:prstGeom prst="rect">
            <a:avLst/>
          </a:prstGeom>
        </p:spPr>
        <p:txBody>
          <a:bodyPr anchor="ct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a:buClr>
                <a:prstClr val="black"/>
              </a:buClr>
              <a:defRPr/>
            </a:pPr>
            <a:r>
              <a:rPr kumimoji="0" lang="es-419" b="0" i="0" u="none" strike="noStrike" cap="none" normalizeH="0" baseline="0" noProof="0">
                <a:ln>
                  <a:noFill/>
                </a:ln>
                <a:solidFill>
                  <a:prstClr val="black"/>
                </a:solidFill>
                <a:effectLst/>
                <a:uLnTx/>
                <a:uFillTx/>
                <a:latin typeface="Arial" panose="020B0604020202020204"/>
                <a:ea typeface="+mn-ea"/>
                <a:cs typeface="+mn-cs"/>
              </a:rPr>
              <a:t>Manténgase comprometido con su plan.</a:t>
            </a:r>
          </a:p>
          <a:p>
            <a:pPr>
              <a:buClr>
                <a:prstClr val="black"/>
              </a:buClr>
              <a:defRPr/>
            </a:pPr>
            <a:r>
              <a:rPr kumimoji="0" lang="es-419" b="0" i="0" u="none" strike="noStrike" cap="none" normalizeH="0" baseline="0" noProof="0">
                <a:ln>
                  <a:noFill/>
                </a:ln>
                <a:solidFill>
                  <a:prstClr val="black"/>
                </a:solidFill>
                <a:effectLst/>
                <a:uLnTx/>
                <a:uFillTx/>
                <a:latin typeface="Arial" panose="020B0604020202020204"/>
                <a:ea typeface="+mn-ea"/>
                <a:cs typeface="+mn-cs"/>
              </a:rPr>
              <a:t>Convierta la volatilidad del mercado en una ventaja.</a:t>
            </a:r>
          </a:p>
          <a:p>
            <a:pPr>
              <a:buClr>
                <a:prstClr val="black"/>
              </a:buClr>
              <a:defRPr/>
            </a:pPr>
            <a:r>
              <a:rPr kumimoji="0" lang="es-419" b="0" i="0" u="none" strike="noStrike" cap="none" normalizeH="0" baseline="0" noProof="0">
                <a:ln>
                  <a:noFill/>
                </a:ln>
                <a:solidFill>
                  <a:prstClr val="black"/>
                </a:solidFill>
                <a:effectLst/>
                <a:uLnTx/>
                <a:uFillTx/>
                <a:latin typeface="Arial" panose="020B0604020202020204"/>
                <a:ea typeface="+mn-ea"/>
                <a:cs typeface="+mn-cs"/>
              </a:rPr>
              <a:t>Siga realizando las contribuciones habituales.</a:t>
            </a:r>
          </a:p>
          <a:p>
            <a:pPr marL="237744" marR="0" lvl="0" indent="-237744" algn="l" defTabSz="914400" rtl="0" eaLnBrk="1" fontAlgn="auto" latinLnBrk="0" hangingPunct="1">
              <a:lnSpc>
                <a:spcPct val="95000"/>
              </a:lnSpc>
              <a:spcBef>
                <a:spcPts val="1200"/>
              </a:spcBef>
              <a:spcAft>
                <a:spcPts val="0"/>
              </a:spcAft>
              <a:buClr>
                <a:prstClr val="black"/>
              </a:buClr>
              <a:buSzPct val="115000"/>
              <a:buFont typeface="Arial" panose="020B0604020202020204" pitchFamily="34" charset="0"/>
              <a:buChar char="•"/>
              <a:tabLst/>
              <a:defRPr/>
            </a:pPr>
            <a:r>
              <a:rPr kumimoji="0" lang="es-419" b="0" i="0" u="none" strike="noStrike" cap="none" normalizeH="0" baseline="0" noProof="0">
                <a:ln>
                  <a:noFill/>
                </a:ln>
                <a:solidFill>
                  <a:prstClr val="black"/>
                </a:solidFill>
                <a:effectLst/>
                <a:uLnTx/>
                <a:uFillTx/>
                <a:latin typeface="Arial" panose="020B0604020202020204"/>
                <a:ea typeface="+mn-ea"/>
                <a:cs typeface="+mn-cs"/>
              </a:rPr>
              <a:t>Adopte una perspectiva a largo plazo.</a:t>
            </a:r>
          </a:p>
          <a:p>
            <a:pPr>
              <a:buClr>
                <a:prstClr val="black"/>
              </a:buClr>
              <a:defRPr/>
            </a:pPr>
            <a:r>
              <a:rPr kumimoji="0" lang="es-419" b="0" i="0" u="none" strike="noStrike" cap="none" normalizeH="0" baseline="0" noProof="0">
                <a:ln>
                  <a:noFill/>
                </a:ln>
                <a:solidFill>
                  <a:prstClr val="black"/>
                </a:solidFill>
                <a:effectLst/>
                <a:uLnTx/>
                <a:uFillTx/>
                <a:latin typeface="Arial" panose="020B0604020202020204"/>
                <a:ea typeface="+mn-ea"/>
                <a:cs typeface="+mn-cs"/>
              </a:rPr>
              <a:t>Hable con un profesional financiero certificado.</a:t>
            </a:r>
          </a:p>
          <a:p>
            <a:pPr marL="237744" marR="0" lvl="0" indent="-237744" algn="l" defTabSz="914400" rtl="0" eaLnBrk="1" fontAlgn="auto" latinLnBrk="0" hangingPunct="1">
              <a:lnSpc>
                <a:spcPct val="95000"/>
              </a:lnSpc>
              <a:spcBef>
                <a:spcPts val="1200"/>
              </a:spcBef>
              <a:spcAft>
                <a:spcPts val="0"/>
              </a:spcAft>
              <a:buClr>
                <a:prstClr val="black"/>
              </a:buClr>
              <a:buSzPct val="115000"/>
              <a:buFont typeface="Arial" panose="020B0604020202020204" pitchFamily="34" charset="0"/>
              <a:buChar char="•"/>
              <a:tabLst/>
              <a:defRPr/>
            </a:pPr>
            <a:r>
              <a:rPr kumimoji="0" lang="es-419" b="0" i="0" u="none" strike="noStrike" cap="none" normalizeH="0" baseline="0" noProof="0">
                <a:ln>
                  <a:noFill/>
                </a:ln>
                <a:solidFill>
                  <a:prstClr val="black"/>
                </a:solidFill>
                <a:effectLst/>
                <a:uLnTx/>
                <a:uFillTx/>
                <a:latin typeface="Arial" panose="020B0604020202020204"/>
                <a:ea typeface="+mn-ea"/>
                <a:cs typeface="+mn-cs"/>
              </a:rPr>
              <a:t>Mantenga su</a:t>
            </a:r>
            <a:r>
              <a:rPr lang="es-419">
                <a:solidFill>
                  <a:prstClr val="black"/>
                </a:solidFill>
                <a:latin typeface="Arial" panose="020B0604020202020204"/>
                <a:ea typeface="+mn-ea"/>
                <a:cs typeface="+mn-cs"/>
              </a:rPr>
              <a:t> cuenta actualizada </a:t>
            </a:r>
          </a:p>
        </p:txBody>
      </p:sp>
      <p:sp>
        <p:nvSpPr>
          <p:cNvPr id="6" name="TextBox 6"/>
          <p:cNvSpPr txBox="1"/>
          <p:nvPr/>
        </p:nvSpPr>
        <p:spPr>
          <a:xfrm>
            <a:off x="0" y="0"/>
            <a:ext cx="0" cy="0"/>
          </a:xfrm>
          <a:prstGeom prst="rect">
            <a:avLst/>
          </a:prstGeom>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00" b="0" i="0" u="none" strike="noStrike" cap="none" normalizeH="0" baseline="0" noProof="0">
                <a:ln>
                  <a:noFill/>
                </a:ln>
                <a:solidFill>
                  <a:prstClr val="black"/>
                </a:solidFill>
                <a:effectLst/>
                <a:uLnTx/>
                <a:uFillTx/>
                <a:latin typeface="Arial" panose="020B0604020202020204"/>
                <a:ea typeface="+mn-ea"/>
                <a:cs typeface="+mn-cs"/>
              </a:rPr>
              <a:t>ADMASTER-STAMP!MGR0330222101104</a:t>
            </a:r>
          </a:p>
        </p:txBody>
      </p:sp>
      <p:sp>
        <p:nvSpPr>
          <p:cNvPr id="7" name="Text Placeholder 8">
            <a:extLst>
              <a:ext uri="{FF2B5EF4-FFF2-40B4-BE49-F238E27FC236}">
                <a16:creationId xmlns:a16="http://schemas.microsoft.com/office/drawing/2014/main" id="{F4546E08-FBB9-5EB5-D2B8-759F0456ED1B}"/>
              </a:ext>
            </a:extLst>
          </p:cNvPr>
          <p:cNvSpPr txBox="1">
            <a:spLocks/>
          </p:cNvSpPr>
          <p:nvPr/>
        </p:nvSpPr>
        <p:spPr>
          <a:xfrm>
            <a:off x="2886636" y="6087933"/>
            <a:ext cx="2364238" cy="482642"/>
          </a:xfrm>
          <a:prstGeom prst="rect">
            <a:avLst/>
          </a:prstGeom>
        </p:spPr>
        <p:txBody>
          <a:bodyPr lIns="0" tIns="0" rIns="0" bIns="0" anchor="b"/>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kumimoji="0" lang="es-419" sz="800" b="0" i="0" u="none" strike="noStrike" cap="none" normalizeH="0" baseline="0" noProof="0">
                <a:ln>
                  <a:noFill/>
                </a:ln>
                <a:solidFill>
                  <a:prstClr val="black"/>
                </a:solidFill>
                <a:effectLst/>
                <a:uLnTx/>
                <a:uFillTx/>
                <a:latin typeface="Arial" panose="020B0604020202020204"/>
                <a:ea typeface="+mn-ea"/>
                <a:cs typeface="+mn-cs"/>
              </a:rPr>
              <a:t>No hay garantía de que se logren los objetivos con ninguna estrategia de inversión.</a:t>
            </a:r>
          </a:p>
        </p:txBody>
      </p:sp>
      <p:sp>
        <p:nvSpPr>
          <p:cNvPr id="8" name="Title 1">
            <a:extLst>
              <a:ext uri="{FF2B5EF4-FFF2-40B4-BE49-F238E27FC236}">
                <a16:creationId xmlns:a16="http://schemas.microsoft.com/office/drawing/2014/main" id="{ECFA33DD-8ADB-9FD3-FF40-038BE8E81C6E}"/>
              </a:ext>
            </a:extLst>
          </p:cNvPr>
          <p:cNvSpPr txBox="1">
            <a:spLocks/>
          </p:cNvSpPr>
          <p:nvPr/>
        </p:nvSpPr>
        <p:spPr>
          <a:xfrm>
            <a:off x="398463" y="472438"/>
            <a:ext cx="4173537" cy="792167"/>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s-419" sz="2400"/>
              <a:t>Mantenga la calma en todas las condiciones del mercado</a:t>
            </a:r>
          </a:p>
        </p:txBody>
      </p:sp>
      <p:sp>
        <p:nvSpPr>
          <p:cNvPr id="3" name="Slide Number Placeholder 5">
            <a:extLst>
              <a:ext uri="{FF2B5EF4-FFF2-40B4-BE49-F238E27FC236}">
                <a16:creationId xmlns:a16="http://schemas.microsoft.com/office/drawing/2014/main" id="{5A189644-5592-F692-9FBF-03233940B02C}"/>
              </a:ext>
            </a:extLst>
          </p:cNvPr>
          <p:cNvSpPr>
            <a:spLocks noGrp="1"/>
          </p:cNvSpPr>
          <p:nvPr>
            <p:ph type="sldNum" sz="quarter" idx="12"/>
          </p:nvPr>
        </p:nvSpPr>
        <p:spPr>
          <a:xfrm>
            <a:off x="8533067" y="6399283"/>
            <a:ext cx="212470" cy="175694"/>
          </a:xfrm>
        </p:spPr>
        <p:txBody>
          <a:bodyPr/>
          <a:lstStyle/>
          <a:p>
            <a:fld id="{BB333B34-C87C-402E-ABB0-13B7C9DEBBC4}" type="slidenum">
              <a:rPr>
                <a:solidFill>
                  <a:schemeClr val="bg1"/>
                </a:solidFill>
              </a:rPr>
              <a:t>22</a:t>
            </a:fld>
            <a:endParaRPr>
              <a:solidFill>
                <a:schemeClr val="bg1"/>
              </a:solidFill>
            </a:endParaRPr>
          </a:p>
        </p:txBody>
      </p:sp>
    </p:spTree>
    <p:extLst>
      <p:ext uri="{BB962C8B-B14F-4D97-AF65-F5344CB8AC3E}">
        <p14:creationId xmlns:p14="http://schemas.microsoft.com/office/powerpoint/2010/main" val="250093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spcBef>
                <a:spcPct val="50000"/>
              </a:spcBef>
              <a:defRPr/>
            </a:pPr>
            <a:r>
              <a:rPr kumimoji="0" lang="es-419" sz="7200" b="1" i="0" u="none" strike="noStrike" cap="none" normalizeH="0" baseline="0" noProof="0">
                <a:ln>
                  <a:noFill/>
                </a:ln>
                <a:solidFill>
                  <a:prstClr val="white"/>
                </a:solidFill>
                <a:effectLst/>
                <a:uLnTx/>
                <a:uFillTx/>
                <a:latin typeface="Arial" panose="020B0604020202020204"/>
                <a:ea typeface="+mj-ea"/>
                <a:cs typeface="+mj-cs"/>
              </a:rPr>
              <a:t>¡Gracias!</a:t>
            </a:r>
          </a:p>
        </p:txBody>
      </p:sp>
      <p:sp>
        <p:nvSpPr>
          <p:cNvPr id="8" name="TextBox 7"/>
          <p:cNvSpPr txBox="1"/>
          <p:nvPr/>
        </p:nvSpPr>
        <p:spPr>
          <a:xfrm>
            <a:off x="0" y="85725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00" b="0" i="0" u="none" strike="noStrike" cap="none" normalizeH="0" baseline="0" noProof="0">
                <a:ln>
                  <a:noFill/>
                </a:ln>
                <a:solidFill>
                  <a:prstClr val="black"/>
                </a:solidFill>
                <a:effectLst/>
                <a:uLnTx/>
                <a:uFillTx/>
                <a:latin typeface="Arial" panose="020B0604020202020204"/>
                <a:ea typeface="+mn-ea"/>
                <a:cs typeface="+mn-cs"/>
              </a:rPr>
              <a:t>ADMASTER-STAMP!MGR0121211482763</a:t>
            </a:r>
          </a:p>
        </p:txBody>
      </p:sp>
      <p:sp>
        <p:nvSpPr>
          <p:cNvPr id="9" name="TextBox 8">
            <a:extLst>
              <a:ext uri="{FF2B5EF4-FFF2-40B4-BE49-F238E27FC236}">
                <a16:creationId xmlns:a16="http://schemas.microsoft.com/office/drawing/2014/main" id="{C039CA0C-E6F1-401B-A5A4-039CB282D508}"/>
              </a:ext>
            </a:extLst>
          </p:cNvPr>
          <p:cNvSpPr txBox="1"/>
          <p:nvPr/>
        </p:nvSpPr>
        <p:spPr>
          <a:xfrm>
            <a:off x="387074" y="5708429"/>
            <a:ext cx="7066672" cy="36933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0" i="0" u="none" strike="noStrike" cap="none" normalizeH="0" baseline="0" noProof="0" dirty="0">
                <a:ln>
                  <a:noFill/>
                </a:ln>
                <a:solidFill>
                  <a:prstClr val="white"/>
                </a:solidFill>
                <a:effectLst/>
                <a:uLnTx/>
                <a:uFillTx/>
                <a:latin typeface="Arial" panose="020B0604020202020204"/>
                <a:ea typeface="+mn-ea"/>
                <a:cs typeface="+mn-cs"/>
              </a:rPr>
              <a:t>La información que contiene esta presentación es para fines educativos y no tiene por objeto brindar asesoramiento especializado sobre ningún asunto en particular.</a:t>
            </a:r>
          </a:p>
        </p:txBody>
      </p:sp>
    </p:spTree>
    <p:custDataLst>
      <p:tags r:id="rId1"/>
    </p:custDataLst>
    <p:extLst>
      <p:ext uri="{BB962C8B-B14F-4D97-AF65-F5344CB8AC3E}">
        <p14:creationId xmlns:p14="http://schemas.microsoft.com/office/powerpoint/2010/main" val="201800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F990B1-C424-490B-ADDD-0DD88141C478}"/>
              </a:ext>
            </a:extLst>
          </p:cNvPr>
          <p:cNvSpPr>
            <a:spLocks noGrp="1"/>
          </p:cNvSpPr>
          <p:nvPr>
            <p:ph idx="1"/>
          </p:nvPr>
        </p:nvSpPr>
        <p:spPr>
          <a:xfrm>
            <a:off x="398461" y="868521"/>
            <a:ext cx="8426562" cy="4584842"/>
          </a:xfrm>
        </p:spPr>
        <p:txBody>
          <a:bodyPr/>
          <a:lstStyle/>
          <a:p>
            <a:pPr marL="0" indent="0">
              <a:lnSpc>
                <a:spcPct val="100000"/>
              </a:lnSpc>
              <a:spcBef>
                <a:spcPts val="0"/>
              </a:spcBef>
              <a:buNone/>
            </a:pPr>
            <a:r>
              <a:rPr lang="es-419" sz="1100" b="1" dirty="0">
                <a:latin typeface="Arial" panose="020B0604020202020204" pitchFamily="34" charset="0"/>
                <a:cs typeface="Arial" panose="020B0604020202020204" pitchFamily="34" charset="0"/>
              </a:rPr>
              <a:t>Para obtener información completa sobre una opción de inversión específica, lea el folleto del fondo. Antes de invertir, debe analizar cuidadosamente los objetivos, riesgos, cargos y gastos. El folleto contiene esta y otra información importante sobre la opción de inversión y la empresa de inversión. Lea el folleto con atención antes de invertir o enviar dinero. Es posible que el folleto esté disponible solo en inglés.</a:t>
            </a:r>
          </a:p>
          <a:p>
            <a:pPr marL="0" indent="0">
              <a:lnSpc>
                <a:spcPct val="100000"/>
              </a:lnSpc>
              <a:spcBef>
                <a:spcPts val="0"/>
              </a:spcBef>
              <a:buNone/>
            </a:pPr>
            <a:endParaRPr lang="es-419" sz="1100" b="1" dirty="0">
              <a:latin typeface="Arial" panose="020B0604020202020204" pitchFamily="34" charset="0"/>
              <a:cs typeface="Arial" panose="020B0604020202020204" pitchFamily="34" charset="0"/>
            </a:endParaRPr>
          </a:p>
          <a:p>
            <a:pPr marL="0" indent="0">
              <a:lnSpc>
                <a:spcPct val="100000"/>
              </a:lnSpc>
              <a:spcBef>
                <a:spcPts val="0"/>
              </a:spcBef>
              <a:buNone/>
            </a:pPr>
            <a:r>
              <a:rPr lang="en-US" sz="1000" dirty="0">
                <a:effectLst/>
              </a:rPr>
              <a:t>Aun </a:t>
            </a:r>
            <a:r>
              <a:rPr lang="en-US" sz="1000" dirty="0" err="1">
                <a:effectLst/>
              </a:rPr>
              <a:t>cuando</a:t>
            </a:r>
            <a:r>
              <a:rPr lang="en-US" sz="1000" dirty="0">
                <a:effectLst/>
              </a:rPr>
              <a:t> la </a:t>
            </a:r>
            <a:r>
              <a:rPr lang="en-US" sz="1000" dirty="0" err="1">
                <a:effectLst/>
              </a:rPr>
              <a:t>presente</a:t>
            </a:r>
            <a:r>
              <a:rPr lang="en-US" sz="1000" dirty="0">
                <a:effectLst/>
              </a:rPr>
              <a:t> </a:t>
            </a:r>
            <a:r>
              <a:rPr lang="en-US" sz="1000" dirty="0" err="1">
                <a:effectLst/>
              </a:rPr>
              <a:t>comunicación</a:t>
            </a:r>
            <a:r>
              <a:rPr lang="en-US" sz="1000" dirty="0">
                <a:effectLst/>
              </a:rPr>
              <a:t> es </a:t>
            </a:r>
            <a:r>
              <a:rPr lang="en-US" sz="1000" dirty="0" err="1">
                <a:effectLst/>
              </a:rPr>
              <a:t>en</a:t>
            </a:r>
            <a:r>
              <a:rPr lang="en-US" sz="1000" dirty="0">
                <a:effectLst/>
              </a:rPr>
              <a:t> </a:t>
            </a:r>
            <a:r>
              <a:rPr lang="en-US" sz="1000" dirty="0" err="1">
                <a:effectLst/>
              </a:rPr>
              <a:t>español</a:t>
            </a:r>
            <a:r>
              <a:rPr lang="en-US" sz="1000" dirty="0">
                <a:effectLst/>
              </a:rPr>
              <a:t>, Manulife John Hancock Retirement </a:t>
            </a:r>
            <a:r>
              <a:rPr lang="en-US" sz="1000" dirty="0" err="1">
                <a:effectLst/>
              </a:rPr>
              <a:t>desarrolla</a:t>
            </a:r>
            <a:r>
              <a:rPr lang="en-US" sz="1000" dirty="0">
                <a:effectLst/>
              </a:rPr>
              <a:t> </a:t>
            </a:r>
            <a:r>
              <a:rPr lang="en-US" sz="1000" dirty="0" err="1">
                <a:effectLst/>
              </a:rPr>
              <a:t>su</a:t>
            </a:r>
            <a:r>
              <a:rPr lang="en-US" sz="1000" dirty="0">
                <a:effectLst/>
              </a:rPr>
              <a:t> </a:t>
            </a:r>
            <a:r>
              <a:rPr lang="en-US" sz="1000" dirty="0" err="1">
                <a:effectLst/>
              </a:rPr>
              <a:t>actividad</a:t>
            </a:r>
            <a:r>
              <a:rPr lang="en-US" sz="1000" dirty="0">
                <a:effectLst/>
              </a:rPr>
              <a:t> </a:t>
            </a:r>
            <a:r>
              <a:rPr lang="en-US" sz="1000" dirty="0" err="1">
                <a:effectLst/>
              </a:rPr>
              <a:t>comercial</a:t>
            </a:r>
            <a:r>
              <a:rPr lang="en-US" sz="1000" dirty="0">
                <a:effectLst/>
              </a:rPr>
              <a:t> </a:t>
            </a:r>
            <a:r>
              <a:rPr lang="en-US" sz="1000" dirty="0" err="1">
                <a:effectLst/>
              </a:rPr>
              <a:t>en</a:t>
            </a:r>
            <a:r>
              <a:rPr lang="en-US" sz="1000" dirty="0">
                <a:effectLst/>
              </a:rPr>
              <a:t> </a:t>
            </a:r>
            <a:r>
              <a:rPr lang="en-US" sz="1000" dirty="0" err="1">
                <a:effectLst/>
              </a:rPr>
              <a:t>inglés</a:t>
            </a:r>
            <a:r>
              <a:rPr lang="en-US" sz="1000" dirty="0">
                <a:effectLst/>
              </a:rPr>
              <a:t>.</a:t>
            </a:r>
            <a:endParaRPr lang="es-419" sz="1000" dirty="0">
              <a:cs typeface="Arial" panose="020B0604020202020204" pitchFamily="34" charset="0"/>
            </a:endParaRPr>
          </a:p>
          <a:p>
            <a:pPr marL="0" indent="0">
              <a:lnSpc>
                <a:spcPct val="100000"/>
              </a:lnSpc>
              <a:spcBef>
                <a:spcPts val="0"/>
              </a:spcBef>
              <a:buNone/>
            </a:pPr>
            <a:endParaRPr lang="es-419" sz="1000" dirty="0">
              <a:cs typeface="Arial" panose="020B0604020202020204" pitchFamily="34" charset="0"/>
            </a:endParaRPr>
          </a:p>
          <a:p>
            <a:pPr marL="0" indent="0">
              <a:lnSpc>
                <a:spcPct val="100000"/>
              </a:lnSpc>
              <a:spcBef>
                <a:spcPts val="0"/>
              </a:spcBef>
              <a:buNone/>
            </a:pPr>
            <a:r>
              <a:rPr lang="es-419" sz="1000" dirty="0">
                <a:cs typeface="Arial" panose="020B0604020202020204" pitchFamily="34" charset="0"/>
              </a:rPr>
              <a:t>Usted es responsable de elegir y supervisar sus opciones de inversión para cumplir sus objetivos de jubilación. Le recomendamos revisar su estrategia de inversión por lo menos una vez al año. Asimismo, puede consultar a un asesor fiscal o de inversiones independiente o a un asesor jurídico.</a:t>
            </a:r>
          </a:p>
          <a:p>
            <a:pPr marL="0" indent="0">
              <a:lnSpc>
                <a:spcPct val="100000"/>
              </a:lnSpc>
              <a:spcBef>
                <a:spcPts val="0"/>
              </a:spcBef>
              <a:buNone/>
            </a:pPr>
            <a:endParaRPr lang="es-419" sz="1000" dirty="0">
              <a:cs typeface="Arial" panose="020B0604020202020204" pitchFamily="34" charset="0"/>
            </a:endParaRPr>
          </a:p>
          <a:p>
            <a:pPr marL="0" indent="0">
              <a:lnSpc>
                <a:spcPct val="100000"/>
              </a:lnSpc>
              <a:spcBef>
                <a:spcPts val="0"/>
              </a:spcBef>
              <a:buNone/>
            </a:pPr>
            <a:r>
              <a:rPr lang="es-419" sz="1000" dirty="0">
                <a:cs typeface="Arial" panose="020B0604020202020204" pitchFamily="34" charset="0"/>
              </a:rPr>
              <a:t>El contenido de este documento tiene un propósito de información general únicamente y se considera exacto y confiable a la fecha de publicación, pero puede estar sujeto a cambios. No está destinado a proporcionar asesoramiento relacionado con inversiones, impuestos, diseño de planes ni asuntos jurídicos (a menos que se indique lo contrario). Consulte con su propio asesor independiente sobre cualquier declaración de inversión, fiscal o legal realizada.</a:t>
            </a:r>
          </a:p>
          <a:p>
            <a:pPr marL="0" indent="0">
              <a:lnSpc>
                <a:spcPct val="100000"/>
              </a:lnSpc>
              <a:spcBef>
                <a:spcPts val="0"/>
              </a:spcBef>
              <a:buNone/>
            </a:pPr>
            <a:endParaRPr lang="es-419" sz="1000" dirty="0">
              <a:cs typeface="Arial" panose="020B0604020202020204" pitchFamily="34" charset="0"/>
            </a:endParaRPr>
          </a:p>
          <a:p>
            <a:pPr marL="0" indent="0">
              <a:lnSpc>
                <a:spcPct val="100000"/>
              </a:lnSpc>
              <a:spcBef>
                <a:spcPts val="0"/>
              </a:spcBef>
              <a:buNone/>
            </a:pPr>
            <a:r>
              <a:rPr lang="es-419" sz="1000" dirty="0">
                <a:cs typeface="Arial" panose="020B0604020202020204" pitchFamily="34" charset="0"/>
              </a:rPr>
              <a:t>Manulife, Manulife Retirement, el diseño estilizado de la letra M y Manulife Retirement con el diseño estilizado de la letra M son marcas comerciales de </a:t>
            </a:r>
            <a:r>
              <a:rPr lang="es-419" sz="1000" dirty="0" err="1">
                <a:cs typeface="Arial" panose="020B0604020202020204" pitchFamily="34" charset="0"/>
              </a:rPr>
              <a:t>The</a:t>
            </a:r>
            <a:r>
              <a:rPr lang="es-419" sz="1000" dirty="0">
                <a:cs typeface="Arial" panose="020B0604020202020204" pitchFamily="34" charset="0"/>
              </a:rPr>
              <a:t> </a:t>
            </a:r>
            <a:r>
              <a:rPr lang="es-419" sz="1000" dirty="0" err="1">
                <a:cs typeface="Arial" panose="020B0604020202020204" pitchFamily="34" charset="0"/>
              </a:rPr>
              <a:t>Manufacturers</a:t>
            </a:r>
            <a:r>
              <a:rPr lang="es-419" sz="1000" dirty="0">
                <a:cs typeface="Arial" panose="020B0604020202020204" pitchFamily="34" charset="0"/>
              </a:rPr>
              <a:t> </a:t>
            </a:r>
            <a:r>
              <a:rPr lang="es-419" sz="1000" dirty="0" err="1">
                <a:cs typeface="Arial" panose="020B0604020202020204" pitchFamily="34" charset="0"/>
              </a:rPr>
              <a:t>Life</a:t>
            </a:r>
            <a:r>
              <a:rPr lang="es-419" sz="1000" dirty="0">
                <a:cs typeface="Arial" panose="020B0604020202020204" pitchFamily="34" charset="0"/>
              </a:rPr>
              <a:t> </a:t>
            </a:r>
            <a:r>
              <a:rPr lang="es-419" sz="1000" dirty="0" err="1">
                <a:cs typeface="Arial" panose="020B0604020202020204" pitchFamily="34" charset="0"/>
              </a:rPr>
              <a:t>Insurance</a:t>
            </a:r>
            <a:r>
              <a:rPr lang="es-419" sz="1000" dirty="0">
                <a:cs typeface="Arial" panose="020B0604020202020204" pitchFamily="34" charset="0"/>
              </a:rPr>
              <a:t> Company, y John Hancock y el diseño estilizado de la frase John Hancock son marcas comerciales de John Hancock </a:t>
            </a:r>
            <a:r>
              <a:rPr lang="es-419" sz="1000" dirty="0" err="1">
                <a:cs typeface="Arial" panose="020B0604020202020204" pitchFamily="34" charset="0"/>
              </a:rPr>
              <a:t>Life</a:t>
            </a:r>
            <a:r>
              <a:rPr lang="es-419" sz="1000" dirty="0">
                <a:cs typeface="Arial" panose="020B0604020202020204" pitchFamily="34" charset="0"/>
              </a:rPr>
              <a:t> </a:t>
            </a:r>
            <a:r>
              <a:rPr lang="es-419" sz="1000" dirty="0" err="1">
                <a:cs typeface="Arial" panose="020B0604020202020204" pitchFamily="34" charset="0"/>
              </a:rPr>
              <a:t>Insurance</a:t>
            </a:r>
            <a:r>
              <a:rPr lang="es-419" sz="1000" dirty="0">
                <a:cs typeface="Arial" panose="020B0604020202020204" pitchFamily="34" charset="0"/>
              </a:rPr>
              <a:t> Company (USA). Cada uno de ellos es utilizado por esta y por sus afiliadas bajo licencia, incluida John </a:t>
            </a:r>
            <a:r>
              <a:rPr lang="es-419" sz="1000" dirty="0" err="1">
                <a:cs typeface="Arial" panose="020B0604020202020204" pitchFamily="34" charset="0"/>
              </a:rPr>
              <a:t>Hancock</a:t>
            </a:r>
            <a:r>
              <a:rPr lang="es-419" sz="1000" dirty="0">
                <a:cs typeface="Arial" panose="020B0604020202020204" pitchFamily="34" charset="0"/>
              </a:rPr>
              <a:t> </a:t>
            </a:r>
            <a:r>
              <a:rPr lang="es-419" sz="1000" dirty="0" err="1">
                <a:cs typeface="Arial" panose="020B0604020202020204" pitchFamily="34" charset="0"/>
              </a:rPr>
              <a:t>Life</a:t>
            </a:r>
            <a:r>
              <a:rPr lang="es-419" sz="1000" dirty="0">
                <a:cs typeface="Arial" panose="020B0604020202020204" pitchFamily="34" charset="0"/>
              </a:rPr>
              <a:t> </a:t>
            </a:r>
            <a:r>
              <a:rPr lang="es-419" sz="1000" dirty="0" err="1">
                <a:cs typeface="Arial" panose="020B0604020202020204" pitchFamily="34" charset="0"/>
              </a:rPr>
              <a:t>Insurance</a:t>
            </a:r>
            <a:r>
              <a:rPr lang="es-419" sz="1000" dirty="0">
                <a:cs typeface="Arial" panose="020B0604020202020204" pitchFamily="34" charset="0"/>
              </a:rPr>
              <a:t> Company of New York.</a:t>
            </a:r>
          </a:p>
          <a:p>
            <a:pPr marL="0" indent="0">
              <a:lnSpc>
                <a:spcPct val="100000"/>
              </a:lnSpc>
              <a:spcBef>
                <a:spcPts val="0"/>
              </a:spcBef>
              <a:buNone/>
            </a:pPr>
            <a:endParaRPr lang="es-419" sz="1000" dirty="0">
              <a:cs typeface="Arial" panose="020B0604020202020204" pitchFamily="34" charset="0"/>
            </a:endParaRPr>
          </a:p>
          <a:p>
            <a:pPr marL="0" indent="0">
              <a:lnSpc>
                <a:spcPct val="100000"/>
              </a:lnSpc>
              <a:spcBef>
                <a:spcPts val="0"/>
              </a:spcBef>
              <a:buNone/>
            </a:pPr>
            <a:r>
              <a:rPr lang="es-419" sz="1000" dirty="0">
                <a:cs typeface="Arial" panose="020B0604020202020204" pitchFamily="34" charset="0"/>
              </a:rPr>
              <a:t>John Hancock Retirement Plan Services LLC ofrece servicios administrativos y de mantenimiento de registros a patrocinadores y administradores de planes de jubilación a través de una plataforma de arquitectura abierta. John </a:t>
            </a:r>
            <a:r>
              <a:rPr lang="es-419" sz="1000" dirty="0" err="1">
                <a:cs typeface="Arial" panose="020B0604020202020204" pitchFamily="34" charset="0"/>
              </a:rPr>
              <a:t>Hancock</a:t>
            </a:r>
            <a:r>
              <a:rPr lang="es-419" sz="1000" dirty="0">
                <a:cs typeface="Arial" panose="020B0604020202020204" pitchFamily="34" charset="0"/>
              </a:rPr>
              <a:t> Trust Company LLC, una empresa fiduciaria no depositaria de New Hampshire, proporciona servicios fiduciarios y de custodia de dichos planes, ofrece cuentas de jubilación individuales y mantiene fideicomisos de inversión colectiva específicos. Los contratos de anualidades grupales y los acuerdos de mantenimiento de registros son emitidos por John </a:t>
            </a:r>
            <a:r>
              <a:rPr lang="es-419" sz="1000" dirty="0" err="1">
                <a:cs typeface="Arial" panose="020B0604020202020204" pitchFamily="34" charset="0"/>
              </a:rPr>
              <a:t>Hancock</a:t>
            </a:r>
            <a:r>
              <a:rPr lang="es-419" sz="1000" dirty="0">
                <a:cs typeface="Arial" panose="020B0604020202020204" pitchFamily="34" charset="0"/>
              </a:rPr>
              <a:t> </a:t>
            </a:r>
            <a:r>
              <a:rPr lang="es-419" sz="1000" dirty="0" err="1">
                <a:cs typeface="Arial" panose="020B0604020202020204" pitchFamily="34" charset="0"/>
              </a:rPr>
              <a:t>Life</a:t>
            </a:r>
            <a:r>
              <a:rPr lang="es-419" sz="1000" dirty="0">
                <a:cs typeface="Arial" panose="020B0604020202020204" pitchFamily="34" charset="0"/>
              </a:rPr>
              <a:t> </a:t>
            </a:r>
            <a:r>
              <a:rPr lang="es-419" sz="1000" dirty="0" err="1">
                <a:cs typeface="Arial" panose="020B0604020202020204" pitchFamily="34" charset="0"/>
              </a:rPr>
              <a:t>Insurance</a:t>
            </a:r>
            <a:r>
              <a:rPr lang="es-419" sz="1000" dirty="0">
                <a:cs typeface="Arial" panose="020B0604020202020204" pitchFamily="34" charset="0"/>
              </a:rPr>
              <a:t> Company (U.S.A.), Boston, MA (no autorizado en NY) y John </a:t>
            </a:r>
            <a:r>
              <a:rPr lang="es-419" sz="1000" dirty="0" err="1">
                <a:cs typeface="Arial" panose="020B0604020202020204" pitchFamily="34" charset="0"/>
              </a:rPr>
              <a:t>Hancock</a:t>
            </a:r>
            <a:r>
              <a:rPr lang="es-419" sz="1000" dirty="0">
                <a:cs typeface="Arial" panose="020B0604020202020204" pitchFamily="34" charset="0"/>
              </a:rPr>
              <a:t> </a:t>
            </a:r>
            <a:r>
              <a:rPr lang="es-419" sz="1000" dirty="0" err="1">
                <a:cs typeface="Arial" panose="020B0604020202020204" pitchFamily="34" charset="0"/>
              </a:rPr>
              <a:t>Life</a:t>
            </a:r>
            <a:r>
              <a:rPr lang="es-419" sz="1000" dirty="0">
                <a:cs typeface="Arial" panose="020B0604020202020204" pitchFamily="34" charset="0"/>
              </a:rPr>
              <a:t> </a:t>
            </a:r>
            <a:r>
              <a:rPr lang="es-419" sz="1000" dirty="0" err="1">
                <a:cs typeface="Arial" panose="020B0604020202020204" pitchFamily="34" charset="0"/>
              </a:rPr>
              <a:t>Insurance</a:t>
            </a:r>
            <a:r>
              <a:rPr lang="es-419" sz="1000" dirty="0">
                <a:cs typeface="Arial" panose="020B0604020202020204" pitchFamily="34" charset="0"/>
              </a:rPr>
              <a:t> Company of New York, </a:t>
            </a:r>
            <a:r>
              <a:rPr lang="es-419" sz="1000" dirty="0" err="1">
                <a:cs typeface="Arial" panose="020B0604020202020204" pitchFamily="34" charset="0"/>
              </a:rPr>
              <a:t>Valhalla</a:t>
            </a:r>
            <a:r>
              <a:rPr lang="es-419" sz="1000" dirty="0">
                <a:cs typeface="Arial" panose="020B0604020202020204" pitchFamily="34" charset="0"/>
              </a:rPr>
              <a:t>, NY. Las características y la disponibilidad de los productos pueden variar según el estado. Todas las entidades hacen negocios en ciertas circunstancias usando la marca John </a:t>
            </a:r>
            <a:r>
              <a:rPr lang="es-419" sz="1000" dirty="0" err="1">
                <a:cs typeface="Arial" panose="020B0604020202020204" pitchFamily="34" charset="0"/>
              </a:rPr>
              <a:t>Hancock</a:t>
            </a:r>
            <a:r>
              <a:rPr lang="es-419" sz="1000" dirty="0">
                <a:cs typeface="Arial" panose="020B0604020202020204" pitchFamily="34" charset="0"/>
              </a:rPr>
              <a:t>. Cada entidad pone a disposición de los patrocinadores o los administradores de planes de jubilación una plataforma de alternativas de inversión, sin tener en cuenta las necesidades particulares de cada plan. A menos que se especifique lo contrario por escrito, ninguna entidad proporciona ni se compromete a proporcionar asesoramiento imparcial en materia de inversiones ni a prestar asesoramiento en calidad de fiduciarios. Los valores se ofrecen a través de John </a:t>
            </a:r>
            <a:r>
              <a:rPr lang="es-419" sz="1000" dirty="0" err="1">
                <a:cs typeface="Arial" panose="020B0604020202020204" pitchFamily="34" charset="0"/>
              </a:rPr>
              <a:t>Hancock</a:t>
            </a:r>
            <a:r>
              <a:rPr lang="es-419" sz="1000" dirty="0">
                <a:cs typeface="Arial" panose="020B0604020202020204" pitchFamily="34" charset="0"/>
              </a:rPr>
              <a:t> </a:t>
            </a:r>
            <a:r>
              <a:rPr lang="es-419" sz="1000" dirty="0" err="1">
                <a:cs typeface="Arial" panose="020B0604020202020204" pitchFamily="34" charset="0"/>
              </a:rPr>
              <a:t>Distributors</a:t>
            </a:r>
            <a:r>
              <a:rPr lang="es-419" sz="1000" dirty="0">
                <a:cs typeface="Arial" panose="020B0604020202020204" pitchFamily="34" charset="0"/>
              </a:rPr>
              <a:t> LLC, miembro de FINRA, SIPC.</a:t>
            </a:r>
          </a:p>
          <a:p>
            <a:pPr marL="0" indent="0">
              <a:lnSpc>
                <a:spcPct val="100000"/>
              </a:lnSpc>
              <a:spcBef>
                <a:spcPts val="0"/>
              </a:spcBef>
              <a:buNone/>
            </a:pPr>
            <a:endParaRPr lang="es-419" sz="1000" dirty="0">
              <a:cs typeface="Arial" panose="020B0604020202020204" pitchFamily="34" charset="0"/>
            </a:endParaRPr>
          </a:p>
          <a:p>
            <a:pPr marL="0" indent="0">
              <a:lnSpc>
                <a:spcPct val="100000"/>
              </a:lnSpc>
              <a:spcBef>
                <a:spcPts val="0"/>
              </a:spcBef>
              <a:buNone/>
            </a:pPr>
            <a:r>
              <a:rPr lang="es-419" sz="1000" dirty="0">
                <a:cs typeface="Arial" panose="020B0604020202020204" pitchFamily="34" charset="0"/>
              </a:rPr>
              <a:t>NO ASEGURADO POR LA FDIC. PUEDE PERDER VALOR. NO GARANTIZADO POR EL BANCO.</a:t>
            </a:r>
          </a:p>
          <a:p>
            <a:pPr marL="0" indent="0">
              <a:lnSpc>
                <a:spcPct val="100000"/>
              </a:lnSpc>
              <a:spcBef>
                <a:spcPts val="0"/>
              </a:spcBef>
              <a:buNone/>
            </a:pPr>
            <a:r>
              <a:rPr lang="es-419" sz="1000" dirty="0">
                <a:cs typeface="Arial" panose="020B0604020202020204" pitchFamily="34" charset="0"/>
              </a:rPr>
              <a:t>© 2025 Manulife John Hancock Retirement. Todos los derechos reservados.</a:t>
            </a:r>
          </a:p>
          <a:p>
            <a:pPr marL="0" indent="0">
              <a:lnSpc>
                <a:spcPct val="100000"/>
              </a:lnSpc>
              <a:spcBef>
                <a:spcPts val="0"/>
              </a:spcBef>
              <a:buNone/>
            </a:pPr>
            <a:r>
              <a:rPr lang="es-419" sz="1000" dirty="0">
                <a:cs typeface="Arial" panose="020B0604020202020204" pitchFamily="34" charset="0"/>
              </a:rPr>
              <a:t>MGS-P41878 SP GE 05/25 200050					</a:t>
            </a:r>
            <a:r>
              <a:rPr lang="es-419" sz="1000" dirty="0">
                <a:latin typeface="Arial" panose="020B0604020202020204" pitchFamily="34" charset="0"/>
                <a:cs typeface="Arial" panose="020B0604020202020204" pitchFamily="34" charset="0"/>
              </a:rPr>
              <a:t>	</a:t>
            </a:r>
            <a:endParaRPr lang="es-419" sz="1100" b="0" i="0" dirty="0">
              <a:solidFill>
                <a:srgbClr val="212529"/>
              </a:solidFill>
              <a:effectLst/>
              <a:latin typeface="Arial" panose="020B0604020202020204" pitchFamily="34" charset="0"/>
              <a:cs typeface="Arial" panose="020B0604020202020204" pitchFamily="34" charset="0"/>
            </a:endParaRPr>
          </a:p>
        </p:txBody>
      </p:sp>
      <p:sp>
        <p:nvSpPr>
          <p:cNvPr id="6" name="TextBox 6"/>
          <p:cNvSpPr txBox="1"/>
          <p:nvPr/>
        </p:nvSpPr>
        <p:spPr>
          <a:xfrm>
            <a:off x="0" y="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00" b="0" i="0" u="none" strike="noStrike" cap="none" normalizeH="0" baseline="0" noProof="0">
                <a:ln>
                  <a:noFill/>
                </a:ln>
                <a:solidFill>
                  <a:prstClr val="black"/>
                </a:solidFill>
                <a:effectLst/>
                <a:uLnTx/>
                <a:uFillTx/>
                <a:latin typeface="Arial" panose="020B0604020202020204"/>
                <a:ea typeface="+mn-ea"/>
                <a:cs typeface="+mn-cs"/>
              </a:rPr>
              <a:t>ADMASTER-STAMP!MGR0330222101104</a:t>
            </a:r>
          </a:p>
        </p:txBody>
      </p:sp>
      <p:sp>
        <p:nvSpPr>
          <p:cNvPr id="4" name="Title 1">
            <a:extLst>
              <a:ext uri="{FF2B5EF4-FFF2-40B4-BE49-F238E27FC236}">
                <a16:creationId xmlns:a16="http://schemas.microsoft.com/office/drawing/2014/main" id="{2A94A0E1-CC68-B98D-02E3-8345716BA81D}"/>
              </a:ext>
            </a:extLst>
          </p:cNvPr>
          <p:cNvSpPr txBox="1">
            <a:spLocks/>
          </p:cNvSpPr>
          <p:nvPr/>
        </p:nvSpPr>
        <p:spPr>
          <a:xfrm>
            <a:off x="398463" y="472438"/>
            <a:ext cx="8347076" cy="792167"/>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s-419"/>
              <a:t>Información importante</a:t>
            </a:r>
          </a:p>
        </p:txBody>
      </p:sp>
      <p:sp>
        <p:nvSpPr>
          <p:cNvPr id="2" name="Slide Number Placeholder 5">
            <a:extLst>
              <a:ext uri="{FF2B5EF4-FFF2-40B4-BE49-F238E27FC236}">
                <a16:creationId xmlns:a16="http://schemas.microsoft.com/office/drawing/2014/main" id="{C6001B55-AC28-F6F8-394F-B6EA81A0CDEE}"/>
              </a:ext>
            </a:extLst>
          </p:cNvPr>
          <p:cNvSpPr>
            <a:spLocks noGrp="1"/>
          </p:cNvSpPr>
          <p:nvPr>
            <p:ph type="sldNum" sz="quarter" idx="12"/>
          </p:nvPr>
        </p:nvSpPr>
        <p:spPr>
          <a:xfrm>
            <a:off x="8533067" y="6399283"/>
            <a:ext cx="212470" cy="175694"/>
          </a:xfrm>
        </p:spPr>
        <p:txBody>
          <a:bodyPr/>
          <a:lstStyle/>
          <a:p>
            <a:fld id="{BB333B34-C87C-402E-ABB0-13B7C9DEBBC4}" type="slidenum">
              <a:rPr/>
              <a:t>24</a:t>
            </a:fld>
            <a:endParaRPr/>
          </a:p>
        </p:txBody>
      </p:sp>
    </p:spTree>
    <p:extLst>
      <p:ext uri="{BB962C8B-B14F-4D97-AF65-F5344CB8AC3E}">
        <p14:creationId xmlns:p14="http://schemas.microsoft.com/office/powerpoint/2010/main" val="164192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00" b="0" i="0" u="none" strike="noStrike" cap="none" normalizeH="0" baseline="0" noProof="0">
                <a:ln>
                  <a:noFill/>
                </a:ln>
                <a:solidFill>
                  <a:prstClr val="black"/>
                </a:solidFill>
                <a:effectLst/>
                <a:uLnTx/>
                <a:uFillTx/>
                <a:latin typeface="Arial" panose="020B0604020202020204"/>
                <a:ea typeface="+mn-ea"/>
                <a:cs typeface="+mn-cs"/>
              </a:rPr>
              <a:t>ADMASTER-STAMP!MGR0330222101104</a:t>
            </a:r>
          </a:p>
        </p:txBody>
      </p:sp>
    </p:spTree>
    <p:custDataLst>
      <p:tags r:id="rId1"/>
    </p:custDataLst>
    <p:extLst>
      <p:ext uri="{BB962C8B-B14F-4D97-AF65-F5344CB8AC3E}">
        <p14:creationId xmlns:p14="http://schemas.microsoft.com/office/powerpoint/2010/main" val="188145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5003-EACB-20B8-9764-F4AF9B8EE165}"/>
              </a:ext>
            </a:extLst>
          </p:cNvPr>
          <p:cNvSpPr>
            <a:spLocks noGrp="1"/>
          </p:cNvSpPr>
          <p:nvPr>
            <p:ph type="title"/>
          </p:nvPr>
        </p:nvSpPr>
        <p:spPr/>
        <p:txBody>
          <a:bodyPr/>
          <a:lstStyle/>
          <a:p>
            <a:r>
              <a:rPr lang="es-419"/>
              <a:t>Contribuir periódicamente</a:t>
            </a:r>
          </a:p>
        </p:txBody>
      </p:sp>
    </p:spTree>
    <p:extLst>
      <p:ext uri="{BB962C8B-B14F-4D97-AF65-F5344CB8AC3E}">
        <p14:creationId xmlns:p14="http://schemas.microsoft.com/office/powerpoint/2010/main" val="55232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4345803-D64C-5F44-88FC-3698DAECA64F}"/>
              </a:ext>
            </a:extLst>
          </p:cNvPr>
          <p:cNvSpPr/>
          <p:nvPr/>
        </p:nvSpPr>
        <p:spPr>
          <a:xfrm>
            <a:off x="398464" y="1630645"/>
            <a:ext cx="2024696" cy="3228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0" name="Rectangle 19">
            <a:extLst>
              <a:ext uri="{FF2B5EF4-FFF2-40B4-BE49-F238E27FC236}">
                <a16:creationId xmlns:a16="http://schemas.microsoft.com/office/drawing/2014/main" id="{BFD43694-11F0-5348-9415-9562EEDA5894}"/>
              </a:ext>
            </a:extLst>
          </p:cNvPr>
          <p:cNvSpPr/>
          <p:nvPr/>
        </p:nvSpPr>
        <p:spPr>
          <a:xfrm>
            <a:off x="2514647" y="1630645"/>
            <a:ext cx="2024696" cy="3228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1" name="Rectangle 20">
            <a:extLst>
              <a:ext uri="{FF2B5EF4-FFF2-40B4-BE49-F238E27FC236}">
                <a16:creationId xmlns:a16="http://schemas.microsoft.com/office/drawing/2014/main" id="{7025B9C7-63A8-F34D-9549-DE0BAEDEA783}"/>
              </a:ext>
            </a:extLst>
          </p:cNvPr>
          <p:cNvSpPr/>
          <p:nvPr/>
        </p:nvSpPr>
        <p:spPr>
          <a:xfrm>
            <a:off x="4630830" y="1630645"/>
            <a:ext cx="2024696" cy="3228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4" name="Rectangle 23">
            <a:extLst>
              <a:ext uri="{FF2B5EF4-FFF2-40B4-BE49-F238E27FC236}">
                <a16:creationId xmlns:a16="http://schemas.microsoft.com/office/drawing/2014/main" id="{BA9DCE30-C32E-8E47-A394-C45479DCEE6F}"/>
              </a:ext>
            </a:extLst>
          </p:cNvPr>
          <p:cNvSpPr/>
          <p:nvPr/>
        </p:nvSpPr>
        <p:spPr>
          <a:xfrm>
            <a:off x="6747013" y="1630645"/>
            <a:ext cx="2024696" cy="3228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 name="Title 1">
            <a:extLst>
              <a:ext uri="{FF2B5EF4-FFF2-40B4-BE49-F238E27FC236}">
                <a16:creationId xmlns:a16="http://schemas.microsoft.com/office/drawing/2014/main" id="{0D61FB37-112C-3E40-886D-8AF4A01F921A}"/>
              </a:ext>
            </a:extLst>
          </p:cNvPr>
          <p:cNvSpPr>
            <a:spLocks noGrp="1"/>
          </p:cNvSpPr>
          <p:nvPr>
            <p:ph type="title"/>
          </p:nvPr>
        </p:nvSpPr>
        <p:spPr/>
        <p:txBody>
          <a:bodyPr/>
          <a:lstStyle/>
          <a:p>
            <a:r>
              <a:rPr lang="es-419">
                <a:latin typeface="Arial" panose="020B0604020202020204" pitchFamily="34" charset="0"/>
                <a:cs typeface="Arial" panose="020B0604020202020204" pitchFamily="34" charset="0"/>
              </a:rPr>
              <a:t>Ventajas de las contribuciones periódicas</a:t>
            </a:r>
            <a:br>
              <a:rPr lang="es-419" strike="sngStrike"/>
            </a:br>
            <a:endParaRPr lang="es-419" strike="sngStrike"/>
          </a:p>
        </p:txBody>
      </p:sp>
      <p:sp>
        <p:nvSpPr>
          <p:cNvPr id="3" name="Slide Number Placeholder 5">
            <a:extLst>
              <a:ext uri="{FF2B5EF4-FFF2-40B4-BE49-F238E27FC236}">
                <a16:creationId xmlns:a16="http://schemas.microsoft.com/office/drawing/2014/main" id="{6ECF87C3-66E0-F8D7-32B0-CAE876A5DA60}"/>
              </a:ext>
            </a:extLst>
          </p:cNvPr>
          <p:cNvSpPr>
            <a:spLocks noGrp="1"/>
          </p:cNvSpPr>
          <p:nvPr>
            <p:ph type="sldNum" sz="quarter" idx="12"/>
          </p:nvPr>
        </p:nvSpPr>
        <p:spPr/>
        <p:txBody>
          <a:bodyPr/>
          <a:lstStyle/>
          <a:p>
            <a:fld id="{BB333B34-C87C-402E-ABB0-13B7C9DEBBC4}" type="slidenum">
              <a:rPr/>
              <a:t>4</a:t>
            </a:fld>
            <a:endParaRPr/>
          </a:p>
        </p:txBody>
      </p:sp>
      <p:sp>
        <p:nvSpPr>
          <p:cNvPr id="7" name="Text Placeholder 6">
            <a:extLst>
              <a:ext uri="{FF2B5EF4-FFF2-40B4-BE49-F238E27FC236}">
                <a16:creationId xmlns:a16="http://schemas.microsoft.com/office/drawing/2014/main" id="{0CEB457E-D0A4-F41D-AF48-6D71D427D1D3}"/>
              </a:ext>
            </a:extLst>
          </p:cNvPr>
          <p:cNvSpPr>
            <a:spLocks noGrp="1"/>
          </p:cNvSpPr>
          <p:nvPr>
            <p:ph type="body" sz="quarter" idx="15"/>
          </p:nvPr>
        </p:nvSpPr>
        <p:spPr/>
        <p:txBody>
          <a:bodyPr/>
          <a:lstStyle/>
          <a:p>
            <a:pPr algn="l">
              <a:spcBef>
                <a:spcPts val="600"/>
              </a:spcBef>
            </a:pPr>
            <a:r>
              <a:rPr lang="es-419" sz="800" b="1" dirty="0"/>
              <a:t>1 </a:t>
            </a:r>
            <a:r>
              <a:rPr lang="es-419" sz="800" dirty="0"/>
              <a:t>Se deben pagar impuestos por los ingresos comunes al realizar el retiro. Los retiros realizados antes de haber cumplido 59 años y medio quedarán sujetos a una penalización del 10 % por distribución anticipada.</a:t>
            </a:r>
          </a:p>
          <a:p>
            <a:pPr algn="l">
              <a:spcBef>
                <a:spcPts val="600"/>
              </a:spcBef>
            </a:pPr>
            <a:r>
              <a:rPr lang="es-419" sz="800" b="1" dirty="0"/>
              <a:t>2</a:t>
            </a:r>
            <a:r>
              <a:rPr lang="es-419" sz="800" dirty="0"/>
              <a:t> El promedio de costo en dólares no garantiza una ganancia ni elimina el riesgo de una pérdida. La inversión sistemática implica invertir en valores continuamente, sin importar cuál sea la fluctuación del nivel de precios. Se recomienda que los participantes tengan en cuenta sus recursos para continuar la estrategia a largo plazo.</a:t>
            </a:r>
          </a:p>
        </p:txBody>
      </p:sp>
      <p:sp>
        <p:nvSpPr>
          <p:cNvPr id="9" name="Shape 1041">
            <a:extLst>
              <a:ext uri="{FF2B5EF4-FFF2-40B4-BE49-F238E27FC236}">
                <a16:creationId xmlns:a16="http://schemas.microsoft.com/office/drawing/2014/main" id="{5E08717B-4BAD-674D-93E7-9AB7E71ACB85}"/>
              </a:ext>
            </a:extLst>
          </p:cNvPr>
          <p:cNvSpPr/>
          <p:nvPr/>
        </p:nvSpPr>
        <p:spPr>
          <a:xfrm>
            <a:off x="4807323" y="1812332"/>
            <a:ext cx="1769531" cy="1395815"/>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es-419" sz="2000" b="1">
                <a:cs typeface="Arial"/>
                <a:sym typeface="Helvetica Neue Light"/>
              </a:rPr>
              <a:t>Su dinero tiene el potencial de crecer.</a:t>
            </a:r>
          </a:p>
        </p:txBody>
      </p:sp>
      <p:sp>
        <p:nvSpPr>
          <p:cNvPr id="13" name="Shape 1041">
            <a:extLst>
              <a:ext uri="{FF2B5EF4-FFF2-40B4-BE49-F238E27FC236}">
                <a16:creationId xmlns:a16="http://schemas.microsoft.com/office/drawing/2014/main" id="{920F0F49-8222-2F46-A3DB-69825ADA01BF}"/>
              </a:ext>
            </a:extLst>
          </p:cNvPr>
          <p:cNvSpPr/>
          <p:nvPr/>
        </p:nvSpPr>
        <p:spPr>
          <a:xfrm>
            <a:off x="6902548" y="1812332"/>
            <a:ext cx="1518006" cy="1088039"/>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es-419" sz="2000" b="1" i="1">
                <a:cs typeface="Arial"/>
                <a:sym typeface="Helvetica Neue Light"/>
              </a:rPr>
              <a:t>Usted</a:t>
            </a:r>
            <a:r>
              <a:rPr lang="es-419" sz="2000" b="1">
                <a:cs typeface="Arial"/>
                <a:sym typeface="Helvetica Neue Light"/>
              </a:rPr>
              <a:t> siempre tiene el control.</a:t>
            </a:r>
          </a:p>
        </p:txBody>
      </p:sp>
      <p:pic>
        <p:nvPicPr>
          <p:cNvPr id="14" name="Graphic 13">
            <a:extLst>
              <a:ext uri="{FF2B5EF4-FFF2-40B4-BE49-F238E27FC236}">
                <a16:creationId xmlns:a16="http://schemas.microsoft.com/office/drawing/2014/main" id="{441ED6E9-6C27-4C23-987F-A810D5C1FE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3179" y="3803992"/>
            <a:ext cx="807999" cy="764568"/>
          </a:xfrm>
          <a:prstGeom prst="rect">
            <a:avLst/>
          </a:prstGeom>
        </p:spPr>
      </p:pic>
      <p:sp>
        <p:nvSpPr>
          <p:cNvPr id="19" name="Shape 1041">
            <a:extLst>
              <a:ext uri="{FF2B5EF4-FFF2-40B4-BE49-F238E27FC236}">
                <a16:creationId xmlns:a16="http://schemas.microsoft.com/office/drawing/2014/main" id="{D9DA6F4F-3B78-4456-8BB8-7FF611631FD8}"/>
              </a:ext>
            </a:extLst>
          </p:cNvPr>
          <p:cNvSpPr/>
          <p:nvPr/>
        </p:nvSpPr>
        <p:spPr>
          <a:xfrm>
            <a:off x="2705641" y="1825914"/>
            <a:ext cx="1888469" cy="1088039"/>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es-419" sz="2000" b="1">
                <a:cs typeface="Arial"/>
                <a:sym typeface="Helvetica Neue Light"/>
              </a:rPr>
              <a:t>Puede utilizar el promedio de costo en dólares</a:t>
            </a:r>
            <a:r>
              <a:rPr lang="es-419" sz="2000" b="1" baseline="30000">
                <a:cs typeface="Arial"/>
                <a:sym typeface="Helvetica Neue Light"/>
              </a:rPr>
              <a:t>2</a:t>
            </a:r>
            <a:r>
              <a:rPr lang="es-419" sz="2000" b="1">
                <a:cs typeface="Arial"/>
                <a:sym typeface="Helvetica Neue Light"/>
              </a:rPr>
              <a:t>.</a:t>
            </a:r>
          </a:p>
        </p:txBody>
      </p:sp>
      <p:sp>
        <p:nvSpPr>
          <p:cNvPr id="31" name="Rectangle 30">
            <a:extLst>
              <a:ext uri="{FF2B5EF4-FFF2-40B4-BE49-F238E27FC236}">
                <a16:creationId xmlns:a16="http://schemas.microsoft.com/office/drawing/2014/main" id="{1A86B8D4-963A-5441-90AD-60585AF82CB6}"/>
              </a:ext>
            </a:extLst>
          </p:cNvPr>
          <p:cNvSpPr/>
          <p:nvPr/>
        </p:nvSpPr>
        <p:spPr>
          <a:xfrm>
            <a:off x="398464" y="1559185"/>
            <a:ext cx="2024696" cy="1119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32" name="Rectangle 31">
            <a:extLst>
              <a:ext uri="{FF2B5EF4-FFF2-40B4-BE49-F238E27FC236}">
                <a16:creationId xmlns:a16="http://schemas.microsoft.com/office/drawing/2014/main" id="{10C4E6AE-FEFA-A243-8287-24A4B3AECEC8}"/>
              </a:ext>
            </a:extLst>
          </p:cNvPr>
          <p:cNvSpPr/>
          <p:nvPr/>
        </p:nvSpPr>
        <p:spPr>
          <a:xfrm>
            <a:off x="2514647" y="1559185"/>
            <a:ext cx="2024696" cy="111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33" name="Rectangle 32">
            <a:extLst>
              <a:ext uri="{FF2B5EF4-FFF2-40B4-BE49-F238E27FC236}">
                <a16:creationId xmlns:a16="http://schemas.microsoft.com/office/drawing/2014/main" id="{E60C7F7E-AAFE-9441-A51E-8B819B393844}"/>
              </a:ext>
            </a:extLst>
          </p:cNvPr>
          <p:cNvSpPr/>
          <p:nvPr/>
        </p:nvSpPr>
        <p:spPr>
          <a:xfrm>
            <a:off x="4630830" y="1559185"/>
            <a:ext cx="2024696" cy="1119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34" name="Rectangle 33">
            <a:extLst>
              <a:ext uri="{FF2B5EF4-FFF2-40B4-BE49-F238E27FC236}">
                <a16:creationId xmlns:a16="http://schemas.microsoft.com/office/drawing/2014/main" id="{4E225233-3C4F-F14D-AE82-7013801248F4}"/>
              </a:ext>
            </a:extLst>
          </p:cNvPr>
          <p:cNvSpPr/>
          <p:nvPr/>
        </p:nvSpPr>
        <p:spPr>
          <a:xfrm>
            <a:off x="6747013" y="1559185"/>
            <a:ext cx="2024696" cy="1119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5" name="Shape 1041">
            <a:extLst>
              <a:ext uri="{FF2B5EF4-FFF2-40B4-BE49-F238E27FC236}">
                <a16:creationId xmlns:a16="http://schemas.microsoft.com/office/drawing/2014/main" id="{AF34E45A-9F39-4B14-817A-67254029BD3A}"/>
              </a:ext>
            </a:extLst>
          </p:cNvPr>
          <p:cNvSpPr/>
          <p:nvPr/>
        </p:nvSpPr>
        <p:spPr>
          <a:xfrm>
            <a:off x="2712594" y="1788897"/>
            <a:ext cx="1628801" cy="441708"/>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es-419" b="1">
                <a:cs typeface="Arial"/>
                <a:sym typeface="Helvetica Neue Light"/>
              </a:rPr>
              <a:t> </a:t>
            </a:r>
          </a:p>
        </p:txBody>
      </p:sp>
      <p:sp>
        <p:nvSpPr>
          <p:cNvPr id="26" name="Shape 1041">
            <a:extLst>
              <a:ext uri="{FF2B5EF4-FFF2-40B4-BE49-F238E27FC236}">
                <a16:creationId xmlns:a16="http://schemas.microsoft.com/office/drawing/2014/main" id="{B9B1418E-64FB-47AB-A433-5CD325FE7291}"/>
              </a:ext>
            </a:extLst>
          </p:cNvPr>
          <p:cNvSpPr/>
          <p:nvPr/>
        </p:nvSpPr>
        <p:spPr>
          <a:xfrm>
            <a:off x="620116" y="1825980"/>
            <a:ext cx="1628801" cy="1088039"/>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es-419" sz="2000" b="1">
                <a:cs typeface="Arial"/>
                <a:sym typeface="Helvetica Neue Light"/>
              </a:rPr>
              <a:t>Podría pagar menos impuestos</a:t>
            </a:r>
            <a:r>
              <a:rPr lang="es-419" sz="2000" b="1" baseline="30000">
                <a:cs typeface="Arial"/>
                <a:sym typeface="Helvetica Neue Light"/>
              </a:rPr>
              <a:t>1</a:t>
            </a:r>
            <a:r>
              <a:rPr lang="es-419" sz="2000" b="1">
                <a:cs typeface="Arial"/>
                <a:sym typeface="Helvetica Neue Light"/>
              </a:rPr>
              <a:t>.</a:t>
            </a:r>
          </a:p>
        </p:txBody>
      </p:sp>
      <p:sp>
        <p:nvSpPr>
          <p:cNvPr id="6" name="TextBox 6"/>
          <p:cNvSpPr txBox="1"/>
          <p:nvPr/>
        </p:nvSpPr>
        <p:spPr>
          <a:xfrm>
            <a:off x="0" y="0"/>
            <a:ext cx="0" cy="0"/>
          </a:xfrm>
          <a:prstGeom prst="rect">
            <a:avLst/>
          </a:prstGeom>
        </p:spPr>
        <p:txBody>
          <a:bodyPr rtlCol="0" anchor="t">
            <a:noAutofit/>
          </a:bodyPr>
          <a:lstStyle/>
          <a:p>
            <a:pPr algn="l">
              <a:defRPr/>
            </a:pPr>
            <a:endParaRPr lang="en-US" sz="1100"/>
          </a:p>
          <a:p>
            <a:r>
              <a:rPr lang="es-419" sz="100"/>
              <a:t>ADMASTER-STAMP!MGR0913222411560</a:t>
            </a:r>
          </a:p>
        </p:txBody>
      </p:sp>
      <p:pic>
        <p:nvPicPr>
          <p:cNvPr id="16" name="Graphic 15">
            <a:extLst>
              <a:ext uri="{FF2B5EF4-FFF2-40B4-BE49-F238E27FC236}">
                <a16:creationId xmlns:a16="http://schemas.microsoft.com/office/drawing/2014/main" id="{DE5B5442-AF15-D18E-AD23-DBDFEED63E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1343" y="3789838"/>
            <a:ext cx="821723" cy="821723"/>
          </a:xfrm>
          <a:prstGeom prst="rect">
            <a:avLst/>
          </a:prstGeom>
        </p:spPr>
      </p:pic>
      <p:pic>
        <p:nvPicPr>
          <p:cNvPr id="17" name="Graphic 16">
            <a:extLst>
              <a:ext uri="{FF2B5EF4-FFF2-40B4-BE49-F238E27FC236}">
                <a16:creationId xmlns:a16="http://schemas.microsoft.com/office/drawing/2014/main" id="{95B96065-6A3A-D11B-4FBD-083517E393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9393" y="3823499"/>
            <a:ext cx="745061" cy="745061"/>
          </a:xfrm>
          <a:prstGeom prst="rect">
            <a:avLst/>
          </a:prstGeom>
        </p:spPr>
      </p:pic>
      <p:pic>
        <p:nvPicPr>
          <p:cNvPr id="29" name="Graphic 28">
            <a:extLst>
              <a:ext uri="{FF2B5EF4-FFF2-40B4-BE49-F238E27FC236}">
                <a16:creationId xmlns:a16="http://schemas.microsoft.com/office/drawing/2014/main" id="{355DB3FD-369B-53E2-5CCF-5604F03CC9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68730" y="3759181"/>
            <a:ext cx="852380" cy="852380"/>
          </a:xfrm>
          <a:prstGeom prst="rect">
            <a:avLst/>
          </a:prstGeom>
        </p:spPr>
      </p:pic>
    </p:spTree>
    <p:extLst>
      <p:ext uri="{BB962C8B-B14F-4D97-AF65-F5344CB8AC3E}">
        <p14:creationId xmlns:p14="http://schemas.microsoft.com/office/powerpoint/2010/main" val="211735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96F7F-CAF0-6941-A07A-3A147E1864DA}"/>
              </a:ext>
            </a:extLst>
          </p:cNvPr>
          <p:cNvSpPr>
            <a:spLocks noGrp="1"/>
          </p:cNvSpPr>
          <p:nvPr>
            <p:ph type="title"/>
          </p:nvPr>
        </p:nvSpPr>
        <p:spPr/>
        <p:txBody>
          <a:bodyPr/>
          <a:lstStyle/>
          <a:p>
            <a:r>
              <a:rPr lang="es-419">
                <a:latin typeface="Arial" panose="020B0604020202020204" pitchFamily="34" charset="0"/>
                <a:cs typeface="Arial" panose="020B0604020202020204" pitchFamily="34" charset="0"/>
              </a:rPr>
              <a:t>Reduzca sus impuestos al ahorrar en su plan</a:t>
            </a:r>
          </a:p>
        </p:txBody>
      </p:sp>
      <p:sp>
        <p:nvSpPr>
          <p:cNvPr id="13" name="Slide Number Placeholder 5">
            <a:extLst>
              <a:ext uri="{FF2B5EF4-FFF2-40B4-BE49-F238E27FC236}">
                <a16:creationId xmlns:a16="http://schemas.microsoft.com/office/drawing/2014/main" id="{763734E5-B122-2B7F-BD36-D2E9C3FECA6D}"/>
              </a:ext>
            </a:extLst>
          </p:cNvPr>
          <p:cNvSpPr>
            <a:spLocks noGrp="1"/>
          </p:cNvSpPr>
          <p:nvPr>
            <p:ph type="sldNum" sz="quarter" idx="12"/>
          </p:nvPr>
        </p:nvSpPr>
        <p:spPr/>
        <p:txBody>
          <a:bodyPr/>
          <a:lstStyle/>
          <a:p>
            <a:fld id="{BB333B34-C87C-402E-ABB0-13B7C9DEBBC4}" type="slidenum">
              <a:rPr/>
              <a:t>5</a:t>
            </a:fld>
            <a:endParaRPr/>
          </a:p>
        </p:txBody>
      </p:sp>
      <p:sp>
        <p:nvSpPr>
          <p:cNvPr id="12" name="Text Placeholder 3">
            <a:extLst>
              <a:ext uri="{FF2B5EF4-FFF2-40B4-BE49-F238E27FC236}">
                <a16:creationId xmlns:a16="http://schemas.microsoft.com/office/drawing/2014/main" id="{7AEBFA0B-C827-BEC3-B075-6924E778498F}"/>
              </a:ext>
            </a:extLst>
          </p:cNvPr>
          <p:cNvSpPr>
            <a:spLocks noGrp="1"/>
          </p:cNvSpPr>
          <p:nvPr>
            <p:ph type="body" sz="quarter" idx="15"/>
          </p:nvPr>
        </p:nvSpPr>
        <p:spPr/>
        <p:txBody>
          <a:bodyPr/>
          <a:lstStyle/>
          <a:p>
            <a:pPr marL="0" marR="0" lvl="0" indent="0" algn="l" defTabSz="914400" rtl="0" eaLnBrk="1" fontAlgn="auto" latinLnBrk="0" hangingPunct="1">
              <a:lnSpc>
                <a:spcPct val="95000"/>
              </a:lnSpc>
              <a:spcBef>
                <a:spcPts val="600"/>
              </a:spcBef>
              <a:spcAft>
                <a:spcPts val="0"/>
              </a:spcAft>
              <a:buClr>
                <a:prstClr val="black"/>
              </a:buClr>
              <a:buSzPct val="115000"/>
              <a:buFont typeface="Arial" panose="020B0604020202020204" pitchFamily="34" charset="0"/>
              <a:buNone/>
              <a:tabLst/>
              <a:defRPr/>
            </a:pPr>
            <a:r>
              <a:rPr kumimoji="0" lang="es-419" sz="800" b="1" i="0" u="none" strike="noStrike" cap="none" normalizeH="0" baseline="0" noProof="0">
                <a:ln>
                  <a:noFill/>
                </a:ln>
                <a:solidFill>
                  <a:prstClr val="black"/>
                </a:solidFill>
                <a:effectLst/>
                <a:uLnTx/>
                <a:uFillTx/>
                <a:ea typeface="Calibri" panose="020F0502020204030204" pitchFamily="34" charset="0"/>
                <a:cs typeface="Arial" panose="020B0604020202020204" pitchFamily="34" charset="0"/>
              </a:rPr>
              <a:t>1 </a:t>
            </a:r>
            <a:r>
              <a:rPr kumimoji="0" lang="es-419" sz="800" b="0" i="0" u="none" strike="noStrike" cap="none" normalizeH="0" baseline="0" noProof="0">
                <a:ln>
                  <a:noFill/>
                </a:ln>
                <a:solidFill>
                  <a:prstClr val="black"/>
                </a:solidFill>
                <a:effectLst/>
                <a:uLnTx/>
                <a:uFillTx/>
                <a:ea typeface="Calibri" panose="020F0502020204030204" pitchFamily="34" charset="0"/>
                <a:cs typeface="Arial" panose="020B0604020202020204" pitchFamily="34" charset="0"/>
              </a:rPr>
              <a:t>Las tasas de contribución anual se basan en las limitaciones del plan de jubilación del IRS para 2025 y están sujetas a cambios.</a:t>
            </a:r>
            <a:r>
              <a:rPr kumimoji="0" lang="es-419" sz="800" b="1" i="0" u="none" strike="noStrike" cap="none" normalizeH="0" baseline="0" noProof="0">
                <a:ln>
                  <a:noFill/>
                </a:ln>
                <a:solidFill>
                  <a:prstClr val="black"/>
                </a:solidFill>
                <a:effectLst/>
                <a:uLnTx/>
                <a:uFillTx/>
                <a:ea typeface="Calibri" panose="020F0502020204030204" pitchFamily="34" charset="0"/>
                <a:cs typeface="Arial" panose="020B0604020202020204" pitchFamily="34" charset="0"/>
              </a:rPr>
              <a:t> </a:t>
            </a:r>
            <a:r>
              <a:rPr kumimoji="0" lang="es-419" sz="800" b="0" i="0" u="none" strike="noStrike" cap="none" normalizeH="0" baseline="0" noProof="0">
                <a:ln>
                  <a:noFill/>
                </a:ln>
                <a:solidFill>
                  <a:prstClr val="black"/>
                </a:solidFill>
                <a:effectLst/>
                <a:uLnTx/>
                <a:uFillTx/>
                <a:ea typeface="Calibri" panose="020F0502020204030204" pitchFamily="34" charset="0"/>
                <a:cs typeface="Arial" panose="020B0604020202020204" pitchFamily="34" charset="0"/>
              </a:rPr>
              <a:t>El límite máximo de aplazamiento electivo a través de contribuciones al plan 401(k) antes de impuestos, contribuciones al plan Roth 401(k), o una combinación de ambas, es de $23 500 por año y el límite máximo de contribución de recuperación es de $7500 para personas de 50 años o más, y $11 250 para personas de 60 años a 63 años. Según la Ley SECURE 2.0, las personas que tienen 60, 61, 62 o 63 años al final del año calendario son elegibles para hacer una contribución de recuperación aumentada para los años gravables que comienzan después del 31/12/24.</a:t>
            </a:r>
          </a:p>
          <a:p>
            <a:pPr marL="0" marR="0" lvl="0" indent="0" algn="l" defTabSz="914400" rtl="0" eaLnBrk="1" fontAlgn="auto" latinLnBrk="0" hangingPunct="1">
              <a:lnSpc>
                <a:spcPct val="95000"/>
              </a:lnSpc>
              <a:spcBef>
                <a:spcPts val="600"/>
              </a:spcBef>
              <a:spcAft>
                <a:spcPts val="0"/>
              </a:spcAft>
              <a:buClr>
                <a:prstClr val="black"/>
              </a:buClr>
              <a:buSzPct val="115000"/>
              <a:buFont typeface="Arial" panose="020B0604020202020204" pitchFamily="34" charset="0"/>
              <a:buNone/>
              <a:tabLst/>
              <a:defRPr/>
            </a:pPr>
            <a:r>
              <a:rPr lang="es-419" b="1">
                <a:cs typeface="Arial" panose="020B0604020202020204" pitchFamily="34" charset="0"/>
              </a:rPr>
              <a:t>2</a:t>
            </a:r>
            <a:r>
              <a:rPr lang="es-419" baseline="30000">
                <a:cs typeface="Arial" panose="020B0604020202020204" pitchFamily="34" charset="0"/>
              </a:rPr>
              <a:t> </a:t>
            </a:r>
            <a:r>
              <a:rPr lang="es-419"/>
              <a:t>Se deben pagar impuestos por los ingresos comunes al realizar el retiro. Los retiros realizados antes de haber cumplido 59 años y medio quedarán sujetos a una penalización del 10 % por distribución anticipada. </a:t>
            </a:r>
          </a:p>
        </p:txBody>
      </p:sp>
      <p:sp>
        <p:nvSpPr>
          <p:cNvPr id="5" name="TextBox 5"/>
          <p:cNvSpPr txBox="1"/>
          <p:nvPr/>
        </p:nvSpPr>
        <p:spPr>
          <a:xfrm>
            <a:off x="0" y="0"/>
            <a:ext cx="0" cy="0"/>
          </a:xfrm>
          <a:prstGeom prst="rect">
            <a:avLst/>
          </a:prstGeom>
        </p:spPr>
        <p:txBody>
          <a:bodyPr rtlCol="0" anchor="t">
            <a:noAutofit/>
          </a:bodyPr>
          <a:lstStyle/>
          <a:p>
            <a:pPr algn="l">
              <a:defRPr/>
            </a:pPr>
            <a:endParaRPr lang="en-US" sz="1100">
              <a:latin typeface="Arial" panose="020B0604020202020204" pitchFamily="34" charset="0"/>
              <a:cs typeface="Arial" panose="020B0604020202020204" pitchFamily="34" charset="0"/>
            </a:endParaRPr>
          </a:p>
          <a:p>
            <a:r>
              <a:rPr lang="es-419" sz="100">
                <a:latin typeface="Arial" panose="020B0604020202020204" pitchFamily="34" charset="0"/>
                <a:cs typeface="Arial" panose="020B0604020202020204" pitchFamily="34" charset="0"/>
              </a:rPr>
              <a:t>ADMASTER-STAMP!MGR1108222572405</a:t>
            </a:r>
          </a:p>
        </p:txBody>
      </p:sp>
      <p:graphicFrame>
        <p:nvGraphicFramePr>
          <p:cNvPr id="8" name="Table 7">
            <a:extLst>
              <a:ext uri="{FF2B5EF4-FFF2-40B4-BE49-F238E27FC236}">
                <a16:creationId xmlns:a16="http://schemas.microsoft.com/office/drawing/2014/main" id="{D74EEF64-FE5D-40DB-781A-0974BD97C153}"/>
              </a:ext>
            </a:extLst>
          </p:cNvPr>
          <p:cNvGraphicFramePr>
            <a:graphicFrameLocks noGrp="1"/>
          </p:cNvGraphicFramePr>
          <p:nvPr>
            <p:extLst>
              <p:ext uri="{D42A27DB-BD31-4B8C-83A1-F6EECF244321}">
                <p14:modId xmlns:p14="http://schemas.microsoft.com/office/powerpoint/2010/main" val="3063360468"/>
              </p:ext>
            </p:extLst>
          </p:nvPr>
        </p:nvGraphicFramePr>
        <p:xfrm>
          <a:off x="398464" y="1292081"/>
          <a:ext cx="8356240" cy="3701843"/>
        </p:xfrm>
        <a:graphic>
          <a:graphicData uri="http://schemas.openxmlformats.org/drawingml/2006/table">
            <a:tbl>
              <a:tblPr firstRow="1" bandRow="1">
                <a:tableStyleId>{B301B821-A1FF-4177-AEE7-76D212191A09}</a:tableStyleId>
              </a:tblPr>
              <a:tblGrid>
                <a:gridCol w="3890997">
                  <a:extLst>
                    <a:ext uri="{9D8B030D-6E8A-4147-A177-3AD203B41FA5}">
                      <a16:colId xmlns:a16="http://schemas.microsoft.com/office/drawing/2014/main" val="621959707"/>
                    </a:ext>
                  </a:extLst>
                </a:gridCol>
                <a:gridCol w="4465243">
                  <a:extLst>
                    <a:ext uri="{9D8B030D-6E8A-4147-A177-3AD203B41FA5}">
                      <a16:colId xmlns:a16="http://schemas.microsoft.com/office/drawing/2014/main" val="3120566231"/>
                    </a:ext>
                  </a:extLst>
                </a:gridCol>
              </a:tblGrid>
              <a:tr h="1061893">
                <a:tc>
                  <a:txBody>
                    <a:bodyPr/>
                    <a:lstStyle/>
                    <a:p>
                      <a:endParaRPr lang="en-US" dirty="0"/>
                    </a:p>
                  </a:txBody>
                  <a:tcPr>
                    <a:lnL w="12700" cmpd="sng">
                      <a:noFill/>
                    </a:lnL>
                    <a:lnR w="12700" cap="flat" cmpd="sng" algn="ctr">
                      <a:solidFill>
                        <a:schemeClr val="accent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53941" algn="l" rtl="0">
                        <a:spcAft>
                          <a:spcPts val="675"/>
                        </a:spcAft>
                      </a:pPr>
                      <a:r>
                        <a:rPr lang="es-419" b="1">
                          <a:solidFill>
                            <a:schemeClr val="bg1"/>
                          </a:solidFill>
                        </a:rPr>
                        <a:t>Ahorro fiscal hoy</a:t>
                      </a:r>
                    </a:p>
                    <a:p>
                      <a:pPr indent="-153941" algn="l" rtl="0">
                        <a:spcAft>
                          <a:spcPts val="450"/>
                        </a:spcAft>
                      </a:pPr>
                      <a:r>
                        <a:rPr lang="es-419" sz="1800" b="1">
                          <a:solidFill>
                            <a:schemeClr val="bg1"/>
                          </a:solidFill>
                        </a:rPr>
                        <a:t>401(k) tradicional antes de impuestos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715080041"/>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b="1"/>
                        <a:t>Límites de ingreso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800">
                          <a:solidFill>
                            <a:prstClr val="black"/>
                          </a:solidFill>
                        </a:rPr>
                        <a:t>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4"/>
                    </a:solidFill>
                  </a:tcPr>
                </a:tc>
                <a:extLst>
                  <a:ext uri="{0D108BD9-81ED-4DB2-BD59-A6C34878D82A}">
                    <a16:rowId xmlns:a16="http://schemas.microsoft.com/office/drawing/2014/main" val="3847753246"/>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b="1"/>
                        <a:t>Contribuciones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a:solidFill>
                            <a:prstClr val="black"/>
                          </a:solidFill>
                        </a:rPr>
                        <a:t>Antes de impuestos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8593067"/>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b="1"/>
                        <a:t>Límites de contribución de 2025</a:t>
                      </a:r>
                      <a:r>
                        <a:rPr lang="es-419" sz="1800" b="1" baseline="30000">
                          <a:solidFill>
                            <a:prstClr val="black"/>
                          </a:solidFill>
                          <a:latin typeface="+mn-lt"/>
                          <a:ea typeface="+mn-ea"/>
                          <a:cs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419">
                          <a:solidFill>
                            <a:prstClr val="black"/>
                          </a:solidFill>
                        </a:rPr>
                        <a:t>$23 500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4"/>
                    </a:solidFill>
                  </a:tcPr>
                </a:tc>
                <a:extLst>
                  <a:ext uri="{0D108BD9-81ED-4DB2-BD59-A6C34878D82A}">
                    <a16:rowId xmlns:a16="http://schemas.microsoft.com/office/drawing/2014/main" val="3934969799"/>
                  </a:ext>
                </a:extLst>
              </a:tr>
              <a:tr h="6774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b="1"/>
                        <a:t>Límites de contribución de recuperación de 2025</a:t>
                      </a:r>
                      <a:r>
                        <a:rPr lang="es-419" sz="1800" b="1" baseline="30000">
                          <a:solidFill>
                            <a:prstClr val="black"/>
                          </a:solidFill>
                          <a:latin typeface="+mn-lt"/>
                          <a:ea typeface="+mn-ea"/>
                          <a:cs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419"/>
                        <a:t>50 años o más: $7500</a:t>
                      </a:r>
                    </a:p>
                    <a:p>
                      <a:r>
                        <a:rPr lang="es-419"/>
                        <a:t>Entre 60 y 63 años: $11 250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1020833"/>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b="1"/>
                        <a:t>Ganancias de inversión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a:solidFill>
                            <a:prstClr val="black"/>
                          </a:solidFill>
                        </a:rPr>
                        <a:t>Impuesto diferido</a:t>
                      </a:r>
                      <a:r>
                        <a:rPr lang="es-419" baseline="30000">
                          <a:solidFill>
                            <a:prstClr val="black"/>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4"/>
                    </a:solidFill>
                  </a:tcPr>
                </a:tc>
                <a:extLst>
                  <a:ext uri="{0D108BD9-81ED-4DB2-BD59-A6C34878D82A}">
                    <a16:rowId xmlns:a16="http://schemas.microsoft.com/office/drawing/2014/main" val="4113011621"/>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800" b="1">
                          <a:solidFill>
                            <a:prstClr val="black"/>
                          </a:solidFill>
                          <a:latin typeface="+mn-lt"/>
                          <a:ea typeface="+mn-ea"/>
                          <a:cs typeface="Arial"/>
                        </a:rPr>
                        <a:t>Distribuciones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a:solidFill>
                            <a:prstClr val="black"/>
                          </a:solidFill>
                        </a:rPr>
                        <a:t>Impuestos por retiro</a:t>
                      </a:r>
                      <a:r>
                        <a:rPr lang="es-419" baseline="30000">
                          <a:solidFill>
                            <a:prstClr val="black"/>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2032151"/>
                  </a:ext>
                </a:extLst>
              </a:tr>
            </a:tbl>
          </a:graphicData>
        </a:graphic>
      </p:graphicFrame>
    </p:spTree>
    <p:extLst>
      <p:ext uri="{BB962C8B-B14F-4D97-AF65-F5344CB8AC3E}">
        <p14:creationId xmlns:p14="http://schemas.microsoft.com/office/powerpoint/2010/main" val="314005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3472A-C6ED-4C6B-A7F8-4BC2888304CB}"/>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CDDB6C37-1E83-FADE-0A7D-4A9C2B05FD4C}"/>
              </a:ext>
            </a:extLst>
          </p:cNvPr>
          <p:cNvSpPr txBox="1"/>
          <p:nvPr/>
        </p:nvSpPr>
        <p:spPr>
          <a:xfrm>
            <a:off x="0" y="0"/>
            <a:ext cx="0" cy="0"/>
          </a:xfrm>
          <a:prstGeom prst="rect">
            <a:avLst/>
          </a:prstGeom>
        </p:spPr>
        <p:txBody>
          <a:bodyPr rtlCol="0" anchor="t">
            <a:noAutofit/>
          </a:bodyPr>
          <a:lstStyle/>
          <a:p>
            <a:pPr algn="l">
              <a:defRPr/>
            </a:pPr>
            <a:endParaRPr lang="en-US" sz="1100"/>
          </a:p>
          <a:p>
            <a:r>
              <a:rPr lang="es-419" sz="100"/>
              <a:t>ADMASTER-STAMP!MGR0311222073682</a:t>
            </a:r>
          </a:p>
        </p:txBody>
      </p:sp>
      <p:sp>
        <p:nvSpPr>
          <p:cNvPr id="3" name="Slide Number Placeholder 5">
            <a:extLst>
              <a:ext uri="{FF2B5EF4-FFF2-40B4-BE49-F238E27FC236}">
                <a16:creationId xmlns:a16="http://schemas.microsoft.com/office/drawing/2014/main" id="{94B8B7DC-6DBD-50E2-5E29-23F79B8BB2D6}"/>
              </a:ext>
            </a:extLst>
          </p:cNvPr>
          <p:cNvSpPr>
            <a:spLocks noGrp="1"/>
          </p:cNvSpPr>
          <p:nvPr>
            <p:ph type="sldNum" sz="quarter" idx="12"/>
          </p:nvPr>
        </p:nvSpPr>
        <p:spPr>
          <a:xfrm>
            <a:off x="8533067" y="6399283"/>
            <a:ext cx="212470" cy="175694"/>
          </a:xfrm>
        </p:spPr>
        <p:txBody>
          <a:bodyPr/>
          <a:lstStyle/>
          <a:p>
            <a:fld id="{BB333B34-C87C-402E-ABB0-13B7C9DEBBC4}" type="slidenum">
              <a:rPr/>
              <a:t>6</a:t>
            </a:fld>
            <a:endParaRPr/>
          </a:p>
        </p:txBody>
      </p:sp>
      <p:pic>
        <p:nvPicPr>
          <p:cNvPr id="9" name="Picture 8">
            <a:extLst>
              <a:ext uri="{FF2B5EF4-FFF2-40B4-BE49-F238E27FC236}">
                <a16:creationId xmlns:a16="http://schemas.microsoft.com/office/drawing/2014/main" id="{C7AFBE1A-17DA-E5C4-D077-C95B4BB4D14E}"/>
              </a:ext>
            </a:extLst>
          </p:cNvPr>
          <p:cNvPicPr>
            <a:picLocks noChangeAspect="1"/>
          </p:cNvPicPr>
          <p:nvPr/>
        </p:nvPicPr>
        <p:blipFill>
          <a:blip r:embed="rId4"/>
          <a:stretch>
            <a:fillRect/>
          </a:stretch>
        </p:blipFill>
        <p:spPr>
          <a:xfrm>
            <a:off x="398464" y="2174224"/>
            <a:ext cx="7193183" cy="2832010"/>
          </a:xfrm>
          <a:prstGeom prst="rect">
            <a:avLst/>
          </a:prstGeom>
        </p:spPr>
      </p:pic>
      <p:sp>
        <p:nvSpPr>
          <p:cNvPr id="10" name="TextBox 9">
            <a:extLst>
              <a:ext uri="{FF2B5EF4-FFF2-40B4-BE49-F238E27FC236}">
                <a16:creationId xmlns:a16="http://schemas.microsoft.com/office/drawing/2014/main" id="{3ACCE260-1292-4250-5717-6F7BECC719ED}"/>
              </a:ext>
            </a:extLst>
          </p:cNvPr>
          <p:cNvSpPr txBox="1"/>
          <p:nvPr/>
        </p:nvSpPr>
        <p:spPr>
          <a:xfrm>
            <a:off x="398464" y="1221359"/>
            <a:ext cx="7805659" cy="630942"/>
          </a:xfrm>
          <a:prstGeom prst="rect">
            <a:avLst/>
          </a:prstGeom>
          <a:noFill/>
        </p:spPr>
        <p:txBody>
          <a:bodyPr wrap="square" lIns="0" tIns="0" rIns="0" bIns="0" rtlCol="0">
            <a:spAutoFit/>
          </a:bodyPr>
          <a:lstStyle/>
          <a:p>
            <a:pPr algn="l">
              <a:spcBef>
                <a:spcPts val="600"/>
              </a:spcBef>
            </a:pPr>
            <a:r>
              <a:rPr lang="es-419" b="1" dirty="0"/>
              <a:t>Este enfoque sistemático se conoce como promedio de costo en dólares (DCA, por sus siglas en inglés).</a:t>
            </a:r>
          </a:p>
          <a:p>
            <a:pPr algn="l">
              <a:spcBef>
                <a:spcPts val="600"/>
              </a:spcBef>
            </a:pPr>
            <a:r>
              <a:rPr lang="es-419" b="1" dirty="0"/>
              <a:t>Vea cómo funciona.</a:t>
            </a:r>
          </a:p>
        </p:txBody>
      </p:sp>
      <p:sp>
        <p:nvSpPr>
          <p:cNvPr id="11" name="TextBox 10">
            <a:extLst>
              <a:ext uri="{FF2B5EF4-FFF2-40B4-BE49-F238E27FC236}">
                <a16:creationId xmlns:a16="http://schemas.microsoft.com/office/drawing/2014/main" id="{43AF35E8-51DD-8101-AD5F-05ACCA993FB0}"/>
              </a:ext>
            </a:extLst>
          </p:cNvPr>
          <p:cNvSpPr txBox="1"/>
          <p:nvPr/>
        </p:nvSpPr>
        <p:spPr>
          <a:xfrm>
            <a:off x="648011" y="5315504"/>
            <a:ext cx="7193183" cy="153888"/>
          </a:xfrm>
          <a:prstGeom prst="rect">
            <a:avLst/>
          </a:prstGeom>
          <a:noFill/>
        </p:spPr>
        <p:txBody>
          <a:bodyPr wrap="square" lIns="0" tIns="0" rIns="0" bIns="0" rtlCol="0">
            <a:spAutoFit/>
          </a:bodyPr>
          <a:lstStyle/>
          <a:p>
            <a:pPr algn="l">
              <a:spcBef>
                <a:spcPts val="600"/>
              </a:spcBef>
            </a:pPr>
            <a:r>
              <a:rPr lang="es-419" sz="1000"/>
              <a:t>Este ejemplo hipotético tiene propósitos ilustrativos únicamente.</a:t>
            </a:r>
          </a:p>
        </p:txBody>
      </p:sp>
      <p:sp>
        <p:nvSpPr>
          <p:cNvPr id="6" name="ZoneTexte 5"/>
          <p:cNvSpPr txBox="1"/>
          <p:nvPr/>
        </p:nvSpPr>
        <p:spPr>
          <a:xfrm>
            <a:off x="581892" y="2919262"/>
            <a:ext cx="812800" cy="153888"/>
          </a:xfrm>
          <a:prstGeom prst="rect">
            <a:avLst/>
          </a:prstGeom>
          <a:solidFill>
            <a:schemeClr val="bg1"/>
          </a:solidFill>
        </p:spPr>
        <p:txBody>
          <a:bodyPr wrap="square" lIns="0" tIns="0" rIns="0" bIns="0" rtlCol="0">
            <a:spAutoFit/>
          </a:bodyPr>
          <a:lstStyle/>
          <a:p>
            <a:pPr algn="l">
              <a:spcBef>
                <a:spcPts val="600"/>
              </a:spcBef>
            </a:pPr>
            <a:r>
              <a:rPr lang="es-419" sz="1000"/>
              <a:t>$50 por acción</a:t>
            </a:r>
          </a:p>
        </p:txBody>
      </p:sp>
      <p:sp>
        <p:nvSpPr>
          <p:cNvPr id="13" name="ZoneTexte 12"/>
          <p:cNvSpPr txBox="1"/>
          <p:nvPr/>
        </p:nvSpPr>
        <p:spPr>
          <a:xfrm>
            <a:off x="581892" y="3359446"/>
            <a:ext cx="812800" cy="153888"/>
          </a:xfrm>
          <a:prstGeom prst="rect">
            <a:avLst/>
          </a:prstGeom>
          <a:solidFill>
            <a:schemeClr val="bg1"/>
          </a:solidFill>
        </p:spPr>
        <p:txBody>
          <a:bodyPr wrap="square" lIns="0" tIns="0" rIns="0" bIns="0" rtlCol="0">
            <a:spAutoFit/>
          </a:bodyPr>
          <a:lstStyle/>
          <a:p>
            <a:pPr algn="l">
              <a:spcBef>
                <a:spcPts val="600"/>
              </a:spcBef>
            </a:pPr>
            <a:r>
              <a:rPr lang="es-419" sz="1000"/>
              <a:t>$25 por acción</a:t>
            </a:r>
          </a:p>
        </p:txBody>
      </p:sp>
      <p:sp>
        <p:nvSpPr>
          <p:cNvPr id="14" name="ZoneTexte 13"/>
          <p:cNvSpPr txBox="1"/>
          <p:nvPr/>
        </p:nvSpPr>
        <p:spPr>
          <a:xfrm>
            <a:off x="581892" y="3758313"/>
            <a:ext cx="812800" cy="153888"/>
          </a:xfrm>
          <a:prstGeom prst="rect">
            <a:avLst/>
          </a:prstGeom>
          <a:solidFill>
            <a:schemeClr val="bg1"/>
          </a:solidFill>
        </p:spPr>
        <p:txBody>
          <a:bodyPr wrap="square" lIns="0" tIns="0" rIns="0" bIns="0" rtlCol="0">
            <a:spAutoFit/>
          </a:bodyPr>
          <a:lstStyle/>
          <a:p>
            <a:pPr algn="l">
              <a:spcBef>
                <a:spcPts val="600"/>
              </a:spcBef>
            </a:pPr>
            <a:r>
              <a:rPr lang="es-419" sz="1000"/>
              <a:t>$20 por acción</a:t>
            </a:r>
          </a:p>
        </p:txBody>
      </p:sp>
      <p:sp>
        <p:nvSpPr>
          <p:cNvPr id="15" name="ZoneTexte 14"/>
          <p:cNvSpPr txBox="1"/>
          <p:nvPr/>
        </p:nvSpPr>
        <p:spPr>
          <a:xfrm>
            <a:off x="581892" y="4209676"/>
            <a:ext cx="812800" cy="153888"/>
          </a:xfrm>
          <a:prstGeom prst="rect">
            <a:avLst/>
          </a:prstGeom>
          <a:solidFill>
            <a:schemeClr val="bg1"/>
          </a:solidFill>
        </p:spPr>
        <p:txBody>
          <a:bodyPr wrap="square" lIns="0" tIns="0" rIns="0" bIns="0" rtlCol="0">
            <a:spAutoFit/>
          </a:bodyPr>
          <a:lstStyle/>
          <a:p>
            <a:pPr algn="l">
              <a:spcBef>
                <a:spcPts val="600"/>
              </a:spcBef>
            </a:pPr>
            <a:r>
              <a:rPr lang="es-419" sz="1000"/>
              <a:t>$10 por acción</a:t>
            </a:r>
          </a:p>
        </p:txBody>
      </p:sp>
      <p:sp>
        <p:nvSpPr>
          <p:cNvPr id="7" name="Titre 6"/>
          <p:cNvSpPr>
            <a:spLocks noGrp="1"/>
          </p:cNvSpPr>
          <p:nvPr>
            <p:ph type="title"/>
          </p:nvPr>
        </p:nvSpPr>
        <p:spPr/>
        <p:txBody>
          <a:bodyPr/>
          <a:lstStyle/>
          <a:p>
            <a:r>
              <a:rPr lang="es-419" dirty="0"/>
              <a:t>Siga contribuyendo</a:t>
            </a:r>
            <a:endParaRPr lang="fr-CA" dirty="0"/>
          </a:p>
        </p:txBody>
      </p:sp>
      <p:sp>
        <p:nvSpPr>
          <p:cNvPr id="8" name="Espace réservé du texte 7"/>
          <p:cNvSpPr>
            <a:spLocks noGrp="1"/>
          </p:cNvSpPr>
          <p:nvPr>
            <p:ph type="body" sz="quarter" idx="15"/>
          </p:nvPr>
        </p:nvSpPr>
        <p:spPr/>
        <p:txBody>
          <a:bodyPr/>
          <a:lstStyle/>
          <a:p>
            <a:r>
              <a:rPr lang="es-419" dirty="0"/>
              <a:t>El término “acción” se refiere a las inversiones en fondos mutuos cotizados en la bolsa. El promedio de costo en dólares no garantiza una ganancia ni protege contra una pérdida. La inversión sistemática implica invertir en valores continuamente, sin importar cuál sea la fluctuación del nivel de precios. Se recomienda que los participantes tengan en cuenta sus recursos para continuar la estrategia a largo plazo. No hay garantía de que alguna estrategia de inversión logre sus objetivos. El desempeño pasado no garantiza los resultados futuros.</a:t>
            </a:r>
          </a:p>
          <a:p>
            <a:endParaRPr lang="fr-CA" dirty="0"/>
          </a:p>
        </p:txBody>
      </p:sp>
    </p:spTree>
    <p:custDataLst>
      <p:tags r:id="rId1"/>
    </p:custDataLst>
    <p:extLst>
      <p:ext uri="{BB962C8B-B14F-4D97-AF65-F5344CB8AC3E}">
        <p14:creationId xmlns:p14="http://schemas.microsoft.com/office/powerpoint/2010/main" val="136244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5A3E-C5AD-4278-9077-63CCE9EE8902}"/>
              </a:ext>
            </a:extLst>
          </p:cNvPr>
          <p:cNvSpPr>
            <a:spLocks noGrp="1"/>
          </p:cNvSpPr>
          <p:nvPr>
            <p:ph type="title"/>
          </p:nvPr>
        </p:nvSpPr>
        <p:spPr/>
        <p:txBody>
          <a:bodyPr/>
          <a:lstStyle/>
          <a:p>
            <a:r>
              <a:rPr lang="es-419"/>
              <a:t>Su dinero tiene el potencial de crecer y crecer</a:t>
            </a:r>
          </a:p>
        </p:txBody>
      </p:sp>
      <p:sp>
        <p:nvSpPr>
          <p:cNvPr id="5" name="Text Placeholder 4">
            <a:extLst>
              <a:ext uri="{FF2B5EF4-FFF2-40B4-BE49-F238E27FC236}">
                <a16:creationId xmlns:a16="http://schemas.microsoft.com/office/drawing/2014/main" id="{25D65D52-B109-45D3-AA10-AC2570DF9F3B}"/>
              </a:ext>
            </a:extLst>
          </p:cNvPr>
          <p:cNvSpPr>
            <a:spLocks noGrp="1"/>
          </p:cNvSpPr>
          <p:nvPr>
            <p:ph type="body" sz="quarter" idx="15"/>
          </p:nvPr>
        </p:nvSpPr>
        <p:spPr/>
        <p:txBody>
          <a:bodyPr/>
          <a:lstStyle/>
          <a:p>
            <a:r>
              <a:rPr lang="es-419" dirty="0"/>
              <a:t>Solo con fines ilustrativos. Las cifras suponen un saldo inicial de $0, una contribución mensual de $267, una tasa de rendimiento anual del 5 % y 10, 20 y 30 años de ahorro. Las situaciones pueden variar según cada caso. No se garantiza que los resultados que se muestran se logren o se mantengan durante un período de tiempo. Este ejemplo supone que no se hicieron retiros, no toma en cuenta los cargos asociados con la inversión que, si se incluyen, reducirían el saldo de la cuenta, y supone la reinversión de las ganancias. Los impuestos se pagan al momento del retiro.</a:t>
            </a:r>
          </a:p>
        </p:txBody>
      </p:sp>
      <p:sp>
        <p:nvSpPr>
          <p:cNvPr id="27" name="Rectangle 26">
            <a:extLst>
              <a:ext uri="{FF2B5EF4-FFF2-40B4-BE49-F238E27FC236}">
                <a16:creationId xmlns:a16="http://schemas.microsoft.com/office/drawing/2014/main" id="{5DAF539A-9BCB-F04C-90BB-E40E866529F0}"/>
              </a:ext>
            </a:extLst>
          </p:cNvPr>
          <p:cNvSpPr/>
          <p:nvPr/>
        </p:nvSpPr>
        <p:spPr>
          <a:xfrm>
            <a:off x="398464" y="1372569"/>
            <a:ext cx="1821545" cy="123698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0" tIns="288000" rIns="360000" bIns="360000" rtlCol="0" anchor="t"/>
          <a:lstStyle/>
          <a:p>
            <a:pPr>
              <a:spcAft>
                <a:spcPts val="800"/>
              </a:spcAft>
            </a:pPr>
            <a:endParaRPr lang="en-US" sz="4000" dirty="0">
              <a:solidFill>
                <a:schemeClr val="tx1"/>
              </a:solidFill>
            </a:endParaRPr>
          </a:p>
        </p:txBody>
      </p:sp>
      <p:sp>
        <p:nvSpPr>
          <p:cNvPr id="28" name="Rectangle 27">
            <a:extLst>
              <a:ext uri="{FF2B5EF4-FFF2-40B4-BE49-F238E27FC236}">
                <a16:creationId xmlns:a16="http://schemas.microsoft.com/office/drawing/2014/main" id="{D4BD41F1-A9B8-7947-A598-3CD58452B1BF}"/>
              </a:ext>
            </a:extLst>
          </p:cNvPr>
          <p:cNvSpPr/>
          <p:nvPr/>
        </p:nvSpPr>
        <p:spPr>
          <a:xfrm>
            <a:off x="398464" y="2795289"/>
            <a:ext cx="1821545" cy="1068638"/>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0" tIns="288000" rIns="360000" bIns="360000" rtlCol="0" anchor="t"/>
          <a:lstStyle/>
          <a:p>
            <a:pPr>
              <a:spcAft>
                <a:spcPts val="800"/>
              </a:spcAft>
            </a:pPr>
            <a:endParaRPr lang="en-US" sz="4000" dirty="0">
              <a:solidFill>
                <a:schemeClr val="tx1"/>
              </a:solidFill>
            </a:endParaRPr>
          </a:p>
        </p:txBody>
      </p:sp>
      <p:sp>
        <p:nvSpPr>
          <p:cNvPr id="30" name="Title 1">
            <a:extLst>
              <a:ext uri="{FF2B5EF4-FFF2-40B4-BE49-F238E27FC236}">
                <a16:creationId xmlns:a16="http://schemas.microsoft.com/office/drawing/2014/main" id="{05B1CB76-B23F-D148-8531-052AD563A712}"/>
              </a:ext>
            </a:extLst>
          </p:cNvPr>
          <p:cNvSpPr txBox="1">
            <a:spLocks/>
          </p:cNvSpPr>
          <p:nvPr/>
        </p:nvSpPr>
        <p:spPr>
          <a:xfrm>
            <a:off x="517491" y="1514372"/>
            <a:ext cx="1592021" cy="308363"/>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s-419" sz="1600" b="0" dirty="0"/>
              <a:t>$267 por mes o $3200 por año</a:t>
            </a:r>
          </a:p>
        </p:txBody>
      </p:sp>
      <p:sp>
        <p:nvSpPr>
          <p:cNvPr id="31" name="Title 1">
            <a:extLst>
              <a:ext uri="{FF2B5EF4-FFF2-40B4-BE49-F238E27FC236}">
                <a16:creationId xmlns:a16="http://schemas.microsoft.com/office/drawing/2014/main" id="{C909ED2C-FBA5-9349-8516-D8B54B118919}"/>
              </a:ext>
            </a:extLst>
          </p:cNvPr>
          <p:cNvSpPr txBox="1">
            <a:spLocks/>
          </p:cNvSpPr>
          <p:nvPr/>
        </p:nvSpPr>
        <p:spPr>
          <a:xfrm>
            <a:off x="553719" y="2892778"/>
            <a:ext cx="1096446" cy="308363"/>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s-419" sz="1600" b="0"/>
              <a:t>Presume un crecimiento anual del 5 % </a:t>
            </a:r>
          </a:p>
        </p:txBody>
      </p:sp>
      <p:pic>
        <p:nvPicPr>
          <p:cNvPr id="35" name="Graphic 34">
            <a:extLst>
              <a:ext uri="{FF2B5EF4-FFF2-40B4-BE49-F238E27FC236}">
                <a16:creationId xmlns:a16="http://schemas.microsoft.com/office/drawing/2014/main" id="{ABA32F00-2798-C244-A7D8-9D737AD3DC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59825" y="2091292"/>
            <a:ext cx="460828" cy="460828"/>
          </a:xfrm>
          <a:prstGeom prst="rect">
            <a:avLst/>
          </a:prstGeom>
        </p:spPr>
      </p:pic>
      <p:pic>
        <p:nvPicPr>
          <p:cNvPr id="36" name="Graphic 35">
            <a:extLst>
              <a:ext uri="{FF2B5EF4-FFF2-40B4-BE49-F238E27FC236}">
                <a16:creationId xmlns:a16="http://schemas.microsoft.com/office/drawing/2014/main" id="{DE61DA04-5E3B-2346-ADB2-5F571175456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50165" y="3298630"/>
            <a:ext cx="460828" cy="460828"/>
          </a:xfrm>
          <a:prstGeom prst="rect">
            <a:avLst/>
          </a:prstGeom>
        </p:spPr>
      </p:pic>
      <p:sp>
        <p:nvSpPr>
          <p:cNvPr id="6" name="TextBox 6"/>
          <p:cNvSpPr txBox="1"/>
          <p:nvPr/>
        </p:nvSpPr>
        <p:spPr>
          <a:xfrm>
            <a:off x="0" y="0"/>
            <a:ext cx="0" cy="0"/>
          </a:xfrm>
          <a:prstGeom prst="rect">
            <a:avLst/>
          </a:prstGeom>
        </p:spPr>
        <p:txBody>
          <a:bodyPr rtlCol="0" anchor="t">
            <a:noAutofit/>
          </a:bodyPr>
          <a:lstStyle/>
          <a:p>
            <a:pPr algn="l">
              <a:defRPr/>
            </a:pPr>
            <a:endParaRPr lang="en-US" sz="1100"/>
          </a:p>
          <a:p>
            <a:r>
              <a:rPr lang="es-419" sz="100"/>
              <a:t>ADMASTER-STAMP!MGR1108222572405</a:t>
            </a:r>
          </a:p>
        </p:txBody>
      </p:sp>
      <p:grpSp>
        <p:nvGrpSpPr>
          <p:cNvPr id="17" name="Group 16">
            <a:extLst>
              <a:ext uri="{FF2B5EF4-FFF2-40B4-BE49-F238E27FC236}">
                <a16:creationId xmlns:a16="http://schemas.microsoft.com/office/drawing/2014/main" id="{D1A4A524-E4DA-7653-8C79-019799C130CC}"/>
              </a:ext>
            </a:extLst>
          </p:cNvPr>
          <p:cNvGrpSpPr/>
          <p:nvPr/>
        </p:nvGrpSpPr>
        <p:grpSpPr>
          <a:xfrm>
            <a:off x="2463074" y="1294469"/>
            <a:ext cx="6457045" cy="4576942"/>
            <a:chOff x="2400673" y="1393861"/>
            <a:chExt cx="6823548" cy="4196154"/>
          </a:xfrm>
        </p:grpSpPr>
        <p:graphicFrame>
          <p:nvGraphicFramePr>
            <p:cNvPr id="3" name="Chart 2">
              <a:extLst>
                <a:ext uri="{FF2B5EF4-FFF2-40B4-BE49-F238E27FC236}">
                  <a16:creationId xmlns:a16="http://schemas.microsoft.com/office/drawing/2014/main" id="{984202DE-F37A-F145-8466-54A22AD49479}"/>
                </a:ext>
              </a:extLst>
            </p:cNvPr>
            <p:cNvGraphicFramePr/>
            <p:nvPr>
              <p:extLst>
                <p:ext uri="{D42A27DB-BD31-4B8C-83A1-F6EECF244321}">
                  <p14:modId xmlns:p14="http://schemas.microsoft.com/office/powerpoint/2010/main" val="3870047919"/>
                </p:ext>
              </p:extLst>
            </p:nvPr>
          </p:nvGraphicFramePr>
          <p:xfrm>
            <a:off x="2676249" y="1393861"/>
            <a:ext cx="6547972" cy="4196154"/>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10">
              <a:extLst>
                <a:ext uri="{FF2B5EF4-FFF2-40B4-BE49-F238E27FC236}">
                  <a16:creationId xmlns:a16="http://schemas.microsoft.com/office/drawing/2014/main" id="{1893F803-8D21-BC85-6108-FB397A904A77}"/>
                </a:ext>
              </a:extLst>
            </p:cNvPr>
            <p:cNvPicPr>
              <a:picLocks noChangeAspect="1"/>
            </p:cNvPicPr>
            <p:nvPr/>
          </p:nvPicPr>
          <p:blipFill>
            <a:blip r:embed="rId6"/>
            <a:stretch>
              <a:fillRect/>
            </a:stretch>
          </p:blipFill>
          <p:spPr>
            <a:xfrm>
              <a:off x="2400673" y="4188450"/>
              <a:ext cx="124801" cy="228620"/>
            </a:xfrm>
            <a:prstGeom prst="rect">
              <a:avLst/>
            </a:prstGeom>
          </p:spPr>
        </p:pic>
      </p:grpSp>
      <p:pic>
        <p:nvPicPr>
          <p:cNvPr id="19" name="Picture 18">
            <a:extLst>
              <a:ext uri="{FF2B5EF4-FFF2-40B4-BE49-F238E27FC236}">
                <a16:creationId xmlns:a16="http://schemas.microsoft.com/office/drawing/2014/main" id="{2553AC21-287E-0E51-5947-3428947362AB}"/>
              </a:ext>
            </a:extLst>
          </p:cNvPr>
          <p:cNvPicPr>
            <a:picLocks noChangeAspect="1"/>
          </p:cNvPicPr>
          <p:nvPr/>
        </p:nvPicPr>
        <p:blipFill>
          <a:blip r:embed="rId6"/>
          <a:stretch>
            <a:fillRect/>
          </a:stretch>
        </p:blipFill>
        <p:spPr>
          <a:xfrm>
            <a:off x="2463074" y="4744091"/>
            <a:ext cx="389710" cy="291978"/>
          </a:xfrm>
          <a:prstGeom prst="rect">
            <a:avLst/>
          </a:prstGeom>
        </p:spPr>
      </p:pic>
      <p:sp>
        <p:nvSpPr>
          <p:cNvPr id="4" name="Slide Number Placeholder 5">
            <a:extLst>
              <a:ext uri="{FF2B5EF4-FFF2-40B4-BE49-F238E27FC236}">
                <a16:creationId xmlns:a16="http://schemas.microsoft.com/office/drawing/2014/main" id="{9B69CDD4-4F35-189C-C70C-1B96BD354CC0}"/>
              </a:ext>
            </a:extLst>
          </p:cNvPr>
          <p:cNvSpPr>
            <a:spLocks noGrp="1"/>
          </p:cNvSpPr>
          <p:nvPr>
            <p:ph type="sldNum" sz="quarter" idx="12"/>
          </p:nvPr>
        </p:nvSpPr>
        <p:spPr>
          <a:xfrm>
            <a:off x="8533067" y="6399283"/>
            <a:ext cx="212470" cy="175694"/>
          </a:xfrm>
        </p:spPr>
        <p:txBody>
          <a:bodyPr/>
          <a:lstStyle/>
          <a:p>
            <a:fld id="{BB333B34-C87C-402E-ABB0-13B7C9DEBBC4}" type="slidenum">
              <a:rPr/>
              <a:t>7</a:t>
            </a:fld>
            <a:endParaRPr/>
          </a:p>
        </p:txBody>
      </p:sp>
    </p:spTree>
    <p:extLst>
      <p:ext uri="{BB962C8B-B14F-4D97-AF65-F5344CB8AC3E}">
        <p14:creationId xmlns:p14="http://schemas.microsoft.com/office/powerpoint/2010/main" val="281728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5E62B534-2A42-4B2F-B2DD-F2DD32AC8070}"/>
              </a:ext>
            </a:extLst>
          </p:cNvPr>
          <p:cNvGraphicFramePr/>
          <p:nvPr>
            <p:extLst>
              <p:ext uri="{D42A27DB-BD31-4B8C-83A1-F6EECF244321}">
                <p14:modId xmlns:p14="http://schemas.microsoft.com/office/powerpoint/2010/main" val="227590080"/>
              </p:ext>
            </p:extLst>
          </p:nvPr>
        </p:nvGraphicFramePr>
        <p:xfrm>
          <a:off x="360000" y="1309752"/>
          <a:ext cx="8356240" cy="398182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3"/>
          <p:cNvSpPr txBox="1"/>
          <p:nvPr/>
        </p:nvSpPr>
        <p:spPr>
          <a:xfrm>
            <a:off x="0" y="0"/>
            <a:ext cx="0" cy="0"/>
          </a:xfrm>
          <a:prstGeom prst="rect">
            <a:avLst/>
          </a:prstGeom>
        </p:spPr>
        <p:txBody>
          <a:bodyPr rtlCol="0" anchor="t">
            <a:noAutofit/>
          </a:bodyPr>
          <a:lstStyle/>
          <a:p>
            <a:pPr algn="l">
              <a:defRPr/>
            </a:pPr>
            <a:endParaRPr lang="en-US" sz="1100"/>
          </a:p>
          <a:p>
            <a:r>
              <a:rPr lang="es-419" sz="100"/>
              <a:t>ADMASTER-STAMP!MGR0913222411560</a:t>
            </a:r>
          </a:p>
        </p:txBody>
      </p:sp>
      <p:pic>
        <p:nvPicPr>
          <p:cNvPr id="11" name="Graphic 10">
            <a:extLst>
              <a:ext uri="{FF2B5EF4-FFF2-40B4-BE49-F238E27FC236}">
                <a16:creationId xmlns:a16="http://schemas.microsoft.com/office/drawing/2014/main" id="{C89CE705-AB78-3860-5EEC-87E3E54BFF1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3520" y="2192513"/>
            <a:ext cx="388704" cy="388704"/>
          </a:xfrm>
          <a:prstGeom prst="rect">
            <a:avLst/>
          </a:prstGeom>
        </p:spPr>
      </p:pic>
      <p:pic>
        <p:nvPicPr>
          <p:cNvPr id="12" name="Graphic 11">
            <a:extLst>
              <a:ext uri="{FF2B5EF4-FFF2-40B4-BE49-F238E27FC236}">
                <a16:creationId xmlns:a16="http://schemas.microsoft.com/office/drawing/2014/main" id="{7C62EAAC-439F-D876-AF57-8C8DF2EC96D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02841" y="3226377"/>
            <a:ext cx="388704" cy="388704"/>
          </a:xfrm>
          <a:prstGeom prst="rect">
            <a:avLst/>
          </a:prstGeom>
        </p:spPr>
      </p:pic>
      <p:sp>
        <p:nvSpPr>
          <p:cNvPr id="14" name="TextBox 13">
            <a:extLst>
              <a:ext uri="{FF2B5EF4-FFF2-40B4-BE49-F238E27FC236}">
                <a16:creationId xmlns:a16="http://schemas.microsoft.com/office/drawing/2014/main" id="{B0540DE2-084A-D626-D1C5-F722EFAB5358}"/>
              </a:ext>
            </a:extLst>
          </p:cNvPr>
          <p:cNvSpPr txBox="1"/>
          <p:nvPr/>
        </p:nvSpPr>
        <p:spPr>
          <a:xfrm>
            <a:off x="7935292" y="4304065"/>
            <a:ext cx="1047265" cy="569387"/>
          </a:xfrm>
          <a:prstGeom prst="rect">
            <a:avLst/>
          </a:prstGeom>
          <a:noFill/>
        </p:spPr>
        <p:txBody>
          <a:bodyPr wrap="square" lIns="0" tIns="0" rIns="0" bIns="0" rtlCol="0">
            <a:spAutoFit/>
          </a:bodyPr>
          <a:lstStyle/>
          <a:p>
            <a:pPr>
              <a:spcBef>
                <a:spcPts val="600"/>
              </a:spcBef>
            </a:pPr>
            <a:r>
              <a:rPr lang="es-419" sz="1600" b="0"/>
              <a:t>$456 981</a:t>
            </a:r>
          </a:p>
          <a:p>
            <a:pPr marL="233363" indent="-233363" algn="l">
              <a:spcBef>
                <a:spcPts val="600"/>
              </a:spcBef>
              <a:buFont typeface="Arial" panose="020B0604020202020204" pitchFamily="34" charset="0"/>
              <a:buChar char="•"/>
            </a:pPr>
            <a:endParaRPr lang="en-US" sz="1600" dirty="0" err="1"/>
          </a:p>
        </p:txBody>
      </p:sp>
      <p:sp>
        <p:nvSpPr>
          <p:cNvPr id="15" name="TextBox 14">
            <a:extLst>
              <a:ext uri="{FF2B5EF4-FFF2-40B4-BE49-F238E27FC236}">
                <a16:creationId xmlns:a16="http://schemas.microsoft.com/office/drawing/2014/main" id="{E065299D-6F1D-BB3A-F3FF-43CCC1A5ABF1}"/>
              </a:ext>
            </a:extLst>
          </p:cNvPr>
          <p:cNvSpPr txBox="1"/>
          <p:nvPr/>
        </p:nvSpPr>
        <p:spPr>
          <a:xfrm>
            <a:off x="5645978" y="3240615"/>
            <a:ext cx="1016000" cy="569387"/>
          </a:xfrm>
          <a:prstGeom prst="rect">
            <a:avLst/>
          </a:prstGeom>
          <a:noFill/>
        </p:spPr>
        <p:txBody>
          <a:bodyPr wrap="square" lIns="0" tIns="0" rIns="0" bIns="0" rtlCol="0">
            <a:spAutoFit/>
          </a:bodyPr>
          <a:lstStyle/>
          <a:p>
            <a:pPr>
              <a:spcBef>
                <a:spcPts val="600"/>
              </a:spcBef>
            </a:pPr>
            <a:r>
              <a:rPr lang="es-419" sz="1600" b="0"/>
              <a:t>$252 277</a:t>
            </a:r>
          </a:p>
          <a:p>
            <a:pPr marL="233363" indent="-233363" algn="l">
              <a:spcBef>
                <a:spcPts val="600"/>
              </a:spcBef>
              <a:buFont typeface="Arial" panose="020B0604020202020204" pitchFamily="34" charset="0"/>
              <a:buChar char="•"/>
            </a:pPr>
            <a:endParaRPr lang="en-US" sz="1600" dirty="0" err="1"/>
          </a:p>
        </p:txBody>
      </p:sp>
      <p:sp>
        <p:nvSpPr>
          <p:cNvPr id="16" name="TextBox 15">
            <a:extLst>
              <a:ext uri="{FF2B5EF4-FFF2-40B4-BE49-F238E27FC236}">
                <a16:creationId xmlns:a16="http://schemas.microsoft.com/office/drawing/2014/main" id="{76D587C6-7056-C5D4-C144-BA38EC5251CB}"/>
              </a:ext>
            </a:extLst>
          </p:cNvPr>
          <p:cNvSpPr txBox="1"/>
          <p:nvPr/>
        </p:nvSpPr>
        <p:spPr>
          <a:xfrm>
            <a:off x="3800778" y="2258811"/>
            <a:ext cx="1600478" cy="569387"/>
          </a:xfrm>
          <a:prstGeom prst="rect">
            <a:avLst/>
          </a:prstGeom>
          <a:noFill/>
        </p:spPr>
        <p:txBody>
          <a:bodyPr wrap="square" lIns="0" tIns="0" rIns="0" bIns="0" rtlCol="0">
            <a:spAutoFit/>
          </a:bodyPr>
          <a:lstStyle/>
          <a:p>
            <a:pPr lvl="1"/>
            <a:r>
              <a:rPr lang="es-419" sz="1600" b="0"/>
              <a:t>$127 994</a:t>
            </a:r>
          </a:p>
          <a:p>
            <a:pPr marL="233363" indent="-233363" algn="l">
              <a:spcBef>
                <a:spcPts val="600"/>
              </a:spcBef>
              <a:buFont typeface="Arial" panose="020B0604020202020204" pitchFamily="34" charset="0"/>
              <a:buChar char="•"/>
            </a:pPr>
            <a:endParaRPr lang="en-US" sz="1600" dirty="0" err="1"/>
          </a:p>
        </p:txBody>
      </p:sp>
      <p:sp>
        <p:nvSpPr>
          <p:cNvPr id="4" name="Slide Number Placeholder 5">
            <a:extLst>
              <a:ext uri="{FF2B5EF4-FFF2-40B4-BE49-F238E27FC236}">
                <a16:creationId xmlns:a16="http://schemas.microsoft.com/office/drawing/2014/main" id="{BE6B70E0-0755-8331-D7E0-025CC084ECFF}"/>
              </a:ext>
            </a:extLst>
          </p:cNvPr>
          <p:cNvSpPr>
            <a:spLocks noGrp="1"/>
          </p:cNvSpPr>
          <p:nvPr>
            <p:ph type="sldNum" sz="quarter" idx="12"/>
          </p:nvPr>
        </p:nvSpPr>
        <p:spPr>
          <a:xfrm>
            <a:off x="8533067" y="6399283"/>
            <a:ext cx="212470" cy="175694"/>
          </a:xfrm>
        </p:spPr>
        <p:txBody>
          <a:bodyPr/>
          <a:lstStyle/>
          <a:p>
            <a:fld id="{BB333B34-C87C-402E-ABB0-13B7C9DEBBC4}" type="slidenum">
              <a:rPr/>
              <a:t>8</a:t>
            </a:fld>
            <a:endParaRPr/>
          </a:p>
        </p:txBody>
      </p:sp>
      <p:pic>
        <p:nvPicPr>
          <p:cNvPr id="5" name="Graphic 4">
            <a:extLst>
              <a:ext uri="{FF2B5EF4-FFF2-40B4-BE49-F238E27FC236}">
                <a16:creationId xmlns:a16="http://schemas.microsoft.com/office/drawing/2014/main" id="{9D69219E-7D00-B19B-3B8A-EE59620A40E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95022" y="4279351"/>
            <a:ext cx="388704" cy="388704"/>
          </a:xfrm>
          <a:prstGeom prst="rect">
            <a:avLst/>
          </a:prstGeom>
        </p:spPr>
      </p:pic>
      <p:sp>
        <p:nvSpPr>
          <p:cNvPr id="6" name="Titre 5"/>
          <p:cNvSpPr>
            <a:spLocks noGrp="1"/>
          </p:cNvSpPr>
          <p:nvPr>
            <p:ph type="title"/>
          </p:nvPr>
        </p:nvSpPr>
        <p:spPr/>
        <p:txBody>
          <a:bodyPr/>
          <a:lstStyle/>
          <a:p>
            <a:r>
              <a:rPr lang="es-419" dirty="0">
                <a:latin typeface="Arial" panose="020B0604020202020204" pitchFamily="34" charset="0"/>
                <a:cs typeface="Arial" panose="020B0604020202020204" pitchFamily="34" charset="0"/>
              </a:rPr>
              <a:t>El tiempo está de su lado</a:t>
            </a:r>
            <a:br>
              <a:rPr lang="es-419" dirty="0">
                <a:latin typeface="Arial" panose="020B0604020202020204" pitchFamily="34" charset="0"/>
                <a:cs typeface="Arial" panose="020B0604020202020204" pitchFamily="34" charset="0"/>
              </a:rPr>
            </a:br>
            <a:endParaRPr lang="es-419" dirty="0"/>
          </a:p>
        </p:txBody>
      </p:sp>
      <p:sp>
        <p:nvSpPr>
          <p:cNvPr id="8" name="Espace réservé du texte 7"/>
          <p:cNvSpPr>
            <a:spLocks noGrp="1"/>
          </p:cNvSpPr>
          <p:nvPr>
            <p:ph type="body" sz="quarter" idx="15"/>
          </p:nvPr>
        </p:nvSpPr>
        <p:spPr/>
        <p:txBody>
          <a:bodyPr/>
          <a:lstStyle/>
          <a:p>
            <a:r>
              <a:rPr lang="es-419" dirty="0"/>
              <a:t>Solo con fines ilustrativos. Las cifras suponen un saldo inicial de $0, una contribución mensual de $267 y una tasa de retorno anual del 5 %. Las situaciones pueden variar según cada caso. No se garantiza que los resultados que se muestran se logren o se mantengan durante un período de tiempo. Este ejemplo supone que no se hicieron retiros, no toma en cuenta los cargos asociados con la inversión que, si se incluyen, reducirían el saldo de la cuenta, y supone la reinversión de las ganancias. Los impuestos se pagan al momento del retiro.</a:t>
            </a:r>
          </a:p>
          <a:p>
            <a:endParaRPr lang="fr-CA" dirty="0"/>
          </a:p>
        </p:txBody>
      </p:sp>
    </p:spTree>
    <p:extLst>
      <p:ext uri="{BB962C8B-B14F-4D97-AF65-F5344CB8AC3E}">
        <p14:creationId xmlns:p14="http://schemas.microsoft.com/office/powerpoint/2010/main" val="118838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83A56-A80C-7115-8975-2354330906EB}"/>
            </a:ext>
          </a:extLst>
        </p:cNvPr>
        <p:cNvGrpSpPr/>
        <p:nvPr/>
      </p:nvGrpSpPr>
      <p:grpSpPr>
        <a:xfrm>
          <a:off x="0" y="0"/>
          <a:ext cx="0" cy="0"/>
          <a:chOff x="0" y="0"/>
          <a:chExt cx="0" cy="0"/>
        </a:xfrm>
      </p:grpSpPr>
      <p:pic>
        <p:nvPicPr>
          <p:cNvPr id="17" name="Picture 16" descr="A road through a forest&#10;&#10;AI-generated content may be incorrect.">
            <a:extLst>
              <a:ext uri="{FF2B5EF4-FFF2-40B4-BE49-F238E27FC236}">
                <a16:creationId xmlns:a16="http://schemas.microsoft.com/office/drawing/2014/main" id="{535431CA-5ED2-265F-CF27-498572647942}"/>
              </a:ext>
            </a:extLst>
          </p:cNvPr>
          <p:cNvPicPr>
            <a:picLocks noChangeAspect="1"/>
          </p:cNvPicPr>
          <p:nvPr/>
        </p:nvPicPr>
        <p:blipFill>
          <a:blip r:embed="rId3">
            <a:extLst>
              <a:ext uri="{28A0092B-C50C-407E-A947-70E740481C1C}">
                <a14:useLocalDpi xmlns:a14="http://schemas.microsoft.com/office/drawing/2010/main" val="0"/>
              </a:ext>
            </a:extLst>
          </a:blip>
          <a:srcRect l="39084" t="6916" r="36649" b="1020"/>
          <a:stretch/>
        </p:blipFill>
        <p:spPr>
          <a:xfrm>
            <a:off x="5200649" y="0"/>
            <a:ext cx="3943352" cy="6858000"/>
          </a:xfrm>
          <a:prstGeom prst="rect">
            <a:avLst/>
          </a:prstGeom>
        </p:spPr>
      </p:pic>
      <p:sp>
        <p:nvSpPr>
          <p:cNvPr id="4" name="Title 3">
            <a:extLst>
              <a:ext uri="{FF2B5EF4-FFF2-40B4-BE49-F238E27FC236}">
                <a16:creationId xmlns:a16="http://schemas.microsoft.com/office/drawing/2014/main" id="{C9BA7624-3830-E854-B5A5-5CA1C3DD13D3}"/>
              </a:ext>
            </a:extLst>
          </p:cNvPr>
          <p:cNvSpPr>
            <a:spLocks noGrp="1"/>
          </p:cNvSpPr>
          <p:nvPr>
            <p:ph type="title"/>
          </p:nvPr>
        </p:nvSpPr>
        <p:spPr>
          <a:xfrm>
            <a:off x="398463" y="472438"/>
            <a:ext cx="5787184" cy="792167"/>
          </a:xfrm>
        </p:spPr>
        <p:txBody>
          <a:bodyPr/>
          <a:lstStyle/>
          <a:p>
            <a:r>
              <a:rPr lang="es-419" sz="3600" i="1">
                <a:latin typeface="Arial" panose="020B0604020202020204" pitchFamily="34" charset="0"/>
                <a:cs typeface="Arial" panose="020B0604020202020204" pitchFamily="34" charset="0"/>
              </a:rPr>
              <a:t>Usted</a:t>
            </a:r>
            <a:r>
              <a:rPr lang="es-419" sz="3600">
                <a:latin typeface="Arial" panose="020B0604020202020204" pitchFamily="34" charset="0"/>
                <a:cs typeface="Arial" panose="020B0604020202020204" pitchFamily="34" charset="0"/>
              </a:rPr>
              <a:t> siempre tiene</a:t>
            </a:r>
            <a:br>
              <a:rPr lang="es-419" sz="3600">
                <a:latin typeface="Arial" panose="020B0604020202020204" pitchFamily="34" charset="0"/>
                <a:cs typeface="Arial" panose="020B0604020202020204" pitchFamily="34" charset="0"/>
              </a:rPr>
            </a:br>
            <a:r>
              <a:rPr lang="es-419" sz="3600">
                <a:latin typeface="Arial" panose="020B0604020202020204" pitchFamily="34" charset="0"/>
                <a:cs typeface="Arial" panose="020B0604020202020204" pitchFamily="34" charset="0"/>
              </a:rPr>
              <a:t>el control</a:t>
            </a:r>
          </a:p>
        </p:txBody>
      </p:sp>
      <p:sp>
        <p:nvSpPr>
          <p:cNvPr id="5" name="Content Placeholder 4">
            <a:extLst>
              <a:ext uri="{FF2B5EF4-FFF2-40B4-BE49-F238E27FC236}">
                <a16:creationId xmlns:a16="http://schemas.microsoft.com/office/drawing/2014/main" id="{D892A8B1-95C0-F728-67E2-EACD1D709FCF}"/>
              </a:ext>
            </a:extLst>
          </p:cNvPr>
          <p:cNvSpPr>
            <a:spLocks noGrp="1"/>
          </p:cNvSpPr>
          <p:nvPr>
            <p:ph idx="1"/>
          </p:nvPr>
        </p:nvSpPr>
        <p:spPr>
          <a:xfrm>
            <a:off x="1158859" y="2104059"/>
            <a:ext cx="3096788" cy="3383408"/>
          </a:xfrm>
        </p:spPr>
        <p:txBody>
          <a:bodyPr anchor="ctr"/>
          <a:lstStyle/>
          <a:p>
            <a:pPr marL="0" indent="0">
              <a:buNone/>
            </a:pPr>
            <a:r>
              <a:rPr lang="es-419">
                <a:latin typeface="Arial" panose="020B0604020202020204" pitchFamily="34" charset="0"/>
                <a:cs typeface="Arial" panose="020B0604020202020204" pitchFamily="34" charset="0"/>
              </a:rPr>
              <a:t>Aumente sus ahorros con contribuciones periódicas</a:t>
            </a:r>
          </a:p>
          <a:p>
            <a:pPr marL="0" indent="0">
              <a:buNone/>
            </a:pPr>
            <a:endParaRPr lang="en-US" dirty="0">
              <a:latin typeface="Arial" panose="020B0604020202020204" pitchFamily="34" charset="0"/>
              <a:cs typeface="Arial" panose="020B0604020202020204" pitchFamily="34" charset="0"/>
            </a:endParaRPr>
          </a:p>
          <a:p>
            <a:pPr marL="0" indent="0">
              <a:buNone/>
            </a:pPr>
            <a:r>
              <a:rPr lang="es-419">
                <a:latin typeface="Arial" panose="020B0604020202020204" pitchFamily="34" charset="0"/>
                <a:cs typeface="Arial" panose="020B0604020202020204" pitchFamily="34" charset="0"/>
              </a:rPr>
              <a:t>Ajuste o reequilibre sus cotizaciones</a:t>
            </a:r>
          </a:p>
          <a:p>
            <a:pPr marL="0" indent="0">
              <a:buNone/>
            </a:pPr>
            <a:endParaRPr lang="en-US" dirty="0">
              <a:latin typeface="Arial" panose="020B0604020202020204" pitchFamily="34" charset="0"/>
              <a:cs typeface="Arial" panose="020B0604020202020204" pitchFamily="34" charset="0"/>
            </a:endParaRPr>
          </a:p>
          <a:p>
            <a:pPr marL="0" indent="0">
              <a:buNone/>
            </a:pPr>
            <a:r>
              <a:rPr lang="es-419">
                <a:latin typeface="Arial" panose="020B0604020202020204" pitchFamily="34" charset="0"/>
                <a:cs typeface="Arial" panose="020B0604020202020204" pitchFamily="34" charset="0"/>
              </a:rPr>
              <a:t>Priorice su jubilación</a:t>
            </a:r>
          </a:p>
        </p:txBody>
      </p:sp>
      <p:sp>
        <p:nvSpPr>
          <p:cNvPr id="14" name="Slide Number Placeholder 5">
            <a:extLst>
              <a:ext uri="{FF2B5EF4-FFF2-40B4-BE49-F238E27FC236}">
                <a16:creationId xmlns:a16="http://schemas.microsoft.com/office/drawing/2014/main" id="{1BDF960A-3273-20F6-8156-CECD767AEF12}"/>
              </a:ext>
            </a:extLst>
          </p:cNvPr>
          <p:cNvSpPr>
            <a:spLocks noGrp="1"/>
          </p:cNvSpPr>
          <p:nvPr>
            <p:ph type="sldNum" sz="quarter" idx="12"/>
          </p:nvPr>
        </p:nvSpPr>
        <p:spPr/>
        <p:txBody>
          <a:bodyPr/>
          <a:lstStyle/>
          <a:p>
            <a:fld id="{BB333B34-C87C-402E-ABB0-13B7C9DEBBC4}" type="slidenum">
              <a:rPr>
                <a:solidFill>
                  <a:schemeClr val="bg1"/>
                </a:solidFill>
              </a:rPr>
              <a:t>9</a:t>
            </a:fld>
            <a:endParaRPr>
              <a:solidFill>
                <a:schemeClr val="bg1"/>
              </a:solidFill>
            </a:endParaRPr>
          </a:p>
        </p:txBody>
      </p:sp>
      <p:pic>
        <p:nvPicPr>
          <p:cNvPr id="24" name="Graphic 23">
            <a:extLst>
              <a:ext uri="{FF2B5EF4-FFF2-40B4-BE49-F238E27FC236}">
                <a16:creationId xmlns:a16="http://schemas.microsoft.com/office/drawing/2014/main" id="{BDCED17D-50D6-94CF-74F8-6A95BA82CF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2458900"/>
            <a:ext cx="571500" cy="571500"/>
          </a:xfrm>
          <a:prstGeom prst="rect">
            <a:avLst/>
          </a:prstGeom>
        </p:spPr>
      </p:pic>
      <p:pic>
        <p:nvPicPr>
          <p:cNvPr id="25" name="Graphic 24">
            <a:extLst>
              <a:ext uri="{FF2B5EF4-FFF2-40B4-BE49-F238E27FC236}">
                <a16:creationId xmlns:a16="http://schemas.microsoft.com/office/drawing/2014/main" id="{A48FB1F8-7EA4-9CA4-B0AA-90A8880CD1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3605313"/>
            <a:ext cx="571500" cy="571500"/>
          </a:xfrm>
          <a:prstGeom prst="rect">
            <a:avLst/>
          </a:prstGeom>
        </p:spPr>
      </p:pic>
      <p:pic>
        <p:nvPicPr>
          <p:cNvPr id="26" name="Graphic 25">
            <a:extLst>
              <a:ext uri="{FF2B5EF4-FFF2-40B4-BE49-F238E27FC236}">
                <a16:creationId xmlns:a16="http://schemas.microsoft.com/office/drawing/2014/main" id="{698F0786-2BDE-1FA2-3D18-7894BADA15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4642542"/>
            <a:ext cx="571500" cy="571500"/>
          </a:xfrm>
          <a:prstGeom prst="rect">
            <a:avLst/>
          </a:prstGeom>
        </p:spPr>
      </p:pic>
    </p:spTree>
    <p:extLst>
      <p:ext uri="{BB962C8B-B14F-4D97-AF65-F5344CB8AC3E}">
        <p14:creationId xmlns:p14="http://schemas.microsoft.com/office/powerpoint/2010/main" val="137451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UNT" val="2"/>
  <p:tag name="SN" val="HIDDEN"/>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af2ef209-b359-4ac3-b684-2ca747b6a7bd"/>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5f4d66df-92e9-482e-a701-e737c637a3c4"/>
</p:tagLst>
</file>

<file path=ppt/tags/tag4.xml><?xml version="1.0" encoding="utf-8"?>
<p:tagLst xmlns:a="http://schemas.openxmlformats.org/drawingml/2006/main" xmlns:r="http://schemas.openxmlformats.org/officeDocument/2006/relationships" xmlns:p="http://schemas.openxmlformats.org/presentationml/2006/main">
  <p:tag name="COUNT" val="3"/>
  <p:tag name="SN" val="HIDDEN"/>
</p:tagLst>
</file>

<file path=ppt/tags/tag5.xml><?xml version="1.0" encoding="utf-8"?>
<p:tagLst xmlns:a="http://schemas.openxmlformats.org/drawingml/2006/main" xmlns:r="http://schemas.openxmlformats.org/officeDocument/2006/relationships" xmlns:p="http://schemas.openxmlformats.org/presentationml/2006/main">
  <p:tag name="COUNT" val="3"/>
  <p:tag name="SN" val="HIDDEN"/>
</p:tagLst>
</file>

<file path=ppt/tags/tag6.xml><?xml version="1.0" encoding="utf-8"?>
<p:tagLst xmlns:a="http://schemas.openxmlformats.org/drawingml/2006/main" xmlns:r="http://schemas.openxmlformats.org/officeDocument/2006/relationships" xmlns:p="http://schemas.openxmlformats.org/presentationml/2006/main">
  <p:tag name="COUNT" val="2"/>
  <p:tag name="SN" val="HIDDEN"/>
</p:tagLst>
</file>

<file path=ppt/theme/theme1.xml><?xml version="1.0" encoding="utf-8"?>
<a:theme xmlns:a="http://schemas.openxmlformats.org/drawingml/2006/main" name="John Hancock layouts">
  <a:themeElements>
    <a:clrScheme name="Manulife JH 2019">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00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33363" indent="-233363" algn="l">
          <a:spcBef>
            <a:spcPts val="600"/>
          </a:spcBef>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1026722 - Corporate PPT Template_16x9_MP 1026722 E_0818_v14" id="{3527DC7A-8C8D-4E9E-9B6E-A1046016BC1D}" vid="{5393119F-6D4A-4296-9D2C-28F94A85A1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407ad58-d49f-4298-af1f-d6ed8c062422">
      <Terms xmlns="http://schemas.microsoft.com/office/infopath/2007/PartnerControls"/>
    </lcf76f155ced4ddcb4097134ff3c332f>
    <TaxCatchAll xmlns="2a7a29bf-9dd5-4adb-97ea-8167ec86097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9168F9155F27459F978DEDF96F13B3" ma:contentTypeVersion="16" ma:contentTypeDescription="Create a new document." ma:contentTypeScope="" ma:versionID="8f29eb096b6240616761c358d32118a5">
  <xsd:schema xmlns:xsd="http://www.w3.org/2001/XMLSchema" xmlns:xs="http://www.w3.org/2001/XMLSchema" xmlns:p="http://schemas.microsoft.com/office/2006/metadata/properties" xmlns:ns2="b407ad58-d49f-4298-af1f-d6ed8c062422" xmlns:ns3="2a7a29bf-9dd5-4adb-97ea-8167ec860973" targetNamespace="http://schemas.microsoft.com/office/2006/metadata/properties" ma:root="true" ma:fieldsID="47077e56dd4ba0808d12c61139d5ebdf" ns2:_="" ns3:_="">
    <xsd:import namespace="b407ad58-d49f-4298-af1f-d6ed8c062422"/>
    <xsd:import namespace="2a7a29bf-9dd5-4adb-97ea-8167ec86097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07ad58-d49f-4298-af1f-d6ed8c0624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c039845-d277-466e-a9af-ee1ca770c9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29bf-9dd5-4adb-97ea-8167ec86097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a749975-43a0-4ea2-8947-b2abf5180343}" ma:internalName="TaxCatchAll" ma:showField="CatchAllData" ma:web="2a7a29bf-9dd5-4adb-97ea-8167ec86097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A12EF1-659D-449C-8DD0-8919DE3DB88F}">
  <ds:schemaRefs>
    <ds:schemaRef ds:uri="http://schemas.microsoft.com/office/2006/metadata/properties"/>
    <ds:schemaRef ds:uri="http://schemas.microsoft.com/office/2006/documentManagement/types"/>
    <ds:schemaRef ds:uri="b407ad58-d49f-4298-af1f-d6ed8c062422"/>
    <ds:schemaRef ds:uri="http://purl.org/dc/terms/"/>
    <ds:schemaRef ds:uri="http://www.w3.org/XML/1998/namespace"/>
    <ds:schemaRef ds:uri="http://schemas.openxmlformats.org/package/2006/metadata/core-properties"/>
    <ds:schemaRef ds:uri="http://purl.org/dc/elements/1.1/"/>
    <ds:schemaRef ds:uri="http://purl.org/dc/dcmitype/"/>
    <ds:schemaRef ds:uri="http://schemas.microsoft.com/office/infopath/2007/PartnerControls"/>
    <ds:schemaRef ds:uri="2a7a29bf-9dd5-4adb-97ea-8167ec860973"/>
  </ds:schemaRefs>
</ds:datastoreItem>
</file>

<file path=customXml/itemProps2.xml><?xml version="1.0" encoding="utf-8"?>
<ds:datastoreItem xmlns:ds="http://schemas.openxmlformats.org/officeDocument/2006/customXml" ds:itemID="{D7D12638-3A48-414B-ACD3-120BB766AC51}">
  <ds:schemaRefs>
    <ds:schemaRef ds:uri="http://schemas.microsoft.com/sharepoint/v3/contenttype/forms"/>
  </ds:schemaRefs>
</ds:datastoreItem>
</file>

<file path=customXml/itemProps3.xml><?xml version="1.0" encoding="utf-8"?>
<ds:datastoreItem xmlns:ds="http://schemas.openxmlformats.org/officeDocument/2006/customXml" ds:itemID="{D47F6954-7C12-4F37-AEE9-FD7DAF03F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07ad58-d49f-4298-af1f-d6ed8c062422"/>
    <ds:schemaRef ds:uri="2a7a29bf-9dd5-4adb-97ea-8167ec8609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13085</TotalTime>
  <Words>5392</Words>
  <Application>Microsoft Office PowerPoint</Application>
  <PresentationFormat>On-screen Show (4:3)</PresentationFormat>
  <Paragraphs>395</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Arial</vt:lpstr>
      <vt:lpstr>Calibri</vt:lpstr>
      <vt:lpstr>Manulife JH Sans</vt:lpstr>
      <vt:lpstr>Times New Roman</vt:lpstr>
      <vt:lpstr>John Hancock layouts</vt:lpstr>
      <vt:lpstr>Mantener el rumbo</vt:lpstr>
      <vt:lpstr>Cómo tomar las riendas de su futuro financiero</vt:lpstr>
      <vt:lpstr>Contribuir periódicamente</vt:lpstr>
      <vt:lpstr>Ventajas de las contribuciones periódicas </vt:lpstr>
      <vt:lpstr>Reduzca sus impuestos al ahorrar en su plan</vt:lpstr>
      <vt:lpstr>Siga contribuyendo</vt:lpstr>
      <vt:lpstr>Su dinero tiene el potencial de crecer y crecer</vt:lpstr>
      <vt:lpstr>El tiempo está de su lado </vt:lpstr>
      <vt:lpstr>Usted siempre tiene el control</vt:lpstr>
      <vt:lpstr>Céntrese en su estrategia a largo plazo</vt:lpstr>
      <vt:lpstr>Aspectos clave de una estrategia de ahorro</vt:lpstr>
      <vt:lpstr>¿Qué es lo que hace subir y bajar la bolsa?</vt:lpstr>
      <vt:lpstr>Mantener las emociones lejos de las inversiones</vt:lpstr>
      <vt:lpstr>Elija seguir invirtiendo </vt:lpstr>
      <vt:lpstr>Elabore un plan de ahorro para la jubilación con confianza</vt:lpstr>
      <vt:lpstr>Mantenga actualizados los beneficiarios</vt:lpstr>
      <vt:lpstr>La importancia de controlar su cuenta</vt:lpstr>
      <vt:lpstr>Piense en cuánto está ahorrando</vt:lpstr>
      <vt:lpstr>Evalúe sus inversiones y objetivos</vt:lpstr>
      <vt:lpstr>PowerPoint Presentation</vt:lpstr>
      <vt:lpstr>Cómo mantener el rumbo lo ayuda a planificar su jubilación</vt:lpstr>
      <vt:lpstr>PowerPoint Presentation</vt:lpstr>
      <vt:lpstr>¡Gracias!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 fluctuations</dc:title>
  <dc:creator>Daniel Alexander</dc:creator>
  <cp:lastModifiedBy>Daniel Alexander</cp:lastModifiedBy>
  <cp:revision>177</cp:revision>
  <cp:lastPrinted>2025-04-23T16:16:12Z</cp:lastPrinted>
  <dcterms:created xsi:type="dcterms:W3CDTF">2022-04-07T15:22:22Z</dcterms:created>
  <dcterms:modified xsi:type="dcterms:W3CDTF">2025-05-27T19:54:10Z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0x0101005B9168F9155F27459F978DEDF96F13B3</vt:lpwstr>
  </property>
  <property fmtid="{D5CDD505-2E9C-101B-9397-08002B2CF9AE}" pid="3" name="MediaServiceImageTags">
    <vt:lpwstr/>
  </property>
  <property fmtid="{D5CDD505-2E9C-101B-9397-08002B2CF9AE}" pid="4" name="MSIP_Label_0dd5db4b-78fb-42ac-8616-2bbd1a698c72_Enabled">
    <vt:lpwstr>true</vt:lpwstr>
  </property>
  <property fmtid="{D5CDD505-2E9C-101B-9397-08002B2CF9AE}" pid="5" name="MSIP_Label_0dd5db4b-78fb-42ac-8616-2bbd1a698c72_SetDate">
    <vt:lpwstr>2025-05-13T14:45:13Z</vt:lpwstr>
  </property>
  <property fmtid="{D5CDD505-2E9C-101B-9397-08002B2CF9AE}" pid="6" name="MSIP_Label_0dd5db4b-78fb-42ac-8616-2bbd1a698c72_Method">
    <vt:lpwstr>Privileged</vt:lpwstr>
  </property>
  <property fmtid="{D5CDD505-2E9C-101B-9397-08002B2CF9AE}" pid="7" name="MSIP_Label_0dd5db4b-78fb-42ac-8616-2bbd1a698c72_Name">
    <vt:lpwstr>EXTERNAL</vt:lpwstr>
  </property>
  <property fmtid="{D5CDD505-2E9C-101B-9397-08002B2CF9AE}" pid="8" name="MSIP_Label_0dd5db4b-78fb-42ac-8616-2bbd1a698c72_SiteId">
    <vt:lpwstr>5d3e2773-e07f-4432-a630-1a0f68a28a05</vt:lpwstr>
  </property>
  <property fmtid="{D5CDD505-2E9C-101B-9397-08002B2CF9AE}" pid="9" name="MSIP_Label_0dd5db4b-78fb-42ac-8616-2bbd1a698c72_ActionId">
    <vt:lpwstr>7390557b-93da-4c9d-96b0-c192da6a21bc</vt:lpwstr>
  </property>
  <property fmtid="{D5CDD505-2E9C-101B-9397-08002B2CF9AE}" pid="10" name="MSIP_Label_0dd5db4b-78fb-42ac-8616-2bbd1a698c72_ContentBits">
    <vt:lpwstr>0</vt:lpwstr>
  </property>
  <property fmtid="{D5CDD505-2E9C-101B-9397-08002B2CF9AE}" pid="11" name="MSIP_Label_0dd5db4b-78fb-42ac-8616-2bbd1a698c72_Tag">
    <vt:lpwstr>50, 0, 1, 1</vt:lpwstr>
  </property>
</Properties>
</file>