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44C_40535F66.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6"/>
  </p:notesMasterIdLst>
  <p:sldIdLst>
    <p:sldId id="3802" r:id="rId3"/>
    <p:sldId id="3792" r:id="rId4"/>
    <p:sldId id="3800" r:id="rId5"/>
    <p:sldId id="3796" r:id="rId6"/>
    <p:sldId id="3797" r:id="rId7"/>
    <p:sldId id="1112" r:id="rId8"/>
    <p:sldId id="2386" r:id="rId9"/>
    <p:sldId id="3794" r:id="rId10"/>
    <p:sldId id="2379" r:id="rId11"/>
    <p:sldId id="3799" r:id="rId12"/>
    <p:sldId id="1099" r:id="rId13"/>
    <p:sldId id="320" r:id="rId14"/>
    <p:sldId id="1096" r:id="rId15"/>
    <p:sldId id="1097" r:id="rId16"/>
    <p:sldId id="3801" r:id="rId17"/>
    <p:sldId id="1107" r:id="rId18"/>
    <p:sldId id="326" r:id="rId19"/>
    <p:sldId id="1100" r:id="rId20"/>
    <p:sldId id="1106" r:id="rId21"/>
    <p:sldId id="1104" r:id="rId22"/>
    <p:sldId id="372" r:id="rId23"/>
    <p:sldId id="258"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5F004BA3-DB84-0C69-E34B-1D23ADAD83E1}" name="Daniel Alexander" initials="DA" userId="S::alexdan@MFCGD.COM::bd06b4d8-43ae-44d8-b1fa-eea69c30c14a" providerId="AD"/>
  <p188:author id="{D2E2CCC7-21CD-7FC2-967C-E237B909DECB}" name="Amy Lynn" initials="AL" userId="S::lynnamy@MFCGD.COM::a57b1233-82b5-4277-832f-99e6ce1b3921" providerId="AD"/>
  <p188:author id="{5040DCDB-437B-A42B-3D82-593F3012B40F}" name="Christine Creamer" initials="" userId="S::creamerc@MFCGD.COM::9698b4c3-39f2-416b-aec0-23b6f51dcf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1836C-22E2-504B-B119-832DFA884444}" v="1" dt="2024-08-01T18:53:19.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40" autoAdjust="0"/>
    <p:restoredTop sz="66531" autoAdjust="0"/>
  </p:normalViewPr>
  <p:slideViewPr>
    <p:cSldViewPr snapToGrid="0">
      <p:cViewPr>
        <p:scale>
          <a:sx n="75" d="100"/>
          <a:sy n="75" d="100"/>
        </p:scale>
        <p:origin x="341" y="-36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44C_40535F66.xml><?xml version="1.0" encoding="utf-8"?>
<p188:cmLst xmlns:a="http://schemas.openxmlformats.org/drawingml/2006/main" xmlns:r="http://schemas.openxmlformats.org/officeDocument/2006/relationships" xmlns:p188="http://schemas.microsoft.com/office/powerpoint/2018/8/main">
  <p188:cm id="{7C1D7BA1-5DCD-4C75-95F8-FD087C7A1702}" authorId="{5F004BA3-DB84-0C69-E34B-1D23ADAD83E1}" created="2024-06-18T13:25:56.839">
    <pc:sldMkLst xmlns:pc="http://schemas.microsoft.com/office/powerpoint/2013/main/command">
      <pc:docMk/>
      <pc:sldMk cId="1079205734" sldId="1100"/>
    </pc:sldMkLst>
    <p188:txBody>
      <a:bodyPr/>
      <a:lstStyle/>
      <a:p>
        <a:r>
          <a:rPr lang="en-US"/>
          <a:t>Note to design. Can you please update this screen to fit.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6B035-CC13-4575-BB24-586CDB551D89}"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83B25-885A-4A45-9110-2B59FE90C481}" type="slidenum">
              <a:rPr lang="en-US" smtClean="0"/>
              <a:t>‹#›</a:t>
            </a:fld>
            <a:endParaRPr lang="en-US"/>
          </a:p>
        </p:txBody>
      </p:sp>
    </p:spTree>
    <p:extLst>
      <p:ext uri="{BB962C8B-B14F-4D97-AF65-F5344CB8AC3E}">
        <p14:creationId xmlns:p14="http://schemas.microsoft.com/office/powerpoint/2010/main" val="1090553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783B25-885A-4A45-9110-2B59FE90C481}" type="slidenum">
              <a:rPr lang="en-US" smtClean="0"/>
              <a:t>1</a:t>
            </a:fld>
            <a:endParaRPr lang="en-US"/>
          </a:p>
        </p:txBody>
      </p:sp>
    </p:spTree>
    <p:extLst>
      <p:ext uri="{BB962C8B-B14F-4D97-AF65-F5344CB8AC3E}">
        <p14:creationId xmlns:p14="http://schemas.microsoft.com/office/powerpoint/2010/main" val="41795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La siguiente estrategia es crear su plan de jubilación. Nunca es demasiado temprano o tarde para comenzar.</a:t>
            </a:r>
          </a:p>
        </p:txBody>
      </p:sp>
      <p:sp>
        <p:nvSpPr>
          <p:cNvPr id="4" name="Slide Number Placeholder 3"/>
          <p:cNvSpPr>
            <a:spLocks noGrp="1"/>
          </p:cNvSpPr>
          <p:nvPr>
            <p:ph type="sldNum" sz="quarter" idx="5"/>
          </p:nvPr>
        </p:nvSpPr>
        <p:spPr/>
        <p:txBody>
          <a:bodyPr/>
          <a:lstStyle/>
          <a:p>
            <a:fld id="{D4783B25-885A-4A45-9110-2B59FE90C481}" type="slidenum">
              <a:rPr lang="en-US" smtClean="0"/>
              <a:t>10</a:t>
            </a:fld>
            <a:endParaRPr lang="en-US"/>
          </a:p>
        </p:txBody>
      </p:sp>
    </p:spTree>
    <p:extLst>
      <p:ext uri="{BB962C8B-B14F-4D97-AF65-F5344CB8AC3E}">
        <p14:creationId xmlns:p14="http://schemas.microsoft.com/office/powerpoint/2010/main" val="81449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0"/>
              <a:t>Cuando la mayoría de nosotros piensa en ahorrar para la jubilación, pensamos en dinero: ¿cuánto debería aportar con cada cheque de pago? ¿Cuánto </a:t>
            </a:r>
            <a:r>
              <a:rPr lang="es-419" b="0" strike="noStrike"/>
              <a:t>llevo</a:t>
            </a:r>
            <a:r>
              <a:rPr lang="es-419" b="0"/>
              <a:t> ahorrado? ¿Cuál es mi objetivo de ahorro?</a:t>
            </a:r>
            <a:br>
              <a:rPr lang="es-419" b="0"/>
            </a:br>
            <a:br>
              <a:rPr lang="es-419" b="0"/>
            </a:br>
            <a:r>
              <a:rPr lang="es-419" b="0"/>
              <a:t>Pero un plan de jubilación es mucho más que solo la parte financiera. Puede comenzar a crear su plan al tomarse el tiempo de pensar en </a:t>
            </a:r>
            <a:r>
              <a:rPr lang="es-419" sz="1200" b="0">
                <a:effectLst/>
                <a:latin typeface="Manulife JH Sans" panose="020B0503040401060103" pitchFamily="34" charset="0"/>
                <a:ea typeface="Times New Roman" panose="02020603050405020304" pitchFamily="18" charset="0"/>
                <a:cs typeface="Calibri" panose="020F0502020204030204" pitchFamily="34" charset="0"/>
              </a:rPr>
              <a:t>los aspectos no financieros de la jubilación:</a:t>
            </a:r>
            <a:br>
              <a:rPr lang="es-419" sz="1200" b="0">
                <a:effectLst/>
                <a:latin typeface="Manulife JH Sans" panose="020B0503040401060103" pitchFamily="34" charset="0"/>
                <a:ea typeface="Times New Roman" panose="02020603050405020304" pitchFamily="18" charset="0"/>
                <a:cs typeface="Calibri" panose="020F0502020204030204" pitchFamily="34" charset="0"/>
              </a:rPr>
            </a:br>
            <a:br>
              <a:rPr lang="es-419" sz="1200" b="0">
                <a:effectLst/>
                <a:latin typeface="Manulife JH Sans" panose="020B0503040401060103" pitchFamily="34" charset="0"/>
                <a:ea typeface="Times New Roman" panose="02020603050405020304" pitchFamily="18" charset="0"/>
                <a:cs typeface="Calibri" panose="020F0502020204030204" pitchFamily="34" charset="0"/>
              </a:rPr>
            </a:br>
            <a:r>
              <a:rPr lang="es-419" sz="1200" b="0">
                <a:effectLst/>
                <a:latin typeface="Manulife JH Sans" panose="020B0503040401060103" pitchFamily="34" charset="0"/>
                <a:ea typeface="Times New Roman" panose="02020603050405020304" pitchFamily="18" charset="0"/>
                <a:cs typeface="Calibri" panose="020F0502020204030204" pitchFamily="34" charset="0"/>
              </a:rPr>
              <a:t>- ¿Qué quiere hacer cuando se jubile?</a:t>
            </a:r>
            <a:r>
              <a:rPr lang="es-419" sz="1200" b="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a:effectLst/>
                <a:latin typeface="Calibri" panose="020F0502020204030204" pitchFamily="34" charset="0"/>
                <a:ea typeface="Times New Roman" panose="02020603050405020304" pitchFamily="18" charset="0"/>
                <a:cs typeface="Times New Roman" panose="02020603050405020304" pitchFamily="18" charset="0"/>
              </a:rPr>
              <a:t>- ¿Cómo </a:t>
            </a:r>
            <a:r>
              <a:rPr lang="es-419" sz="1200" b="0">
                <a:effectLst/>
                <a:latin typeface="Manulife JH Sans" panose="020B0503040401060103" pitchFamily="34" charset="0"/>
                <a:ea typeface="Times New Roman" panose="02020603050405020304" pitchFamily="18" charset="0"/>
                <a:cs typeface="Calibri" panose="020F0502020204030204" pitchFamily="34" charset="0"/>
              </a:rPr>
              <a:t>pasará su tiempo?</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a:effectLst/>
                <a:latin typeface="Manulife JH Sans" panose="020B0503040401060103" pitchFamily="34" charset="0"/>
                <a:ea typeface="Times New Roman" panose="02020603050405020304" pitchFamily="18" charset="0"/>
                <a:cs typeface="Calibri" panose="020F0502020204030204" pitchFamily="34" charset="0"/>
              </a:rPr>
              <a:t>- ¿Cómo puede mantenerse en contacto con su familia y sus amigos?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t>- ¿Qué hará para mantenerse sano?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t>- ¿Estableció objetivos para la jubilación?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0"/>
              <a:t>Durante un año electoral, muchos de nosotros nos sentimos ansiosos y preocupados por el futuro. Por eso, este es un buen momento para planear con anticipación y atender sus preocupaciones.</a:t>
            </a: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23768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s-419" sz="1800" b="0" dirty="0">
                <a:effectLst/>
                <a:latin typeface="Manulife JH Sans" panose="020B0503040401060103" pitchFamily="34" charset="77"/>
                <a:ea typeface="Calibri" panose="020F0502020204030204" pitchFamily="34" charset="0"/>
                <a:cs typeface="Times New Roman" panose="02020603050405020304" pitchFamily="18" charset="0"/>
              </a:rPr>
              <a:t>Quizás ya descubrió el planificador de jubilación, una herramienta poderosa que tiene a su disposición para ayudarlo a planificar sus posibles gastos de jubilación.</a:t>
            </a:r>
          </a:p>
          <a:p>
            <a:pPr>
              <a:lnSpc>
                <a:spcPct val="107000"/>
              </a:lnSpc>
              <a:spcAft>
                <a:spcPts val="800"/>
              </a:spcAft>
            </a:pPr>
            <a:endParaRPr lang="en-PH"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419" sz="1800" b="0" dirty="0">
                <a:solidFill>
                  <a:srgbClr val="000000"/>
                </a:solidFill>
                <a:effectLst/>
                <a:latin typeface="Manulife JH Sans" panose="020B0503040401060103" pitchFamily="34" charset="77"/>
                <a:ea typeface="Calibri" panose="020F0502020204030204" pitchFamily="34" charset="0"/>
                <a:cs typeface="Manulife JH Sans Optimized Ligh" pitchFamily="2" charset="77"/>
              </a:rPr>
              <a:t>El planificador de jubilación se encuentra en </a:t>
            </a:r>
            <a:r>
              <a:rPr lang="es-419" sz="1800" b="0" dirty="0">
                <a:solidFill>
                  <a:srgbClr val="221E1F"/>
                </a:solidFill>
                <a:effectLst/>
                <a:latin typeface="Manulife JH Sans" panose="020B0503040401060103" pitchFamily="34" charset="77"/>
                <a:ea typeface="Calibri" panose="020F0502020204030204" pitchFamily="34" charset="0"/>
                <a:cs typeface="Manulife JH Sans Optimized Demi" pitchFamily="2" charset="77"/>
              </a:rPr>
              <a:t>myplan.johnhancock.com</a:t>
            </a:r>
            <a:r>
              <a:rPr lang="es-419" sz="1800" b="0" dirty="0">
                <a:solidFill>
                  <a:srgbClr val="221E1F"/>
                </a:solidFill>
                <a:effectLst/>
                <a:latin typeface="Manulife JH Sans" panose="020B0503040401060103" pitchFamily="34" charset="77"/>
                <a:ea typeface="Calibri" panose="020F0502020204030204" pitchFamily="34" charset="0"/>
                <a:cs typeface="Manulife JH Sans Optimized Ligh" pitchFamily="2" charset="77"/>
              </a:rPr>
              <a:t> y puede ayudarlo a ver qué significan sus planes personales de jubilación para la cantidad que necesitará gastar en la jubilación. Usar el planificador de jubilación elimina las conjeturas de la planificación al proporcionarle proyecciones personalizadas de ingresos y gastos con base en su edad, salud, objetivos y necesidades. </a:t>
            </a:r>
          </a:p>
          <a:p>
            <a:pPr marL="0" indent="0">
              <a:lnSpc>
                <a:spcPct val="107000"/>
              </a:lnSpc>
              <a:spcAft>
                <a:spcPts val="800"/>
              </a:spcAft>
              <a:buNone/>
            </a:pPr>
            <a:endParaRPr lang="en-US" sz="1800" b="0" dirty="0">
              <a:solidFill>
                <a:srgbClr val="221E1F"/>
              </a:solidFill>
              <a:latin typeface="Manulife JH Sans" panose="020B0503040401060103" pitchFamily="34" charset="77"/>
              <a:ea typeface="Calibri" panose="020F0502020204030204" pitchFamily="34" charset="0"/>
              <a:cs typeface="Times New Roman" panose="02020603050405020304" pitchFamily="18" charset="0"/>
            </a:endParaRPr>
          </a:p>
          <a:p>
            <a:pPr marL="0" indent="0">
              <a:lnSpc>
                <a:spcPct val="107000"/>
              </a:lnSpc>
              <a:spcAft>
                <a:spcPts val="800"/>
              </a:spcAft>
              <a:buNone/>
            </a:pPr>
            <a:r>
              <a:rPr lang="es-419" sz="1800" b="0" dirty="0">
                <a:solidFill>
                  <a:srgbClr val="221E1F"/>
                </a:solidFill>
                <a:latin typeface="Manulife JH Sans" panose="020B0503040401060103" pitchFamily="34" charset="77"/>
                <a:ea typeface="Calibri" panose="020F0502020204030204" pitchFamily="34" charset="0"/>
                <a:cs typeface="Times New Roman" panose="02020603050405020304" pitchFamily="18" charset="0"/>
              </a:rPr>
              <a:t>Veamos esto con más detenimiento.</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12</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985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419" sz="1200" b="0" i="0" u="none" strike="noStrike" baseline="0">
                <a:solidFill>
                  <a:schemeClr val="tx1"/>
                </a:solidFill>
                <a:latin typeface="+mn-lt"/>
                <a:ea typeface="+mn-ea"/>
                <a:cs typeface="+mn-cs"/>
              </a:rPr>
              <a:t>Con nuestro planificador de jubilación, puede explorar diferentes maneras de manejar la estrategia de su plan de jubilación y la forma en que los distintos escenarios pueden afectar su capacidad para cubrir sus gastos futuros proyectados.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s-419"/>
              <a:t>Al ingresar al planificador de jubilación personalizado, </a:t>
            </a:r>
            <a:r>
              <a:rPr lang="es-419" i="1"/>
              <a:t>usted </a:t>
            </a:r>
            <a:r>
              <a:rPr lang="es-419"/>
              <a:t>estará al mando.</a:t>
            </a:r>
          </a:p>
          <a:p>
            <a:pPr marL="0" indent="0">
              <a:buFont typeface="Arial" panose="020B0604020202020204" pitchFamily="34" charset="0"/>
              <a:buNone/>
            </a:pPr>
            <a:endParaRPr lang="en-US" dirty="0"/>
          </a:p>
          <a:p>
            <a:pPr marL="171450" lvl="0" indent="-171450">
              <a:buFont typeface="Arial" panose="020B0604020202020204" pitchFamily="34" charset="0"/>
              <a:buChar char="•"/>
            </a:pPr>
            <a:r>
              <a:rPr lang="es-419" sz="1200" b="0" i="0" u="none" strike="noStrike" baseline="0">
                <a:solidFill>
                  <a:schemeClr val="tx1"/>
                </a:solidFill>
                <a:latin typeface="+mn-lt"/>
                <a:ea typeface="+mn-ea"/>
                <a:cs typeface="+mn-cs"/>
              </a:rPr>
              <a:t>Conocerá sus posibles gastos de jubilación: gastos esenciales, no esenciales y de atención médica. </a:t>
            </a:r>
          </a:p>
          <a:p>
            <a:pPr marL="171450" lvl="0" indent="-171450">
              <a:buFont typeface="Arial" panose="020B0604020202020204" pitchFamily="34" charset="0"/>
              <a:buChar char="•"/>
            </a:pPr>
            <a:r>
              <a:rPr lang="es-419" sz="1200" b="0" i="0" u="none" strike="noStrike" baseline="0">
                <a:solidFill>
                  <a:schemeClr val="tx1"/>
                </a:solidFill>
                <a:latin typeface="+mn-lt"/>
                <a:ea typeface="+mn-ea"/>
                <a:cs typeface="+mn-cs"/>
              </a:rPr>
              <a:t>Sabrá qué tipo de ingresos podría ayudarlo a generar la estrategia de su plan actual y si cubrirá sus gastos. </a:t>
            </a:r>
          </a:p>
          <a:p>
            <a:pPr marL="171450" lvl="0" indent="-171450">
              <a:buFont typeface="Arial" panose="020B0604020202020204" pitchFamily="34" charset="0"/>
              <a:buChar char="•"/>
            </a:pPr>
            <a:r>
              <a:rPr lang="es-419" sz="1200" b="0" i="0" u="none" strike="noStrike" baseline="0">
                <a:solidFill>
                  <a:schemeClr val="tx1"/>
                </a:solidFill>
                <a:latin typeface="+mn-lt"/>
                <a:ea typeface="+mn-ea"/>
                <a:cs typeface="+mn-cs"/>
              </a:rPr>
              <a:t>Verá cuánto le falta para alcanzar su objetivo y lo que necesita para llegar a él.</a:t>
            </a:r>
          </a:p>
          <a:p>
            <a:pPr marL="285750" marR="0" lvl="1" indent="0" algn="l" defTabSz="914400" rtl="0" eaLnBrk="1" fontAlgn="auto" latinLnBrk="0" hangingPunct="1">
              <a:lnSpc>
                <a:spcPct val="100000"/>
              </a:lnSpc>
              <a:spcBef>
                <a:spcPts val="600"/>
              </a:spcBef>
              <a:spcAft>
                <a:spcPts val="0"/>
              </a:spcAft>
              <a:buClr>
                <a:schemeClr val="tx1"/>
              </a:buClr>
              <a:buSzTx/>
              <a:buFont typeface="Courier New" panose="02070309020205020404" pitchFamily="49" charset="0"/>
              <a:buNone/>
              <a:tabLst/>
              <a:defRPr/>
            </a:pPr>
            <a:endParaRPr lang="en-US" sz="1200" b="0" i="0" u="none" strike="noStrike" kern="1200" baseline="0" dirty="0">
              <a:solidFill>
                <a:schemeClr val="tx1"/>
              </a:solidFill>
              <a:latin typeface="+mn-lt"/>
              <a:ea typeface="+mn-ea"/>
              <a:cs typeface="+mn-cs"/>
            </a:endParaRPr>
          </a:p>
          <a:p>
            <a:pPr marL="0" lvl="0" indent="0" algn="l">
              <a:buFont typeface="Arial" panose="020B0604020202020204" pitchFamily="34" charset="0"/>
              <a:buNone/>
            </a:pPr>
            <a:r>
              <a:rPr lang="es-419" sz="1200" b="0" i="0" u="none" strike="noStrike" baseline="0">
                <a:solidFill>
                  <a:schemeClr val="tx1"/>
                </a:solidFill>
                <a:latin typeface="+mn-lt"/>
                <a:ea typeface="+mn-ea"/>
                <a:cs typeface="+mn-cs"/>
              </a:rPr>
              <a:t>Finalmente, los botones de la parte inferior</a:t>
            </a:r>
            <a:r>
              <a:rPr lang="es-419"/>
              <a:t> </a:t>
            </a:r>
            <a:r>
              <a:rPr lang="es-419" sz="1200" b="0" i="0" u="none" strike="noStrike" baseline="0">
                <a:solidFill>
                  <a:schemeClr val="tx1"/>
                </a:solidFill>
                <a:latin typeface="+mn-lt"/>
                <a:ea typeface="+mn-ea"/>
                <a:cs typeface="+mn-cs"/>
              </a:rPr>
              <a:t>le permitirán personalizar su proyección con información </a:t>
            </a:r>
            <a:r>
              <a:rPr lang="es-419" sz="1200" b="0" i="1" u="none" strike="noStrike" baseline="0">
                <a:solidFill>
                  <a:schemeClr val="tx1"/>
                </a:solidFill>
                <a:latin typeface="+mn-lt"/>
                <a:ea typeface="+mn-ea"/>
                <a:cs typeface="+mn-cs"/>
              </a:rPr>
              <a:t>real</a:t>
            </a:r>
            <a:r>
              <a:rPr lang="es-419" sz="1200" b="0" i="0" u="none" strike="noStrike" baseline="0">
                <a:solidFill>
                  <a:schemeClr val="tx1"/>
                </a:solidFill>
                <a:latin typeface="+mn-lt"/>
                <a:ea typeface="+mn-ea"/>
                <a:cs typeface="+mn-cs"/>
              </a:rPr>
              <a:t> sobre </a:t>
            </a:r>
            <a:r>
              <a:rPr lang="es-419" sz="1200" b="0" i="1" u="none" strike="noStrike" baseline="0">
                <a:solidFill>
                  <a:schemeClr val="tx1"/>
                </a:solidFill>
                <a:latin typeface="+mn-lt"/>
                <a:ea typeface="+mn-ea"/>
                <a:cs typeface="+mn-cs"/>
              </a:rPr>
              <a:t>sus</a:t>
            </a:r>
            <a:r>
              <a:rPr lang="es-419" sz="1200" b="0" i="0" u="none" strike="noStrike" baseline="0">
                <a:solidFill>
                  <a:schemeClr val="tx1"/>
                </a:solidFill>
                <a:latin typeface="+mn-lt"/>
                <a:ea typeface="+mn-ea"/>
                <a:cs typeface="+mn-cs"/>
              </a:rPr>
              <a:t> planes de jubilación, </a:t>
            </a:r>
            <a:r>
              <a:rPr lang="es-419" sz="1200" b="0" i="1" u="none" strike="noStrike" baseline="0">
                <a:solidFill>
                  <a:schemeClr val="tx1"/>
                </a:solidFill>
                <a:latin typeface="+mn-lt"/>
                <a:ea typeface="+mn-ea"/>
                <a:cs typeface="+mn-cs"/>
              </a:rPr>
              <a:t>su</a:t>
            </a:r>
            <a:r>
              <a:rPr lang="es-419" sz="1200" b="0" i="0" u="none" strike="noStrike" baseline="0">
                <a:solidFill>
                  <a:schemeClr val="tx1"/>
                </a:solidFill>
                <a:latin typeface="+mn-lt"/>
                <a:ea typeface="+mn-ea"/>
                <a:cs typeface="+mn-cs"/>
              </a:rPr>
              <a:t> salud actual y otros ahorros de jubilación. </a:t>
            </a:r>
          </a:p>
          <a:p>
            <a:pPr marL="0" lvl="0" indent="0" algn="l">
              <a:buFont typeface="Arial" panose="020B0604020202020204" pitchFamily="34" charset="0"/>
              <a:buNone/>
            </a:pPr>
            <a:endParaRPr lang="en-US" dirty="0"/>
          </a:p>
          <a:p>
            <a:pPr marL="0" lvl="0" indent="0" algn="l">
              <a:buFont typeface="Arial" panose="020B0604020202020204" pitchFamily="34" charset="0"/>
              <a:buNone/>
            </a:pPr>
            <a:r>
              <a:rPr lang="es-419"/>
              <a:t>Ahora, veamos cómo puede agregar otras cuentas.</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13</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910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419" sz="1200" b="0" i="0" u="none" strike="noStrike" baseline="0">
                <a:solidFill>
                  <a:schemeClr val="tx1"/>
                </a:solidFill>
                <a:latin typeface="+mn-lt"/>
                <a:ea typeface="+mn-ea"/>
                <a:cs typeface="+mn-cs"/>
              </a:rPr>
              <a:t>Para agregar cuentas externas a su planificador de jubilación, haga clic en la pestaña </a:t>
            </a:r>
            <a:r>
              <a:rPr lang="es-419" sz="1200" b="1" i="0" u="none" strike="noStrike" baseline="0">
                <a:solidFill>
                  <a:schemeClr val="tx1"/>
                </a:solidFill>
                <a:latin typeface="+mn-lt"/>
                <a:ea typeface="+mn-ea"/>
                <a:cs typeface="+mn-cs"/>
              </a:rPr>
              <a:t>Other income (Otros ingresos).</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s-419" sz="1200" b="0" i="0" u="none" strike="noStrike" baseline="0">
                <a:solidFill>
                  <a:schemeClr val="tx1"/>
                </a:solidFill>
                <a:latin typeface="+mn-lt"/>
                <a:ea typeface="+mn-ea"/>
                <a:cs typeface="+mn-cs"/>
              </a:rPr>
              <a:t>Desde allí</a:t>
            </a:r>
            <a:r>
              <a:rPr lang="es-419"/>
              <a:t>, puede ingresar los nombres y los saldos de las cuentas, y la herramienta sumará estas cifras. Tenga en cuenta que deberá actualizar sus saldos para mantener actualizada la proyección.</a:t>
            </a:r>
          </a:p>
          <a:p>
            <a:pPr marL="0" indent="0">
              <a:buFont typeface="Arial" panose="020B0604020202020204" pitchFamily="34" charset="0"/>
              <a:buNone/>
            </a:pPr>
            <a:endParaRPr lang="en-US" dirty="0"/>
          </a:p>
          <a:p>
            <a:pPr marL="0" indent="0">
              <a:buFont typeface="Arial" panose="020B0604020202020204" pitchFamily="34" charset="0"/>
              <a:buNone/>
            </a:pPr>
            <a:r>
              <a:rPr lang="es-419" b="1" i="1"/>
              <a:t>[PRESENTADOR: AGREGAR SI EL PLAN LO PERMITE:] </a:t>
            </a:r>
          </a:p>
          <a:p>
            <a:pPr marL="0" indent="0">
              <a:buFont typeface="Arial" panose="020B0604020202020204" pitchFamily="34" charset="0"/>
              <a:buNone/>
            </a:pPr>
            <a:r>
              <a:rPr lang="es-419" i="1"/>
              <a:t>[Como su plan permite transferencias de cuentas de planes de jubilación de empleos previos, puede consolidar sus ahorros para la jubilación. Esto puede ayudar a simplificar las cosas en muchas formas, incluida la eliminación de la necesidad de ingresar los saldos de dichas cuentas en el planificador de jubilación por separado]. </a:t>
            </a:r>
          </a:p>
          <a:p>
            <a:pPr marL="0" indent="0">
              <a:buFont typeface="Arial" panose="020B0604020202020204" pitchFamily="34" charset="0"/>
              <a:buNone/>
            </a:pPr>
            <a:endParaRPr lang="en-US" b="0" i="1" dirty="0"/>
          </a:p>
          <a:p>
            <a:pPr marL="0" indent="0">
              <a:buFont typeface="Arial" panose="020B0604020202020204" pitchFamily="34" charset="0"/>
              <a:buNone/>
            </a:pPr>
            <a:r>
              <a:rPr lang="es-419" b="0"/>
              <a:t>Ya que existen otras opciones disponibles, como dejar sus contribuciones en su plan anterior, transferirlas a una cuenta IRA o cobrarlas, le aconsejamos analizar todas las opciones para determinar si le conviene combinar sus cuentas de jubilación.</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14</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360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La última estrategia que tenemos es mantener el rumbo. Su plan de ahorros para la jubilación siempre debería tener un enfoque a largo plazo.</a:t>
            </a:r>
          </a:p>
        </p:txBody>
      </p:sp>
      <p:sp>
        <p:nvSpPr>
          <p:cNvPr id="4" name="Slide Number Placeholder 3"/>
          <p:cNvSpPr>
            <a:spLocks noGrp="1"/>
          </p:cNvSpPr>
          <p:nvPr>
            <p:ph type="sldNum" sz="quarter" idx="5"/>
          </p:nvPr>
        </p:nvSpPr>
        <p:spPr/>
        <p:txBody>
          <a:bodyPr/>
          <a:lstStyle/>
          <a:p>
            <a:fld id="{D4783B25-885A-4A45-9110-2B59FE90C481}" type="slidenum">
              <a:rPr lang="en-US" smtClean="0"/>
              <a:t>15</a:t>
            </a:fld>
            <a:endParaRPr lang="en-US"/>
          </a:p>
        </p:txBody>
      </p:sp>
    </p:spTree>
    <p:extLst>
      <p:ext uri="{BB962C8B-B14F-4D97-AF65-F5344CB8AC3E}">
        <p14:creationId xmlns:p14="http://schemas.microsoft.com/office/powerpoint/2010/main" val="423926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0"/>
              <a:t>Ahora que explicamos cómo cambia el mercado en un año electoral, hablemos de cómo puede mantener el rumbo y seguir enfocado en el largo plazo.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0"/>
              <a:t>Nadie quiere preocuparse por el dinero al jubilarse. Un plan a largo plazo tiene una visión de futuro de cinco años o más y puede ayudar a asegurarse de ahorrar lo suficiente para la jubilación que imagina. </a:t>
            </a:r>
            <a:br>
              <a:rPr lang="es-419" b="0"/>
            </a:br>
            <a:br>
              <a:rPr lang="es-419" b="0"/>
            </a:br>
            <a:r>
              <a:rPr lang="es-419" b="0"/>
              <a:t>Por ejemplo, su objetivo de ahorros a largo plazo puede ser el pago inicial de su casa o un anticipo para la jubilación. Con las inversiones a largo plazo, quizás se asuman más riesgos </a:t>
            </a:r>
            <a:r>
              <a:rPr lang="es-419" b="0" i="0">
                <a:solidFill>
                  <a:srgbClr val="000000"/>
                </a:solidFill>
                <a:effectLst/>
                <a:latin typeface="Arial" panose="020B0604020202020204" pitchFamily="34" charset="0"/>
              </a:rPr>
              <a:t>con el fin de obtener mejores rendimientos.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4400" b="0">
                <a:effectLst/>
                <a:latin typeface="Manulife JH Sans" panose="020B0503040401060103" pitchFamily="34" charset="0"/>
                <a:ea typeface="Times New Roman" panose="02020603050405020304" pitchFamily="18" charset="0"/>
                <a:cs typeface="Calibri" panose="020F0502020204030204" pitchFamily="34" charset="0"/>
              </a:rPr>
              <a:t>Y, porque es un plan a largo plazo, debe entender cómo se ven las inversiones en todas las condiciones de mercado y durante eventos como un año electoral.</a:t>
            </a:r>
            <a:r>
              <a:rPr lang="es-419" sz="4400" b="0">
                <a:effectLst/>
                <a:latin typeface="Calibri" panose="020F0502020204030204" pitchFamily="34" charset="0"/>
                <a:ea typeface="Times New Roman" panose="02020603050405020304" pitchFamily="18" charset="0"/>
                <a:cs typeface="Times New Roman" panose="02020603050405020304" pitchFamily="18" charset="0"/>
              </a:rPr>
              <a:t> No </a:t>
            </a:r>
            <a:r>
              <a:rPr lang="es-419" sz="1200" b="0"/>
              <a:t>mezcle las emociones con las inversiones. En cambio, mantenga la calma y recuerde que invierte sus ahorros para el largo plazo. Debe enfocarse en tomar decisiones a corto plazo que no pongan en riesgo su estrategia de jubilación a largo plazo.</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239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s-419" sz="1800">
                <a:effectLst/>
                <a:latin typeface="Manulife JH Sans" panose="020B0503040401060103" pitchFamily="34" charset="77"/>
                <a:ea typeface="Calibri" panose="020F0502020204030204" pitchFamily="34" charset="0"/>
                <a:cs typeface="Times New Roman" panose="02020603050405020304" pitchFamily="18" charset="0"/>
              </a:rPr>
              <a:t>Al pensar en sus elecciones de inversión durante un año electoral, asegúrese de ignorar el ruido y mantener el rumbo.</a:t>
            </a:r>
            <a:r>
              <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Es fácil dejarse llevar por las emociones cuando los mercados financieros sufren una caída pronunciada, pero hacerlo puede tener un efecto negativo en sus ahorros para la jubilación. </a:t>
            </a:r>
          </a:p>
          <a:p>
            <a:pPr>
              <a:lnSpc>
                <a:spcPct val="107000"/>
              </a:lnSpc>
              <a:spcAft>
                <a:spcPts val="800"/>
              </a:spcAft>
            </a:pP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Considere estos tres pasos para mantener el foco cuando el ruido se vuelve muy fuerte:</a:t>
            </a:r>
          </a:p>
          <a:p>
            <a:pPr>
              <a:lnSpc>
                <a:spcPct val="107000"/>
              </a:lnSpc>
              <a:spcAft>
                <a:spcPts val="800"/>
              </a:spcAft>
            </a:pPr>
            <a:r>
              <a:rPr lang="es-419" sz="1800" b="1">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1</a:t>
            </a: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Manténgase informado, pero intente consumir solo unas pocas fuentes confiables.</a:t>
            </a:r>
          </a:p>
          <a:p>
            <a:pPr>
              <a:lnSpc>
                <a:spcPct val="107000"/>
              </a:lnSpc>
              <a:spcAft>
                <a:spcPts val="800"/>
              </a:spcAft>
            </a:pPr>
            <a:r>
              <a:rPr lang="es-419" sz="1800" b="1">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2</a:t>
            </a: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Revise su estrategia de inversión con cuidado, sin olvidar sus objetivos y horizonte temporal.</a:t>
            </a:r>
          </a:p>
          <a:p>
            <a:pPr>
              <a:lnSpc>
                <a:spcPct val="107000"/>
              </a:lnSpc>
              <a:spcAft>
                <a:spcPts val="800"/>
              </a:spcAft>
            </a:pPr>
            <a:r>
              <a:rPr lang="es-419" sz="1800" b="1">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3</a:t>
            </a: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Si tiene un profesional financiero, confíe en él. Obtenga ayuda para decidir si hay que hacer cambios.</a:t>
            </a:r>
          </a:p>
        </p:txBody>
      </p:sp>
      <p:sp>
        <p:nvSpPr>
          <p:cNvPr id="4" name="Slide Number Placeholder 3"/>
          <p:cNvSpPr>
            <a:spLocks noGrp="1"/>
          </p:cNvSpPr>
          <p:nvPr>
            <p:ph type="sldNum" sz="quarter" idx="5"/>
          </p:nvPr>
        </p:nvSpPr>
        <p:spPr/>
        <p:txBody>
          <a:bodyPr/>
          <a:lstStyle/>
          <a:p>
            <a:fld id="{4FF0573C-F130-4D1E-A886-85FBB65D3A1B}" type="slidenum">
              <a:rPr lang="en-CA" smtClean="0"/>
              <a:pPr/>
              <a:t>17</a:t>
            </a:fld>
            <a:endParaRPr lang="en-CA"/>
          </a:p>
        </p:txBody>
      </p:sp>
    </p:spTree>
    <p:extLst>
      <p:ext uri="{BB962C8B-B14F-4D97-AF65-F5344CB8AC3E}">
        <p14:creationId xmlns:p14="http://schemas.microsoft.com/office/powerpoint/2010/main" val="884381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s-419" sz="1800">
                <a:effectLst/>
                <a:latin typeface="Manulife JH Sans" panose="020B0503040401060103" pitchFamily="34" charset="77"/>
                <a:ea typeface="Calibri" panose="020F0502020204030204" pitchFamily="34" charset="0"/>
                <a:cs typeface="Times New Roman" panose="02020603050405020304" pitchFamily="18" charset="0"/>
              </a:rPr>
              <a:t>Hacer un chequeo anual a su estrategia de jubilación puede ser de gran ayuda en el camino de la planificación de su jubilación.</a:t>
            </a:r>
          </a:p>
          <a:p>
            <a:pPr>
              <a:lnSpc>
                <a:spcPct val="107000"/>
              </a:lnSpc>
              <a:spcAft>
                <a:spcPts val="800"/>
              </a:spcAft>
            </a:pPr>
            <a:endParaRPr lang="en-US" sz="1800" dirty="0">
              <a:effectLst/>
              <a:latin typeface="Manulife JH Sans" panose="020B0503040401060103" pitchFamily="34" charset="77"/>
              <a:ea typeface="Calibri" panose="020F0502020204030204" pitchFamily="34" charset="0"/>
              <a:cs typeface="Times New Roman" panose="02020603050405020304" pitchFamily="18" charset="0"/>
            </a:endParaRPr>
          </a:p>
          <a:p>
            <a:pPr>
              <a:lnSpc>
                <a:spcPct val="107000"/>
              </a:lnSpc>
              <a:spcAft>
                <a:spcPts val="800"/>
              </a:spcAft>
            </a:pPr>
            <a:r>
              <a:rPr lang="es-419" sz="1800">
                <a:effectLst/>
                <a:latin typeface="Manulife JH Sans" panose="020B0503040401060103" pitchFamily="34" charset="77"/>
                <a:ea typeface="Calibri" panose="020F0502020204030204" pitchFamily="34" charset="0"/>
                <a:cs typeface="Times New Roman" panose="02020603050405020304" pitchFamily="18" charset="0"/>
              </a:rPr>
              <a:t>Los siguientes son algunos factores que puede incluir en su chequeo:</a:t>
            </a:r>
          </a:p>
          <a:p>
            <a:pPr marL="285750" indent="-285750">
              <a:lnSpc>
                <a:spcPct val="107000"/>
              </a:lnSpc>
              <a:spcAft>
                <a:spcPts val="800"/>
              </a:spcAft>
              <a:buFont typeface="Arial" panose="020B0604020202020204" pitchFamily="34" charset="0"/>
              <a:buChar char="•"/>
            </a:pPr>
            <a:r>
              <a:rPr lang="es-419" sz="1800" b="1">
                <a:effectLst/>
                <a:latin typeface="Manulife JH Sans" panose="020B0503040401060103" pitchFamily="34" charset="77"/>
                <a:ea typeface="Calibri" panose="020F0502020204030204" pitchFamily="34" charset="0"/>
                <a:cs typeface="Times New Roman" panose="02020603050405020304" pitchFamily="18" charset="0"/>
              </a:rPr>
              <a:t>Sus objetivos de estilo de vida:</a:t>
            </a:r>
            <a:r>
              <a:rPr lang="es-419" sz="1800">
                <a:effectLst/>
                <a:latin typeface="Manulife JH Sans" panose="020B0503040401060103" pitchFamily="34" charset="77"/>
                <a:ea typeface="Calibri" panose="020F0502020204030204" pitchFamily="34" charset="0"/>
                <a:cs typeface="Times New Roman" panose="02020603050405020304" pitchFamily="18" charset="0"/>
              </a:rPr>
              <a:t> ¿han cambiado significativamente sus metas de jubilación?</a:t>
            </a:r>
          </a:p>
          <a:p>
            <a:pPr marL="285750" indent="-285750">
              <a:lnSpc>
                <a:spcPct val="107000"/>
              </a:lnSpc>
              <a:spcAft>
                <a:spcPts val="800"/>
              </a:spcAft>
              <a:buFont typeface="Arial" panose="020B0604020202020204" pitchFamily="34" charset="0"/>
              <a:buChar char="•"/>
            </a:pPr>
            <a:r>
              <a:rPr lang="es-419" sz="1800" b="1">
                <a:effectLst/>
                <a:latin typeface="Manulife JH Sans" panose="020B0503040401060103" pitchFamily="34" charset="77"/>
                <a:ea typeface="Calibri" panose="020F0502020204030204" pitchFamily="34" charset="0"/>
                <a:cs typeface="Times New Roman" panose="02020603050405020304" pitchFamily="18" charset="0"/>
              </a:rPr>
              <a:t>Planificación patrimonial:</a:t>
            </a:r>
            <a:r>
              <a:rPr lang="es-419" sz="1800">
                <a:effectLst/>
                <a:latin typeface="Manulife JH Sans" panose="020B0503040401060103" pitchFamily="34" charset="77"/>
                <a:ea typeface="Calibri" panose="020F0502020204030204" pitchFamily="34" charset="0"/>
                <a:cs typeface="Times New Roman" panose="02020603050405020304" pitchFamily="18" charset="0"/>
              </a:rPr>
              <a:t> ¿su plan y sus documentos están actualizados?</a:t>
            </a:r>
          </a:p>
          <a:p>
            <a:pPr marL="285750" indent="-285750">
              <a:lnSpc>
                <a:spcPct val="107000"/>
              </a:lnSpc>
              <a:spcAft>
                <a:spcPts val="800"/>
              </a:spcAft>
              <a:buFont typeface="Arial" panose="020B0604020202020204" pitchFamily="34" charset="0"/>
              <a:buChar char="•"/>
            </a:pPr>
            <a:r>
              <a:rPr lang="es-419" sz="1800" b="1">
                <a:effectLst/>
                <a:latin typeface="Manulife JH Sans" panose="020B0503040401060103" pitchFamily="34" charset="77"/>
                <a:ea typeface="Calibri" panose="020F0502020204030204" pitchFamily="34" charset="0"/>
                <a:cs typeface="Times New Roman" panose="02020603050405020304" pitchFamily="18" charset="0"/>
              </a:rPr>
              <a:t>Proyecciones de 401(k), pensión y Seguro Social:</a:t>
            </a:r>
            <a:r>
              <a:rPr lang="es-419" sz="1800">
                <a:effectLst/>
                <a:latin typeface="Manulife JH Sans" panose="020B0503040401060103" pitchFamily="34" charset="77"/>
                <a:ea typeface="Calibri" panose="020F0502020204030204" pitchFamily="34" charset="0"/>
                <a:cs typeface="Times New Roman" panose="02020603050405020304" pitchFamily="18" charset="0"/>
              </a:rPr>
              <a:t> ¿está generando los ingresos suficientes?</a:t>
            </a:r>
          </a:p>
          <a:p>
            <a:pPr marL="285750" marR="0" lvl="0" indent="-285750" algn="l" defTabSz="914400" rtl="0" eaLnBrk="1" fontAlgn="auto" latinLnBrk="0" hangingPunct="1">
              <a:lnSpc>
                <a:spcPct val="107000"/>
              </a:lnSpc>
              <a:spcBef>
                <a:spcPts val="600"/>
              </a:spcBef>
              <a:spcAft>
                <a:spcPts val="800"/>
              </a:spcAft>
              <a:buClr>
                <a:schemeClr val="tx1"/>
              </a:buClr>
              <a:buSzTx/>
              <a:buFont typeface="Arial" panose="020B0604020202020204" pitchFamily="34" charset="0"/>
              <a:buChar char="•"/>
              <a:tabLst/>
              <a:defRPr/>
            </a:pPr>
            <a:endPar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800"/>
              </a:spcAft>
              <a:buClr>
                <a:schemeClr val="tx1"/>
              </a:buClr>
              <a:buSzTx/>
              <a:buFont typeface="Arial" panose="020B0604020202020204" pitchFamily="34" charset="0"/>
              <a:buNone/>
              <a:tabLst/>
              <a:defRPr/>
            </a:pPr>
            <a:r>
              <a:rPr lang="es-419" sz="180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Sus metas financieras pueden cambiar a medida que se acerca su jubilación, por lo que puede tener que ajustar su estrategia de ahorros o inversión con regularidad.</a:t>
            </a:r>
          </a:p>
        </p:txBody>
      </p:sp>
      <p:sp>
        <p:nvSpPr>
          <p:cNvPr id="4" name="Slide Number Placeholder 3"/>
          <p:cNvSpPr>
            <a:spLocks noGrp="1"/>
          </p:cNvSpPr>
          <p:nvPr>
            <p:ph type="sldNum" sz="quarter" idx="5"/>
          </p:nvPr>
        </p:nvSpPr>
        <p:spPr/>
        <p:txBody>
          <a:bodyPr/>
          <a:lstStyle/>
          <a:p>
            <a:fld id="{4FF0573C-F130-4D1E-A886-85FBB65D3A1B}" type="slidenum">
              <a:rPr lang="en-CA" smtClean="0"/>
              <a:pPr/>
              <a:t>18</a:t>
            </a:fld>
            <a:endParaRPr lang="en-CA"/>
          </a:p>
        </p:txBody>
      </p:sp>
    </p:spTree>
    <p:extLst>
      <p:ext uri="{BB962C8B-B14F-4D97-AF65-F5344CB8AC3E}">
        <p14:creationId xmlns:p14="http://schemas.microsoft.com/office/powerpoint/2010/main" val="93705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a:t>Con suerte, estas tres estrategias para invertir en un año electoral lo ayudarán a planear su jubilación. </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19</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231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sz="1200"/>
              <a:t>El Día Nacional del 401(k) es una gran oportunidad para que piense en ahorrar para la jubilación. </a:t>
            </a:r>
          </a:p>
          <a:p>
            <a:pPr marL="0" indent="0">
              <a:buNone/>
            </a:pPr>
            <a:endParaRPr lang="en-US" sz="1200" dirty="0"/>
          </a:p>
          <a:p>
            <a:pPr marL="0" indent="0">
              <a:buNone/>
            </a:pPr>
            <a:r>
              <a:rPr lang="es-419" sz="1200"/>
              <a:t>Nuestra conversación se enfoca en cómo las próximas elecciones presidenciales pueden tener menos impacto del que cree en sus ahorros para la jubilación. Ignorar el ruido es lo mejor que puede hacer para mantener el curso de su plan de jubilación.</a:t>
            </a:r>
          </a:p>
          <a:p>
            <a:pPr marL="0" indent="0">
              <a:buNone/>
            </a:pPr>
            <a:endParaRPr lang="en-US" sz="1200" dirty="0"/>
          </a:p>
          <a:p>
            <a:pPr marL="0" indent="0">
              <a:buNone/>
            </a:pPr>
            <a:r>
              <a:rPr lang="es-419" sz="1200"/>
              <a:t>Compartiremos tres estrategias para invertir en un año electoral. A medida que hablemos de cada una, es importante que recuerde que no hay una solución que valga para todos. Todas las personas tienen distintas necesidades y objetivos, y es importante personalizar su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531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800"/>
              <a:t>Ahora compartiré lo que puede hacer hoy para asegurarse de que sus metas de jubilación van por buen camino.</a:t>
            </a:r>
          </a:p>
          <a:p>
            <a:endParaRPr lang="en-US" sz="800" b="0" dirty="0"/>
          </a:p>
          <a:p>
            <a:pPr marL="171450" indent="-171450">
              <a:buFont typeface="Arial" panose="020B0604020202020204" pitchFamily="34" charset="0"/>
              <a:buChar char="•"/>
            </a:pPr>
            <a:r>
              <a:rPr lang="es-419" sz="800" b="1"/>
              <a:t>Cree una estrategia a largo plazo </a:t>
            </a:r>
            <a:br>
              <a:rPr lang="es-419" sz="800" b="1"/>
            </a:br>
            <a:r>
              <a:rPr lang="es-419" sz="800" b="1"/>
              <a:t>para acumular y mantener sus ahorros:</a:t>
            </a:r>
            <a:r>
              <a:rPr lang="es-419" sz="800" b="0"/>
              <a:t> ahorrar para la jubilación no es fácil, pero, si comienza con tiempo y crea un plan, a la larga puede acumular sus ahorros para disfrutar una cómoda jubilación.</a:t>
            </a:r>
          </a:p>
          <a:p>
            <a:pPr marL="171450" indent="-171450">
              <a:buFont typeface="Arial" panose="020B0604020202020204" pitchFamily="34" charset="0"/>
              <a:buChar char="•"/>
            </a:pPr>
            <a:r>
              <a:rPr lang="es-419" sz="800" b="1"/>
              <a:t>Conozca cómo se ven las inversiones en todas las condiciones del mercado:</a:t>
            </a:r>
            <a:r>
              <a:rPr lang="es-419" sz="800" b="0"/>
              <a:t> nuestra charla de hoy profundizó en cómo las elecciones afectan a las inversiones, pero hay otras condiciones del mercado, como la volatilidad, que también debe conocer para entender cómo cada una afecta potencialmente su jubilación.</a:t>
            </a:r>
          </a:p>
          <a:p>
            <a:pPr marL="171450" indent="-171450">
              <a:buFont typeface="Arial" panose="020B0604020202020204" pitchFamily="34" charset="0"/>
              <a:buChar char="•"/>
            </a:pPr>
            <a:r>
              <a:rPr lang="es-419" sz="800" b="1"/>
              <a:t>Prepárese y mantenga la calma:</a:t>
            </a:r>
            <a:r>
              <a:rPr lang="es-419" sz="800" b="0"/>
              <a:t> exagerar nunca es una buena estrategia. Si investiga y obtiene ayuda en el camino, puede separar sus emociones de cualquier decisión de inversión.</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28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419"/>
              <a:t>¿No está seguro de qué tipo de inversionista es? Saberlo puede ayudarlo a ajustar su plan de jubilación.</a:t>
            </a:r>
          </a:p>
          <a:p>
            <a:pPr marL="0" indent="0">
              <a:buFontTx/>
              <a:buNone/>
            </a:pPr>
            <a:endParaRPr lang="en-US" dirty="0"/>
          </a:p>
          <a:p>
            <a:pPr marL="0" indent="0">
              <a:buFontTx/>
              <a:buNone/>
            </a:pPr>
            <a:r>
              <a:rPr lang="es-419"/>
              <a:t>Si no está seguro de qué tipo de inversionista es, puede responder el cuestionario de riesgo de John Hancock a través del código QR de la pantalla o puede acceder a él en jhriskquiz.com para obtener más información.</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21</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0465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b="0"/>
              <a:t>El Día Nacional del 401(k) es un buen </a:t>
            </a:r>
            <a:r>
              <a:rPr lang="es-419" b="0">
                <a:solidFill>
                  <a:schemeClr val="tx1"/>
                </a:solidFill>
              </a:rPr>
              <a:t>recordatorio </a:t>
            </a:r>
            <a:r>
              <a:rPr lang="es-419" b="0"/>
              <a:t>para que revise su plan de jubilación y se asegure de que está actualizado. Mantener su información actualizada es una parte importante de su plan de jubilación.</a:t>
            </a:r>
            <a:br>
              <a:rPr lang="es-419" b="0"/>
            </a:br>
            <a:br>
              <a:rPr lang="es-419" b="0"/>
            </a:br>
            <a:r>
              <a:rPr lang="es-419" b="0"/>
              <a:t>La aplicación de jubilación de John Hancock lo ayuda a conocer su situación financiera. Con su teléfono, puede interactuar con su plan en cualquier momento y lugar. Nuestra aplicación ofrece reconocimiento facial e identificador táctil para acceder cómodamente a los planes de jubilación. También tiene la posibilidad de inscribirse, consultar los detalles de la cuenta, hacer cambios y usar herramientas financieras útiles que lo orientarán en la creación de estrategias de ahorro para la jubilación y el establecimiento de prioridades financieras.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0"/>
              <a:t>Registre su cuenta en myplan.johnhancock.com y mantenga actualizada su información para que pueda estar al tanto de los detalles importantes del plan mientras su cuenta de jubilación sigue creciendo.</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6489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23</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8290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La primera estrategia consiste en entender el impacto de las elecciones (o la ausencia de impacto) en sus inversiones. No importa cuál sea su postura política: el mejor método es ignorar el ruido y no enfocarse en la información negativa que se difunde en las elecciones.</a:t>
            </a:r>
          </a:p>
        </p:txBody>
      </p:sp>
      <p:sp>
        <p:nvSpPr>
          <p:cNvPr id="4" name="Slide Number Placeholder 3"/>
          <p:cNvSpPr>
            <a:spLocks noGrp="1"/>
          </p:cNvSpPr>
          <p:nvPr>
            <p:ph type="sldNum" sz="quarter" idx="5"/>
          </p:nvPr>
        </p:nvSpPr>
        <p:spPr/>
        <p:txBody>
          <a:bodyPr/>
          <a:lstStyle/>
          <a:p>
            <a:fld id="{D4783B25-885A-4A45-9110-2B59FE90C481}" type="slidenum">
              <a:rPr lang="en-US" smtClean="0"/>
              <a:t>3</a:t>
            </a:fld>
            <a:endParaRPr lang="en-US"/>
          </a:p>
        </p:txBody>
      </p:sp>
    </p:spTree>
    <p:extLst>
      <p:ext uri="{BB962C8B-B14F-4D97-AF65-F5344CB8AC3E}">
        <p14:creationId xmlns:p14="http://schemas.microsoft.com/office/powerpoint/2010/main" val="273930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419" dirty="0"/>
              <a:t>Echemos un vistazo rápido a lo que está en juego en las elecciones de 2024.</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Ahora, los demócratas controlan la Casa Blanca y tienen un precario dominio del Senado. Los republicanos tienen una ajustada mayoría en la Cámara de Representantes. </a:t>
            </a:r>
          </a:p>
          <a:p>
            <a:pPr algn="l"/>
            <a:endParaRPr lang="en-US" dirty="0"/>
          </a:p>
          <a:p>
            <a:pPr algn="l"/>
            <a:r>
              <a:rPr lang="es-419" dirty="0"/>
              <a:t>Las elecciones de noviembre decidirán quién será nuestro próximo presidente.</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Se renovarán las elecciones de las 435 bancas en la Cámara de Representantes. </a:t>
            </a:r>
            <a:r>
              <a:rPr lang="es-419" b="0" i="0" dirty="0">
                <a:solidFill>
                  <a:srgbClr val="282B3E"/>
                </a:solidFill>
                <a:effectLst/>
                <a:latin typeface="Manulife JH Sans" panose="020B0503040401060103" pitchFamily="34" charset="0"/>
              </a:rPr>
              <a:t>Los republicanos tienen una mayoría de 219 a 213, con 3 vacantes.</a:t>
            </a:r>
          </a:p>
          <a:p>
            <a:pPr algn="l"/>
            <a:endParaRPr lang="en-US" dirty="0"/>
          </a:p>
          <a:p>
            <a:pPr algn="l"/>
            <a:r>
              <a:rPr lang="es-419" dirty="0"/>
              <a:t>En el Senado, hay 34 de 100 bancas disponibles. De estas bancas disponibles, 20 están actualmente en poder de los demócratas, 11 en poder de los republicanos y 3 independientes que colaboran con los demócratas. Actualmente, hay una</a:t>
            </a:r>
            <a:r>
              <a:rPr lang="es-419" b="0" i="0" dirty="0">
                <a:solidFill>
                  <a:srgbClr val="282B3E"/>
                </a:solidFill>
                <a:effectLst/>
                <a:latin typeface="Manulife JH Sans" panose="020B0503040401060103" pitchFamily="34" charset="0"/>
              </a:rPr>
              <a:t> división de 51/49, en la que los demócratas apenas mantienen el control debido a los 3 senadores independientes que colaboran con ellos, con lo que logran una mayoría efectiva.</a:t>
            </a:r>
          </a:p>
        </p:txBody>
      </p:sp>
      <p:sp>
        <p:nvSpPr>
          <p:cNvPr id="4" name="Slide Number Placeholder 3"/>
          <p:cNvSpPr>
            <a:spLocks noGrp="1"/>
          </p:cNvSpPr>
          <p:nvPr>
            <p:ph type="sldNum" sz="quarter" idx="5"/>
          </p:nvPr>
        </p:nvSpPr>
        <p:spPr/>
        <p:txBody>
          <a:bodyPr/>
          <a:lstStyle/>
          <a:p>
            <a:fld id="{D4783B25-885A-4A45-9110-2B59FE90C481}" type="slidenum">
              <a:rPr lang="en-US" smtClean="0"/>
              <a:t>4</a:t>
            </a:fld>
            <a:endParaRPr lang="en-US"/>
          </a:p>
        </p:txBody>
      </p:sp>
    </p:spTree>
    <p:extLst>
      <p:ext uri="{BB962C8B-B14F-4D97-AF65-F5344CB8AC3E}">
        <p14:creationId xmlns:p14="http://schemas.microsoft.com/office/powerpoint/2010/main" val="403710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00"/>
            <a:r>
              <a:rPr lang="es-419" sz="1800" b="0" i="0" u="none" strike="noStrike" baseline="0" dirty="0">
                <a:solidFill>
                  <a:srgbClr val="211D1E"/>
                </a:solidFill>
                <a:latin typeface="AvenirNext LT Com Regular"/>
              </a:rPr>
              <a:t>Invertir durante un año electoral puede resultar estresante, y el 2024 no augura ser distinto. De hecho, los políticos pueden provocar emociones y prejuicios fuertes, pero los inversores harían bien en ignorar el ruido y enfocarse en el largo plazo. </a:t>
            </a:r>
          </a:p>
          <a:p>
            <a:pPr marR="1200"/>
            <a:endParaRPr lang="en-US" sz="1800" b="0" i="0" u="none" strike="noStrike" baseline="0" dirty="0">
              <a:solidFill>
                <a:srgbClr val="211D1E"/>
              </a:solidFill>
              <a:latin typeface="AvenirNext LT Com Regular"/>
            </a:endParaRPr>
          </a:p>
          <a:p>
            <a:pPr marR="1200"/>
            <a:r>
              <a:rPr lang="es-419" sz="1800" b="0" i="0" u="none" strike="noStrike" baseline="0" dirty="0">
                <a:solidFill>
                  <a:srgbClr val="211D1E"/>
                </a:solidFill>
                <a:latin typeface="AvenirNext LT Com Regular"/>
              </a:rPr>
              <a:t>Esto se debe a que, en términos históricos, las elecciones no han marcado prácticamente ninguna diferencia en lo que respecta a la rentabilidad de las inversiones a largo plazo. </a:t>
            </a:r>
          </a:p>
          <a:p>
            <a:pPr marR="1200"/>
            <a:endParaRPr lang="en-US" sz="1800" b="0" i="0" u="none" strike="noStrike" baseline="0" dirty="0">
              <a:solidFill>
                <a:srgbClr val="211D1E"/>
              </a:solidFill>
              <a:latin typeface="AvenirNext LT Com Regular"/>
            </a:endParaRPr>
          </a:p>
          <a:p>
            <a:pPr marR="1200"/>
            <a:r>
              <a:rPr lang="es-419" dirty="0"/>
              <a:t>Lo que más importa es </a:t>
            </a:r>
            <a:r>
              <a:rPr lang="es-419" i="1" dirty="0"/>
              <a:t>seguir</a:t>
            </a:r>
            <a:r>
              <a:rPr lang="es-419" dirty="0"/>
              <a:t> invirtiendo. </a:t>
            </a:r>
            <a:r>
              <a:rPr lang="es-ES" dirty="0"/>
              <a:t>Una inversión de 1.000 dólares en el índice S&amp;P 500 en enero de 1928 habría valido más de 9,5 millones de dólares a finales de 2023. Durante este tiempo, hubo ocho presidentes demócratas y siete republicanos.</a:t>
            </a:r>
            <a:endParaRPr lang="es-419" dirty="0"/>
          </a:p>
        </p:txBody>
      </p:sp>
      <p:sp>
        <p:nvSpPr>
          <p:cNvPr id="4" name="Slide Number Placeholder 3"/>
          <p:cNvSpPr>
            <a:spLocks noGrp="1"/>
          </p:cNvSpPr>
          <p:nvPr>
            <p:ph type="sldNum" sz="quarter" idx="5"/>
          </p:nvPr>
        </p:nvSpPr>
        <p:spPr/>
        <p:txBody>
          <a:bodyPr/>
          <a:lstStyle/>
          <a:p>
            <a:fld id="{D4783B25-885A-4A45-9110-2B59FE90C481}" type="slidenum">
              <a:rPr lang="en-US" smtClean="0"/>
              <a:t>5</a:t>
            </a:fld>
            <a:endParaRPr lang="en-US"/>
          </a:p>
        </p:txBody>
      </p:sp>
    </p:spTree>
    <p:extLst>
      <p:ext uri="{BB962C8B-B14F-4D97-AF65-F5344CB8AC3E}">
        <p14:creationId xmlns:p14="http://schemas.microsoft.com/office/powerpoint/2010/main" val="70986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0" i="0">
                <a:solidFill>
                  <a:srgbClr val="FFFFFF"/>
                </a:solidFill>
                <a:effectLst/>
                <a:latin typeface="Manulife JH Sans" panose="020B0503040401060103" pitchFamily="34" charset="0"/>
              </a:rPr>
              <a:t>Los mercados financieros generalmente han mostrado resiliencia durante los ciclos de elecciones presidenciales de cuatro años. Los cambios en cuanto a qué partido político controla la Casa Blanca y el Congreso parecen tener poca diferencia discernible en el rendimiento del mercado bursátil a largo plazo. Mientras que las temporadas electorales pueden provocar emociones fuertes en los inversores y generar volatilidad en el mercado, tratar de anticipar los mercados o decidir en qué invertir con base en las tendencias electorales percibidas puede resultar poco sensato frente a la simple inversión a largo plazo.</a:t>
            </a:r>
          </a:p>
          <a:p>
            <a:endParaRPr lang="en-US" b="0" i="0" dirty="0">
              <a:solidFill>
                <a:srgbClr val="FFFFFF"/>
              </a:solidFill>
              <a:effectLst/>
              <a:latin typeface="Manulife JH Sans" panose="020B05030404010601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i="0">
                <a:solidFill>
                  <a:srgbClr val="FFFFFF"/>
                </a:solidFill>
                <a:effectLst/>
                <a:latin typeface="Manulife JH Sans" panose="020B0503040401060103" pitchFamily="34" charset="0"/>
              </a:rPr>
              <a:t>Como se muestra en el gráfico, entre 1928 y 2023, el Índice S&amp;P 500 tuvo un rendimiento negativo solo cuatro veces durante un año electoral.</a:t>
            </a:r>
          </a:p>
        </p:txBody>
      </p:sp>
      <p:sp>
        <p:nvSpPr>
          <p:cNvPr id="4" name="Slide Number Placeholder 3"/>
          <p:cNvSpPr>
            <a:spLocks noGrp="1"/>
          </p:cNvSpPr>
          <p:nvPr>
            <p:ph type="sldNum" sz="quarter" idx="5"/>
          </p:nvPr>
        </p:nvSpPr>
        <p:spPr/>
        <p:txBody>
          <a:bodyPr/>
          <a:lstStyle/>
          <a:p>
            <a:fld id="{D4783B25-885A-4A45-9110-2B59FE90C481}" type="slidenum">
              <a:rPr lang="en-US" smtClean="0"/>
              <a:t>6</a:t>
            </a:fld>
            <a:endParaRPr lang="en-US"/>
          </a:p>
        </p:txBody>
      </p:sp>
    </p:spTree>
    <p:extLst>
      <p:ext uri="{BB962C8B-B14F-4D97-AF65-F5344CB8AC3E}">
        <p14:creationId xmlns:p14="http://schemas.microsoft.com/office/powerpoint/2010/main" val="367551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¿Qué sucede cuando miramos más allá de las gestiones presidenciales e incluimos al Congreso? Después de todo, ellos tienen el </a:t>
            </a:r>
            <a:r>
              <a:rPr lang="es-419" i="1" dirty="0"/>
              <a:t>poder de la billetera</a:t>
            </a:r>
            <a:r>
              <a:rPr lang="es-419" dirty="0"/>
              <a:t>.</a:t>
            </a:r>
          </a:p>
          <a:p>
            <a:endParaRPr lang="en-US" dirty="0"/>
          </a:p>
          <a:p>
            <a:r>
              <a:rPr lang="es-419" dirty="0"/>
              <a:t>Veamos el rendimiento del Índice S&amp;P 500 desde 1933, con diferentes partidos en el poder. Cuando hay dominio absoluto, lo que significa que un partido controla tanto la presidencia como el Congreso, el dominio demócrata supera al republicano con una tasa de rendimiento promedio del 12 % frente al 11 %. </a:t>
            </a:r>
          </a:p>
          <a:p>
            <a:endParaRPr lang="en-US" dirty="0"/>
          </a:p>
          <a:p>
            <a:r>
              <a:rPr lang="es-419" dirty="0"/>
              <a:t>Cuando el Congreso está dividido, los demócratas superan la tasa de rendimiento anual promedio con un 18 % frente al 2 % de los republicanos. </a:t>
            </a:r>
          </a:p>
          <a:p>
            <a:endParaRPr lang="en-US" dirty="0"/>
          </a:p>
          <a:p>
            <a:r>
              <a:rPr lang="es-419" dirty="0"/>
              <a:t>¿Qué sucede si un partido está en la Casa Blanca y el otro controla el Congreso? Las gestiones demócratas superan a las republicanas con una tasa de rendimiento promedio del 15 % frente al 7 %.</a:t>
            </a:r>
          </a:p>
          <a:p>
            <a:endParaRPr lang="en-US" dirty="0"/>
          </a:p>
          <a:p>
            <a:r>
              <a:rPr lang="es-419" dirty="0"/>
              <a:t>Hay un último aspecto sobre el efecto de la política en el mercado. De ninguna manera sugerimos que los mercados funcionen mejor bajo ciertos tipos de gobierno. En la realidad, el mundo es mucho más complejo. </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7</a:t>
            </a:fld>
            <a:endParaRPr lang="en-US" altLang="en-US"/>
          </a:p>
        </p:txBody>
      </p:sp>
    </p:spTree>
    <p:extLst>
      <p:ext uri="{BB962C8B-B14F-4D97-AF65-F5344CB8AC3E}">
        <p14:creationId xmlns:p14="http://schemas.microsoft.com/office/powerpoint/2010/main" val="3254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00"/>
            <a:r>
              <a:rPr lang="es-419" sz="1800" b="0" i="0" u="none" strike="noStrike" baseline="0">
                <a:solidFill>
                  <a:srgbClr val="211D1E"/>
                </a:solidFill>
                <a:latin typeface="AvenirNext LT Com Regular"/>
              </a:rPr>
              <a:t>Lo que nos dice esta perspectiva histórica es que la mejor forma de invertir durante un año electoral rara vez ha sido mantenerse al margen. </a:t>
            </a:r>
          </a:p>
          <a:p>
            <a:pPr marR="1200"/>
            <a:endParaRPr lang="en-US" sz="1800" b="0" i="0" u="none" strike="noStrike" baseline="0" dirty="0">
              <a:solidFill>
                <a:srgbClr val="211D1E"/>
              </a:solidFill>
              <a:latin typeface="AvenirNext LT Com Regular"/>
            </a:endParaRPr>
          </a:p>
          <a:p>
            <a:pPr marR="1200"/>
            <a:r>
              <a:rPr lang="es-419" sz="1800" b="0" i="0" u="none" strike="noStrike" baseline="0">
                <a:solidFill>
                  <a:srgbClr val="211D1E"/>
                </a:solidFill>
                <a:latin typeface="AvenirNext LT Com Regular"/>
              </a:rPr>
              <a:t>Para verificarlo, observamos a tres inversores hipotéticos, cada uno con diferentes métodos de inversión. Luego, calculamos el valor final de cada una de sus carteras durante los últimos 24 ciclos electorales, asumiendo un periodo de tenencia de cuatro años. </a:t>
            </a:r>
          </a:p>
          <a:p>
            <a:pPr marR="1200"/>
            <a:endParaRPr lang="en-US" sz="1800" b="0" i="0" u="none" strike="noStrike" baseline="0" dirty="0">
              <a:solidFill>
                <a:srgbClr val="211D1E"/>
              </a:solidFill>
              <a:latin typeface="AvenirNext LT Com Regular"/>
            </a:endParaRPr>
          </a:p>
          <a:p>
            <a:pPr marR="1200"/>
            <a:r>
              <a:rPr lang="es-419" sz="1800" b="0" i="0" u="none" strike="noStrike" baseline="0">
                <a:solidFill>
                  <a:srgbClr val="211D1E"/>
                </a:solidFill>
                <a:latin typeface="AvenirNext LT Com Regular"/>
              </a:rPr>
              <a:t>El inversor que se mantuvo al margen obtuvo el peor resultado 14 veces y el mejor solo cuatro veces. Mientras tanto, los que hicieron inversiones totales o contribuciones mensuales a un plan 401(k), por ejemplo, durante los años electorales, estuvieron al frente. Estos inversores tuvieron saldos promedio de cartera más altos en el periodo total y superaron con más frecuencia a los inversores que se dedicaron al efectivo por más tiempo. </a:t>
            </a:r>
          </a:p>
          <a:p>
            <a:pPr marR="1200"/>
            <a:endParaRPr lang="en-US" sz="1800" b="0" i="0" u="none" strike="noStrike" baseline="0" dirty="0">
              <a:solidFill>
                <a:srgbClr val="211D1E"/>
              </a:solidFill>
              <a:latin typeface="AvenirNext LT Com Regular"/>
            </a:endParaRPr>
          </a:p>
          <a:p>
            <a:pPr marR="1200"/>
            <a:r>
              <a:rPr lang="es-419" sz="1800" b="0" i="0" u="none" strike="noStrike" baseline="0">
                <a:solidFill>
                  <a:srgbClr val="211D1E"/>
                </a:solidFill>
                <a:latin typeface="AvenirNext LT Com Regular"/>
              </a:rPr>
              <a:t>Aferrarse a un plan de inversión seguro a largo plazo con base en sus objetivos de inversión es generalmente el mejor camino por seguir. Tanto si esa estrategia consiste en la inversión total durante el año o en invertir regularmente, lo importante es que los inversores deben evitar evaluar la oportunidad en el mercado con base en la política. Como suele suceder con las inversiones, la clave es ignorar el ruido a corto plazo y enfocarse en los objetivos a largo plazo. </a:t>
            </a:r>
          </a:p>
        </p:txBody>
      </p:sp>
      <p:sp>
        <p:nvSpPr>
          <p:cNvPr id="4" name="Slide Number Placeholder 3"/>
          <p:cNvSpPr>
            <a:spLocks noGrp="1"/>
          </p:cNvSpPr>
          <p:nvPr>
            <p:ph type="sldNum" sz="quarter" idx="5"/>
          </p:nvPr>
        </p:nvSpPr>
        <p:spPr/>
        <p:txBody>
          <a:bodyPr/>
          <a:lstStyle/>
          <a:p>
            <a:fld id="{D4783B25-885A-4A45-9110-2B59FE90C481}" type="slidenum">
              <a:rPr lang="en-US" smtClean="0"/>
              <a:t>8</a:t>
            </a:fld>
            <a:endParaRPr lang="en-US"/>
          </a:p>
        </p:txBody>
      </p:sp>
    </p:spTree>
    <p:extLst>
      <p:ext uri="{BB962C8B-B14F-4D97-AF65-F5344CB8AC3E}">
        <p14:creationId xmlns:p14="http://schemas.microsoft.com/office/powerpoint/2010/main" val="162752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9CDF4995-619A-4DEB-99B9-236A12A42875}"/>
              </a:ext>
            </a:extLst>
          </p:cNvPr>
          <p:cNvSpPr>
            <a:spLocks noGrp="1" noRot="1" noChangeAspect="1" noChangeArrowheads="1" noTextEdit="1"/>
          </p:cNvSpPr>
          <p:nvPr>
            <p:ph type="sldImg"/>
          </p:nvPr>
        </p:nvSpPr>
        <p:spPr>
          <a:ln/>
        </p:spPr>
      </p:sp>
      <p:sp>
        <p:nvSpPr>
          <p:cNvPr id="56323" name="Rectangle 7">
            <a:extLst>
              <a:ext uri="{FF2B5EF4-FFF2-40B4-BE49-F238E27FC236}">
                <a16:creationId xmlns:a16="http://schemas.microsoft.com/office/drawing/2014/main" id="{C6B2DA57-9DD5-4672-8DF0-20F181023922}"/>
              </a:ext>
            </a:extLst>
          </p:cNvPr>
          <p:cNvSpPr>
            <a:spLocks noGrp="1" noChangeArrowheads="1"/>
          </p:cNvSpPr>
          <p:nvPr>
            <p:ph type="body" idx="1"/>
          </p:nvPr>
        </p:nvSpPr>
        <p:spPr/>
        <p:txBody>
          <a:bodyPr/>
          <a:lstStyle/>
          <a:p>
            <a:pPr algn="l">
              <a:defRPr/>
            </a:pPr>
            <a:r>
              <a:rPr lang="es-419"/>
              <a:t>Quizás se pregunte si existe un buen o mal momento para invertir.</a:t>
            </a:r>
          </a:p>
          <a:p>
            <a:pPr algn="l">
              <a:defRPr/>
            </a:pPr>
            <a:endParaRPr lang="en-US" dirty="0"/>
          </a:p>
          <a:p>
            <a:pPr algn="l">
              <a:defRPr/>
            </a:pPr>
            <a:r>
              <a:rPr lang="es-419"/>
              <a:t>Aprendimos que, por lo general, los ciclos de elecciones presidenciales, que a veces preocupan a los inversores, han sido positivos para las acciones mucho más a menudo de lo que han sido negativos. </a:t>
            </a:r>
          </a:p>
          <a:p>
            <a:pPr algn="l">
              <a:defRPr/>
            </a:pPr>
            <a:endParaRPr lang="en-US" dirty="0"/>
          </a:p>
          <a:p>
            <a:pPr algn="l">
              <a:defRPr/>
            </a:pPr>
            <a:r>
              <a:rPr lang="es-419"/>
              <a:t>Además, observamos diferentes crisis geopolíticas y aprendimos que, a pesar del miedo que dan las crisis, los mercados terminan por recuperarse.</a:t>
            </a:r>
          </a:p>
          <a:p>
            <a:pPr algn="l">
              <a:defRPr/>
            </a:pPr>
            <a:endParaRPr lang="en-US" dirty="0"/>
          </a:p>
          <a:p>
            <a:pPr algn="l">
              <a:defRPr/>
            </a:pPr>
            <a:r>
              <a:rPr lang="es-419"/>
              <a:t>También hablamos sobre la reciente volatilidad sin precedentes y le mostramos con información real que, incluso si invirtió en el peor momento, ganó dinero a largo plazo </a:t>
            </a:r>
            <a:r>
              <a:rPr lang="es-419" i="1"/>
              <a:t>si</a:t>
            </a:r>
            <a:r>
              <a:rPr lang="es-419"/>
              <a:t> continuó invirtiendo.</a:t>
            </a:r>
          </a:p>
          <a:p>
            <a:pPr algn="l">
              <a:defRPr/>
            </a:pPr>
            <a:endParaRPr lang="en-US" dirty="0"/>
          </a:p>
          <a:p>
            <a:pPr algn="l">
              <a:defRPr/>
            </a:pPr>
            <a:r>
              <a:rPr lang="es-419"/>
              <a:t>Entonces, ¿cuál es la respuesta a si existe un buen o mal momento para invertir?</a:t>
            </a:r>
          </a:p>
          <a:p>
            <a:pPr algn="l">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a:t>Como afirmó Sir John Templeton (1912–2008), un inversor británico nacido en Estados Unidos que fundó Templeton Funds (que ahora se conoce como Franklin Templeton): “El mejor momento para invertir es cuando se tenga el dinero”.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a:t>La respuesta es que haga caso a su consejo. El mejor momento para invertir es cuando tenga </a:t>
            </a:r>
            <a:r>
              <a:rPr lang="es-419" i="1"/>
              <a:t>cualquier</a:t>
            </a:r>
            <a:r>
              <a:rPr lang="es-419"/>
              <a:t> cantidad de dinero para destinar a la inversión.</a:t>
            </a:r>
          </a:p>
        </p:txBody>
      </p:sp>
    </p:spTree>
    <p:extLst>
      <p:ext uri="{BB962C8B-B14F-4D97-AF65-F5344CB8AC3E}">
        <p14:creationId xmlns:p14="http://schemas.microsoft.com/office/powerpoint/2010/main" val="241402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9.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732" y="737668"/>
            <a:ext cx="7322969" cy="3438682"/>
          </a:xfrm>
        </p:spPr>
        <p:txBody>
          <a:bodyPr anchor="ctr">
            <a:normAutofit/>
          </a:bodyPr>
          <a:lstStyle>
            <a:lvl1pPr algn="l">
              <a:lnSpc>
                <a:spcPct val="95000"/>
              </a:lnSpc>
              <a:defRPr sz="7201"/>
            </a:lvl1pPr>
          </a:lstStyle>
          <a:p>
            <a:r>
              <a:rPr lang="en-US" noProof="0" dirty="0"/>
              <a:t>Title of </a:t>
            </a:r>
            <a:br>
              <a:rPr lang="en-US" noProof="0" dirty="0"/>
            </a:br>
            <a:r>
              <a:rPr lang="en-US" noProof="0" dirty="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732" y="4789256"/>
            <a:ext cx="7322969" cy="407584"/>
          </a:xfrm>
        </p:spPr>
        <p:txBody>
          <a:bodyPr anchor="b"/>
          <a:lstStyle>
            <a:lvl1pPr marL="0" indent="0" algn="l">
              <a:buNone/>
              <a:defRPr sz="1400">
                <a:solidFill>
                  <a:schemeClr val="tx1"/>
                </a:solidFill>
                <a:latin typeface="+mn-lt"/>
              </a:defRPr>
            </a:lvl1pPr>
            <a:lvl2pPr marL="456996" indent="0" algn="r">
              <a:buNone/>
              <a:defRPr sz="1200">
                <a:solidFill>
                  <a:schemeClr val="tx1"/>
                </a:solidFill>
              </a:defRPr>
            </a:lvl2pPr>
            <a:lvl3pPr marL="913993" indent="0" algn="r">
              <a:buNone/>
              <a:defRPr sz="1200">
                <a:solidFill>
                  <a:schemeClr val="tx1"/>
                </a:solidFill>
              </a:defRPr>
            </a:lvl3pPr>
            <a:lvl4pPr marL="1370989" indent="0" algn="r">
              <a:buNone/>
              <a:defRPr sz="1200">
                <a:solidFill>
                  <a:schemeClr val="tx1"/>
                </a:solidFill>
              </a:defRPr>
            </a:lvl4pPr>
            <a:lvl5pPr marL="1827984" indent="0" algn="r">
              <a:buNone/>
              <a:defRPr sz="1200">
                <a:solidFill>
                  <a:schemeClr val="tx1"/>
                </a:solidFill>
              </a:defRPr>
            </a:lvl5pPr>
            <a:lvl6pPr marL="2284981" indent="0" algn="r">
              <a:buNone/>
              <a:defRPr sz="1200">
                <a:solidFill>
                  <a:schemeClr val="tx1"/>
                </a:solidFill>
              </a:defRPr>
            </a:lvl6pPr>
            <a:lvl7pPr marL="2741977" indent="0" algn="r">
              <a:buNone/>
              <a:defRPr sz="1200">
                <a:solidFill>
                  <a:schemeClr val="tx1"/>
                </a:solidFill>
              </a:defRPr>
            </a:lvl7pPr>
            <a:lvl8pPr marL="3198972" indent="0" algn="r">
              <a:buNone/>
              <a:defRPr sz="1200">
                <a:solidFill>
                  <a:schemeClr val="tx1"/>
                </a:solidFill>
              </a:defRPr>
            </a:lvl8pPr>
            <a:lvl9pPr marL="3655968"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735" y="5459994"/>
            <a:ext cx="7322967" cy="267194"/>
          </a:xfrm>
        </p:spPr>
        <p:txBody>
          <a:bodyPr anchor="t"/>
          <a:lstStyle>
            <a:lvl1pPr algn="l">
              <a:defRPr sz="1400">
                <a:solidFill>
                  <a:schemeClr val="tx1"/>
                </a:solidFill>
                <a:latin typeface="+mn-lt"/>
              </a:defRPr>
            </a:lvl1pPr>
          </a:lstStyle>
          <a:p>
            <a:fld id="{ED3FA57E-F3C9-4422-B7DF-F56B8E1A49EB}" type="datetime4">
              <a:rPr lang="en-US" noProof="0" smtClean="0"/>
              <a:t>September 5, 2024</a:t>
            </a:fld>
            <a:endParaRPr lang="en-US" noProof="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732" y="7010404"/>
            <a:ext cx="11283595" cy="45719"/>
          </a:xfrm>
          <a:prstGeom prst="rect">
            <a:avLst/>
          </a:prstGeo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3955" y="7010398"/>
            <a:ext cx="448046" cy="45720"/>
          </a:xfrm>
        </p:spPr>
        <p:txBody>
          <a:bodyPr/>
          <a:lstStyle>
            <a:lvl1pPr>
              <a:defRPr sz="178">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38335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September 5,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00035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September 5, 2024</a:t>
            </a:fld>
            <a:endParaRPr/>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10372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September 5, 2024</a:t>
            </a:fld>
            <a:endParaRPr/>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88928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465" y="472438"/>
            <a:ext cx="11277490" cy="792167"/>
          </a:xfrm>
        </p:spPr>
        <p:txBody>
          <a:bodyPr/>
          <a:lstStyle/>
          <a:p>
            <a:r>
              <a:rPr lang="en-US" noProof="0"/>
              <a:t>Slide title</a:t>
            </a:r>
          </a:p>
        </p:txBody>
      </p:sp>
      <p:sp>
        <p:nvSpPr>
          <p:cNvPr id="3" name="Content Placeholder 2"/>
          <p:cNvSpPr>
            <a:spLocks noGrp="1"/>
          </p:cNvSpPr>
          <p:nvPr>
            <p:ph sz="half" idx="1" hasCustomPrompt="1"/>
          </p:nvPr>
        </p:nvSpPr>
        <p:spPr>
          <a:xfrm>
            <a:off x="455732" y="1434590"/>
            <a:ext cx="5553440" cy="4588045"/>
          </a:xfrm>
        </p:spPr>
        <p:txBody>
          <a:bodyPr>
            <a:noAutofit/>
          </a:bodyPr>
          <a:lstStyle>
            <a:lvl1pPr>
              <a:defRPr sz="2000" baseline="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6190514" y="1434191"/>
            <a:ext cx="5553440" cy="4592404"/>
          </a:xfrm>
        </p:spPr>
        <p:txBody>
          <a:bodyPr>
            <a:noAutofit/>
          </a:bodyPr>
          <a:lstStyle>
            <a:lvl1pPr>
              <a:defRPr sz="2000" baseline="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September 5, 2024</a:t>
            </a:fld>
            <a:endParaRPr/>
          </a:p>
        </p:txBody>
      </p:sp>
      <p:sp>
        <p:nvSpPr>
          <p:cNvPr id="6" name="Footer Placeholder 5"/>
          <p:cNvSpPr>
            <a:spLocks noGrp="1"/>
          </p:cNvSpPr>
          <p:nvPr>
            <p:ph type="ftr" sz="quarter" idx="11"/>
          </p:nvPr>
        </p:nvSpPr>
        <p:spPr>
          <a:xfrm>
            <a:off x="455732" y="7010404"/>
            <a:ext cx="11283595" cy="45719"/>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6219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466466" y="1435608"/>
            <a:ext cx="5551856" cy="639762"/>
          </a:xfrm>
        </p:spPr>
        <p:txBody>
          <a:bodyPr anchor="t">
            <a:noAutofit/>
          </a:bodyPr>
          <a:lstStyle>
            <a:lvl1pPr marL="0" indent="0">
              <a:spcBef>
                <a:spcPts val="0"/>
              </a:spcBef>
              <a:buNone/>
              <a:defRPr sz="2000" b="1"/>
            </a:lvl1pPr>
            <a:lvl2pPr marL="457134" indent="0">
              <a:buNone/>
              <a:defRPr sz="2000" b="1"/>
            </a:lvl2pPr>
            <a:lvl3pPr marL="914267" indent="0">
              <a:buNone/>
              <a:defRPr sz="1801" b="1"/>
            </a:lvl3pPr>
            <a:lvl4pPr marL="1371400" indent="0">
              <a:buNone/>
              <a:defRPr sz="1600" b="1"/>
            </a:lvl4pPr>
            <a:lvl5pPr marL="1828532" indent="0">
              <a:buNone/>
              <a:defRPr sz="1600" b="1"/>
            </a:lvl5pPr>
            <a:lvl6pPr marL="2285666" indent="0">
              <a:buNone/>
              <a:defRPr sz="1600" b="1"/>
            </a:lvl6pPr>
            <a:lvl7pPr marL="2742800" indent="0">
              <a:buNone/>
              <a:defRPr sz="1600" b="1"/>
            </a:lvl7pPr>
            <a:lvl8pPr marL="3199932" indent="0">
              <a:buNone/>
              <a:defRPr sz="1600" b="1"/>
            </a:lvl8pPr>
            <a:lvl9pPr marL="3657065"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466466" y="2126109"/>
            <a:ext cx="5551856" cy="3907225"/>
          </a:xfrm>
        </p:spPr>
        <p:txBody>
          <a:bodyPr>
            <a:noAutofit/>
          </a:bodyPr>
          <a:lstStyle>
            <a:lvl1pPr>
              <a:defRPr sz="200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6182956" y="1435608"/>
            <a:ext cx="5551856" cy="639762"/>
          </a:xfrm>
        </p:spPr>
        <p:txBody>
          <a:bodyPr anchor="t">
            <a:noAutofit/>
          </a:bodyPr>
          <a:lstStyle>
            <a:lvl1pPr marL="0" indent="0">
              <a:spcBef>
                <a:spcPts val="0"/>
              </a:spcBef>
              <a:buNone/>
              <a:defRPr sz="2000" b="1"/>
            </a:lvl1pPr>
            <a:lvl2pPr marL="457134" indent="0">
              <a:buNone/>
              <a:defRPr sz="2000" b="1"/>
            </a:lvl2pPr>
            <a:lvl3pPr marL="914267" indent="0">
              <a:buNone/>
              <a:defRPr sz="1801" b="1"/>
            </a:lvl3pPr>
            <a:lvl4pPr marL="1371400" indent="0">
              <a:buNone/>
              <a:defRPr sz="1600" b="1"/>
            </a:lvl4pPr>
            <a:lvl5pPr marL="1828532" indent="0">
              <a:buNone/>
              <a:defRPr sz="1600" b="1"/>
            </a:lvl5pPr>
            <a:lvl6pPr marL="2285666" indent="0">
              <a:buNone/>
              <a:defRPr sz="1600" b="1"/>
            </a:lvl6pPr>
            <a:lvl7pPr marL="2742800" indent="0">
              <a:buNone/>
              <a:defRPr sz="1600" b="1"/>
            </a:lvl7pPr>
            <a:lvl8pPr marL="3199932" indent="0">
              <a:buNone/>
              <a:defRPr sz="1600" b="1"/>
            </a:lvl8pPr>
            <a:lvl9pPr marL="3657065"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6182956" y="2126109"/>
            <a:ext cx="5551856" cy="3907225"/>
          </a:xfrm>
        </p:spPr>
        <p:txBody>
          <a:bodyPr>
            <a:noAutofit/>
          </a:bodyPr>
          <a:lstStyle>
            <a:lvl1pPr>
              <a:defRPr sz="200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September 5, 2024</a:t>
            </a:fld>
            <a:endParaRPr/>
          </a:p>
        </p:txBody>
      </p:sp>
      <p:sp>
        <p:nvSpPr>
          <p:cNvPr id="8" name="Footer Placeholder 7"/>
          <p:cNvSpPr>
            <a:spLocks noGrp="1"/>
          </p:cNvSpPr>
          <p:nvPr>
            <p:ph type="ftr" sz="quarter" idx="11"/>
          </p:nvPr>
        </p:nvSpPr>
        <p:spPr>
          <a:xfrm>
            <a:off x="455732" y="7010404"/>
            <a:ext cx="11283595" cy="45719"/>
          </a:xfrm>
          <a:prstGeom prst="rect">
            <a:avLst/>
          </a:prstGeom>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30055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82E2A02E-DC15-459A-A300-AFCC152D97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4787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2225BEF7-362C-47A2-99CE-F92BC52601A4}"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B6909AC0-79F7-4FBB-9CFE-C96C89D406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87775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6" y="475489"/>
            <a:ext cx="8167911" cy="792162"/>
          </a:xfrm>
        </p:spPr>
        <p:txBody>
          <a:bodyPr anchor="t"/>
          <a:lstStyle>
            <a:lvl1pPr marL="0" indent="0">
              <a:lnSpc>
                <a:spcPct val="95000"/>
              </a:lnSpc>
              <a:spcBef>
                <a:spcPts val="0"/>
              </a:spcBef>
              <a:buNone/>
              <a:defRPr sz="2400" b="0">
                <a:solidFill>
                  <a:schemeClr val="tx1"/>
                </a:solidFill>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Title here</a:t>
            </a:r>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60110" y="1434190"/>
            <a:ext cx="8165429" cy="4584842"/>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1" name="Graphic 10">
            <a:extLst>
              <a:ext uri="{FF2B5EF4-FFF2-40B4-BE49-F238E27FC236}">
                <a16:creationId xmlns:a16="http://schemas.microsoft.com/office/drawing/2014/main" id="{BE824D8B-D089-420C-891B-CD08900B74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23336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11" y="475489"/>
            <a:ext cx="2464443" cy="792162"/>
          </a:xfrm>
        </p:spPr>
        <p:txBody>
          <a:bodyPr anchor="t"/>
          <a:lstStyle>
            <a:lvl1pPr marL="0" indent="0">
              <a:lnSpc>
                <a:spcPct val="95000"/>
              </a:lnSpc>
              <a:spcBef>
                <a:spcPts val="0"/>
              </a:spcBef>
              <a:buNone/>
              <a:defRPr sz="2400" b="0">
                <a:solidFill>
                  <a:schemeClr val="tx1"/>
                </a:solidFill>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Title here</a:t>
            </a:r>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2225BEF7-362C-47A2-99CE-F92BC52601A4}"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5018" y="475489"/>
            <a:ext cx="5208427" cy="792162"/>
          </a:xfrm>
        </p:spPr>
        <p:txBody>
          <a:bodyPr anchor="t"/>
          <a:lstStyle>
            <a:lvl1pPr marL="0" indent="0">
              <a:lnSpc>
                <a:spcPct val="95000"/>
              </a:lnSpc>
              <a:spcBef>
                <a:spcPts val="0"/>
              </a:spcBef>
              <a:buNone/>
              <a:defRPr sz="2400" b="0">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60111" y="1435608"/>
            <a:ext cx="2464443" cy="4597721"/>
          </a:xfrm>
        </p:spPr>
        <p:txBody>
          <a:bodyPr/>
          <a:lstStyle>
            <a:lvl1pPr>
              <a:spcBef>
                <a:spcPts val="601"/>
              </a:spcBef>
              <a:defRPr sz="1400"/>
            </a:lvl1pPr>
            <a:lvl2pPr>
              <a:spcBef>
                <a:spcPts val="601"/>
              </a:spcBef>
              <a:defRPr sz="1400"/>
            </a:lvl2pPr>
            <a:lvl3pPr>
              <a:spcBef>
                <a:spcPts val="601"/>
              </a:spcBef>
              <a:defRPr sz="1400"/>
            </a:lvl3pPr>
            <a:lvl4pPr>
              <a:spcBef>
                <a:spcPts val="601"/>
              </a:spcBef>
              <a:defRPr sz="1400"/>
            </a:lvl4pPr>
            <a:lvl5pPr>
              <a:spcBef>
                <a:spcPts val="601"/>
              </a:spcBef>
              <a:defRPr sz="1400"/>
            </a:lvl5pPr>
            <a:lvl6pPr>
              <a:spcBef>
                <a:spcPts val="601"/>
              </a:spcBef>
              <a:defRPr sz="1400"/>
            </a:lvl6pPr>
            <a:lvl7pPr>
              <a:spcBef>
                <a:spcPts val="601"/>
              </a:spcBef>
              <a:defRPr sz="1400"/>
            </a:lvl7pPr>
            <a:lvl8pPr>
              <a:spcBef>
                <a:spcPts val="601"/>
              </a:spcBef>
              <a:defRPr sz="1400"/>
            </a:lvl8pPr>
            <a:lvl9pPr>
              <a:spcBef>
                <a:spcPts val="601"/>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5019" y="1435608"/>
            <a:ext cx="5208937" cy="4597721"/>
          </a:xfrm>
        </p:spPr>
        <p:txBody>
          <a:bodyPr/>
          <a:lstStyle>
            <a:lvl1pPr>
              <a:spcBef>
                <a:spcPts val="601"/>
              </a:spcBef>
              <a:defRPr sz="1400"/>
            </a:lvl1pPr>
            <a:lvl2pPr>
              <a:spcBef>
                <a:spcPts val="601"/>
              </a:spcBef>
              <a:defRPr sz="1400"/>
            </a:lvl2pPr>
            <a:lvl3pPr>
              <a:spcBef>
                <a:spcPts val="601"/>
              </a:spcBef>
              <a:defRPr sz="1400"/>
            </a:lvl3pPr>
            <a:lvl4pPr>
              <a:spcBef>
                <a:spcPts val="601"/>
              </a:spcBef>
              <a:defRPr sz="1400"/>
            </a:lvl4pPr>
            <a:lvl5pPr>
              <a:spcBef>
                <a:spcPts val="601"/>
              </a:spcBef>
              <a:defRPr sz="1400"/>
            </a:lvl5pPr>
            <a:lvl6pPr>
              <a:spcBef>
                <a:spcPts val="601"/>
              </a:spcBef>
              <a:defRPr sz="1400"/>
            </a:lvl6pPr>
            <a:lvl7pPr>
              <a:spcBef>
                <a:spcPts val="601"/>
              </a:spcBef>
              <a:defRPr sz="1400"/>
            </a:lvl7pPr>
            <a:lvl8pPr>
              <a:spcBef>
                <a:spcPts val="601"/>
              </a:spcBef>
              <a:defRPr sz="1400"/>
            </a:lvl8pPr>
            <a:lvl9pPr>
              <a:spcBef>
                <a:spcPts val="601"/>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pic>
        <p:nvPicPr>
          <p:cNvPr id="13" name="Graphic 12">
            <a:extLst>
              <a:ext uri="{FF2B5EF4-FFF2-40B4-BE49-F238E27FC236}">
                <a16:creationId xmlns:a16="http://schemas.microsoft.com/office/drawing/2014/main" id="{A0444B9D-C94E-4363-8C73-12F9B1BEED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132940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September 5,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8932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6470" y="1434190"/>
            <a:ext cx="11277488"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11743955" y="7010398"/>
            <a:ext cx="448046" cy="45720"/>
          </a:xfrm>
        </p:spPr>
        <p:txBody>
          <a:bodyPr/>
          <a:lstStyle/>
          <a:p>
            <a:fld id="{00AC8BC0-4B7F-45B2-9F9D-C2C3E01E876C}"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1" y="0"/>
            <a:ext cx="12192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1800" dirty="0" err="1"/>
          </a:p>
        </p:txBody>
      </p:sp>
    </p:spTree>
    <p:extLst>
      <p:ext uri="{BB962C8B-B14F-4D97-AF65-F5344CB8AC3E}">
        <p14:creationId xmlns:p14="http://schemas.microsoft.com/office/powerpoint/2010/main" val="208022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September 5, 2024</a:t>
            </a:fld>
            <a:endParaRPr lang="en-US"/>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E37E9B31-2FBA-470E-8C87-88D4B9C9CA4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1931" t="24570" r="11885" b="24344"/>
          <a:stretch/>
        </p:blipFill>
        <p:spPr bwMode="black">
          <a:xfrm>
            <a:off x="3462953" y="2542309"/>
            <a:ext cx="5266099" cy="1773382"/>
          </a:xfrm>
          <a:prstGeom prst="rect">
            <a:avLst/>
          </a:prstGeom>
        </p:spPr>
      </p:pic>
    </p:spTree>
    <p:extLst>
      <p:ext uri="{BB962C8B-B14F-4D97-AF65-F5344CB8AC3E}">
        <p14:creationId xmlns:p14="http://schemas.microsoft.com/office/powerpoint/2010/main" val="19954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925531-A1C6-418A-BD3B-443A2974F181}"/>
              </a:ext>
            </a:extLst>
          </p:cNvPr>
          <p:cNvGrpSpPr/>
          <p:nvPr userDrawn="1"/>
        </p:nvGrpSpPr>
        <p:grpSpPr>
          <a:xfrm>
            <a:off x="8031813" y="3418669"/>
            <a:ext cx="3348069" cy="2836300"/>
            <a:chOff x="8029717" y="3418669"/>
            <a:chExt cx="3347197" cy="2836300"/>
          </a:xfrm>
        </p:grpSpPr>
        <p:pic>
          <p:nvPicPr>
            <p:cNvPr id="26" name="Picture 25">
              <a:extLst>
                <a:ext uri="{FF2B5EF4-FFF2-40B4-BE49-F238E27FC236}">
                  <a16:creationId xmlns:a16="http://schemas.microsoft.com/office/drawing/2014/main" id="{6588605C-472C-4395-8593-309ECDC3D243}"/>
                </a:ext>
              </a:extLst>
            </p:cNvPr>
            <p:cNvPicPr>
              <a:picLocks noChangeAspect="1"/>
            </p:cNvPicPr>
            <p:nvPr userDrawn="1"/>
          </p:nvPicPr>
          <p:blipFill>
            <a:blip r:embed="rId2"/>
            <a:stretch>
              <a:fillRect/>
            </a:stretch>
          </p:blipFill>
          <p:spPr>
            <a:xfrm>
              <a:off x="9891011" y="4432821"/>
              <a:ext cx="1485903" cy="835528"/>
            </a:xfrm>
            <a:prstGeom prst="rect">
              <a:avLst/>
            </a:prstGeom>
            <a:ln w="3175">
              <a:solidFill>
                <a:schemeClr val="bg2"/>
              </a:solidFill>
            </a:ln>
          </p:spPr>
        </p:pic>
        <p:pic>
          <p:nvPicPr>
            <p:cNvPr id="11" name="Picture 10">
              <a:extLst>
                <a:ext uri="{FF2B5EF4-FFF2-40B4-BE49-F238E27FC236}">
                  <a16:creationId xmlns:a16="http://schemas.microsoft.com/office/drawing/2014/main" id="{2AA3A682-E555-4A64-B967-A420851BF216}"/>
                </a:ext>
              </a:extLst>
            </p:cNvPr>
            <p:cNvPicPr>
              <a:picLocks noChangeAspect="1"/>
            </p:cNvPicPr>
            <p:nvPr userDrawn="1"/>
          </p:nvPicPr>
          <p:blipFill>
            <a:blip r:embed="rId3"/>
            <a:stretch>
              <a:fillRect/>
            </a:stretch>
          </p:blipFill>
          <p:spPr>
            <a:xfrm>
              <a:off x="9401899" y="4752654"/>
              <a:ext cx="1485903" cy="849088"/>
            </a:xfrm>
            <a:prstGeom prst="rect">
              <a:avLst/>
            </a:prstGeom>
            <a:ln w="3175">
              <a:solidFill>
                <a:schemeClr val="bg2"/>
              </a:solidFill>
            </a:ln>
          </p:spPr>
        </p:pic>
        <p:pic>
          <p:nvPicPr>
            <p:cNvPr id="8" name="Picture 7">
              <a:extLst>
                <a:ext uri="{FF2B5EF4-FFF2-40B4-BE49-F238E27FC236}">
                  <a16:creationId xmlns:a16="http://schemas.microsoft.com/office/drawing/2014/main" id="{BD546C98-CC10-4BFB-AAA4-20DF3FC6EDAE}"/>
                </a:ext>
              </a:extLst>
            </p:cNvPr>
            <p:cNvPicPr>
              <a:picLocks noChangeAspect="1"/>
            </p:cNvPicPr>
            <p:nvPr userDrawn="1"/>
          </p:nvPicPr>
          <p:blipFill>
            <a:blip r:embed="rId4"/>
            <a:stretch>
              <a:fillRect/>
            </a:stretch>
          </p:blipFill>
          <p:spPr>
            <a:xfrm>
              <a:off x="8912788" y="5086047"/>
              <a:ext cx="1485903" cy="849088"/>
            </a:xfrm>
            <a:prstGeom prst="rect">
              <a:avLst/>
            </a:prstGeom>
            <a:ln w="3175">
              <a:solidFill>
                <a:schemeClr val="bg2"/>
              </a:solidFill>
            </a:ln>
          </p:spPr>
        </p:pic>
        <p:pic>
          <p:nvPicPr>
            <p:cNvPr id="19" name="Picture 18">
              <a:extLst>
                <a:ext uri="{FF2B5EF4-FFF2-40B4-BE49-F238E27FC236}">
                  <a16:creationId xmlns:a16="http://schemas.microsoft.com/office/drawing/2014/main" id="{6D0E9826-4880-4258-BBEC-03E4744F515B}"/>
                </a:ext>
              </a:extLst>
            </p:cNvPr>
            <p:cNvPicPr>
              <a:picLocks noChangeAspect="1"/>
            </p:cNvPicPr>
            <p:nvPr userDrawn="1"/>
          </p:nvPicPr>
          <p:blipFill>
            <a:blip r:embed="rId5"/>
            <a:stretch>
              <a:fillRect/>
            </a:stretch>
          </p:blipFill>
          <p:spPr>
            <a:xfrm>
              <a:off x="9497051" y="3418669"/>
              <a:ext cx="1485903" cy="835528"/>
            </a:xfrm>
            <a:prstGeom prst="rect">
              <a:avLst/>
            </a:prstGeom>
            <a:ln w="3175">
              <a:solidFill>
                <a:schemeClr val="bg2"/>
              </a:solidFill>
            </a:ln>
          </p:spPr>
        </p:pic>
        <p:pic>
          <p:nvPicPr>
            <p:cNvPr id="13" name="Picture 12">
              <a:extLst>
                <a:ext uri="{FF2B5EF4-FFF2-40B4-BE49-F238E27FC236}">
                  <a16:creationId xmlns:a16="http://schemas.microsoft.com/office/drawing/2014/main" id="{56EC713E-D154-4146-B08A-6C3AF7DC1C40}"/>
                </a:ext>
              </a:extLst>
            </p:cNvPr>
            <p:cNvPicPr>
              <a:picLocks noChangeAspect="1"/>
            </p:cNvPicPr>
            <p:nvPr userDrawn="1"/>
          </p:nvPicPr>
          <p:blipFill>
            <a:blip r:embed="rId6"/>
            <a:stretch>
              <a:fillRect/>
            </a:stretch>
          </p:blipFill>
          <p:spPr>
            <a:xfrm>
              <a:off x="9007939" y="3740831"/>
              <a:ext cx="1485903" cy="849088"/>
            </a:xfrm>
            <a:prstGeom prst="rect">
              <a:avLst/>
            </a:prstGeom>
            <a:ln w="3175">
              <a:solidFill>
                <a:schemeClr val="bg2"/>
              </a:solidFill>
            </a:ln>
          </p:spPr>
        </p:pic>
        <p:pic>
          <p:nvPicPr>
            <p:cNvPr id="7" name="Picture 6">
              <a:extLst>
                <a:ext uri="{FF2B5EF4-FFF2-40B4-BE49-F238E27FC236}">
                  <a16:creationId xmlns:a16="http://schemas.microsoft.com/office/drawing/2014/main" id="{6A98A25A-6452-4D4F-99FE-0F97A5D5E4E4}"/>
                </a:ext>
              </a:extLst>
            </p:cNvPr>
            <p:cNvPicPr>
              <a:picLocks noChangeAspect="1"/>
            </p:cNvPicPr>
            <p:nvPr userDrawn="1"/>
          </p:nvPicPr>
          <p:blipFill>
            <a:blip r:embed="rId7"/>
            <a:stretch>
              <a:fillRect/>
            </a:stretch>
          </p:blipFill>
          <p:spPr>
            <a:xfrm>
              <a:off x="8518828" y="4076553"/>
              <a:ext cx="1485903" cy="849088"/>
            </a:xfrm>
            <a:prstGeom prst="rect">
              <a:avLst/>
            </a:prstGeom>
            <a:ln w="3175">
              <a:solidFill>
                <a:schemeClr val="bg2"/>
              </a:solidFill>
            </a:ln>
          </p:spPr>
        </p:pic>
        <p:pic>
          <p:nvPicPr>
            <p:cNvPr id="12" name="Picture 11">
              <a:extLst>
                <a:ext uri="{FF2B5EF4-FFF2-40B4-BE49-F238E27FC236}">
                  <a16:creationId xmlns:a16="http://schemas.microsoft.com/office/drawing/2014/main" id="{0B2778FF-63C6-4C41-A419-79700EF407BB}"/>
                </a:ext>
              </a:extLst>
            </p:cNvPr>
            <p:cNvPicPr>
              <a:picLocks noChangeAspect="1"/>
            </p:cNvPicPr>
            <p:nvPr userDrawn="1"/>
          </p:nvPicPr>
          <p:blipFill>
            <a:blip r:embed="rId8"/>
            <a:stretch>
              <a:fillRect/>
            </a:stretch>
          </p:blipFill>
          <p:spPr>
            <a:xfrm>
              <a:off x="8423677" y="5419441"/>
              <a:ext cx="1485903" cy="835528"/>
            </a:xfrm>
            <a:prstGeom prst="rect">
              <a:avLst/>
            </a:prstGeom>
            <a:ln w="3175">
              <a:solidFill>
                <a:schemeClr val="bg2"/>
              </a:solidFill>
            </a:ln>
          </p:spPr>
        </p:pic>
        <p:pic>
          <p:nvPicPr>
            <p:cNvPr id="14" name="Picture 13">
              <a:extLst>
                <a:ext uri="{FF2B5EF4-FFF2-40B4-BE49-F238E27FC236}">
                  <a16:creationId xmlns:a16="http://schemas.microsoft.com/office/drawing/2014/main" id="{73773D54-5A00-415F-B626-487683C72045}"/>
                </a:ext>
              </a:extLst>
            </p:cNvPr>
            <p:cNvPicPr>
              <a:picLocks noChangeAspect="1"/>
            </p:cNvPicPr>
            <p:nvPr userDrawn="1"/>
          </p:nvPicPr>
          <p:blipFill>
            <a:blip r:embed="rId9"/>
            <a:stretch>
              <a:fillRect/>
            </a:stretch>
          </p:blipFill>
          <p:spPr>
            <a:xfrm>
              <a:off x="8029717" y="4412274"/>
              <a:ext cx="1485903" cy="835528"/>
            </a:xfrm>
            <a:prstGeom prst="rect">
              <a:avLst/>
            </a:prstGeom>
            <a:ln w="3175">
              <a:solidFill>
                <a:schemeClr val="bg2"/>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373267" y="1612907"/>
            <a:ext cx="11370689" cy="3608680"/>
          </a:xfrm>
          <a:prstGeom prst="rect">
            <a:avLst/>
          </a:prstGeom>
        </p:spPr>
        <p:txBody>
          <a:bodyPr wrap="square">
            <a:spAutoFit/>
          </a:bodyPr>
          <a:lstStyle/>
          <a:p>
            <a:pPr marL="0" marR="0" lvl="0" indent="0" algn="l" defTabSz="914267"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A few recommendations: </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color palette and Arial font, and use the icons and images that have been provided for you.</a:t>
            </a:r>
            <a:endParaRPr kumimoji="0" lang="en-US" sz="1400" b="0" i="0" u="none" strike="noStrike" kern="1200" cap="none" spc="0" normalizeH="0" baseline="0" noProof="0">
              <a:ln>
                <a:noFill/>
              </a:ln>
              <a:solidFill>
                <a:schemeClr val="bg1"/>
              </a:solidFill>
              <a:effectLst/>
              <a:uLnTx/>
              <a:uFillTx/>
              <a:latin typeface="Arial" panose="02020503040401060103" pitchFamily="18" charset="0"/>
              <a:ea typeface="+mn-ea"/>
              <a:cs typeface="+mn-cs"/>
            </a:endParaRPr>
          </a:p>
          <a:p>
            <a:pPr marL="228567" marR="0" lvl="0" indent="-228567" algn="l" defTabSz="914267"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If you have any questions or concerns, please email us at brand@manulife.com.</a:t>
            </a:r>
          </a:p>
          <a:p>
            <a:pPr marL="228567" marR="0" lvl="0" indent="-228567" algn="l" defTabSz="914267"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3" y="950980"/>
            <a:ext cx="11343724" cy="461665"/>
          </a:xfrm>
          <a:prstGeom prst="rect">
            <a:avLst/>
          </a:prstGeom>
        </p:spPr>
        <p:txBody>
          <a:bodyPr wrap="square">
            <a:spAutoFit/>
          </a:bodyPr>
          <a:lstStyle/>
          <a:p>
            <a:r>
              <a:rPr kumimoji="0" lang="en-US" sz="2400" b="1" i="0" u="none" strike="noStrike" kern="1200" cap="none" spc="0" normalizeH="0" baseline="0" noProof="0">
                <a:ln>
                  <a:noFill/>
                </a:ln>
                <a:solidFill>
                  <a:prstClr val="black"/>
                </a:solidFill>
                <a:effectLst/>
                <a:uLnTx/>
                <a:uFillTx/>
                <a:latin typeface="+mn-lt"/>
                <a:ea typeface="+mj-ea"/>
                <a:cs typeface="+mj-cs"/>
              </a:rPr>
              <a:t>Getting Started – </a:t>
            </a:r>
            <a:r>
              <a:rPr kumimoji="0" lang="en-US" sz="2400" b="1" i="0" u="none" strike="noStrike" kern="1200" cap="none" spc="0" normalizeH="0" baseline="0" noProof="0">
                <a:ln>
                  <a:noFill/>
                </a:ln>
                <a:solidFill>
                  <a:prstClr val="black"/>
                </a:solidFill>
                <a:effectLst/>
                <a:uLnTx/>
                <a:uFillTx/>
                <a:latin typeface="+mn-lt"/>
                <a:ea typeface="+mn-ea"/>
                <a:cs typeface="+mn-cs"/>
              </a:rPr>
              <a:t>Official John Hancock Template</a:t>
            </a:r>
            <a:endParaRPr lang="en-US" sz="1801" noProof="0"/>
          </a:p>
        </p:txBody>
      </p:sp>
      <p:sp>
        <p:nvSpPr>
          <p:cNvPr id="2" name="Date Placeholder 1"/>
          <p:cNvSpPr>
            <a:spLocks noGrp="1"/>
          </p:cNvSpPr>
          <p:nvPr userDrawn="1">
            <p:ph type="dt" sz="half" idx="10"/>
          </p:nvPr>
        </p:nvSpPr>
        <p:spPr/>
        <p:txBody>
          <a:bodyPr/>
          <a:lstStyle/>
          <a:p>
            <a:fld id="{61A4BEF5-9A05-4D20-83E5-233E87403DC0}" type="datetime4">
              <a:rPr lang="en-CA" smtClean="0"/>
              <a:t>September 5, 2024</a:t>
            </a:fld>
            <a:endParaRPr/>
          </a:p>
        </p:txBody>
      </p:sp>
      <p:sp>
        <p:nvSpPr>
          <p:cNvPr id="3" name="Footer Placeholder 2"/>
          <p:cNvSpPr>
            <a:spLocks noGrp="1"/>
          </p:cNvSpPr>
          <p:nvPr userDrawn="1">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Tree>
    <p:extLst>
      <p:ext uri="{BB962C8B-B14F-4D97-AF65-F5344CB8AC3E}">
        <p14:creationId xmlns:p14="http://schemas.microsoft.com/office/powerpoint/2010/main" val="14146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744277-5DA6-4D79-9965-A397B10112FA}"/>
              </a:ext>
            </a:extLst>
          </p:cNvPr>
          <p:cNvPicPr>
            <a:picLocks noChangeAspect="1"/>
          </p:cNvPicPr>
          <p:nvPr userDrawn="1"/>
        </p:nvPicPr>
        <p:blipFill>
          <a:blip r:embed="rId2"/>
          <a:stretch>
            <a:fillRect/>
          </a:stretch>
        </p:blipFill>
        <p:spPr>
          <a:xfrm>
            <a:off x="6575628" y="3559636"/>
            <a:ext cx="3453475" cy="1828800"/>
          </a:xfrm>
          <a:prstGeom prst="rect">
            <a:avLst/>
          </a:prstGeom>
          <a:ln w="3175">
            <a:solidFill>
              <a:schemeClr val="bg2">
                <a:lumMod val="60000"/>
                <a:lumOff val="40000"/>
              </a:schemeClr>
            </a:solidFill>
          </a:ln>
        </p:spPr>
      </p:pic>
      <p:pic>
        <p:nvPicPr>
          <p:cNvPr id="6" name="Picture 5">
            <a:extLst>
              <a:ext uri="{FF2B5EF4-FFF2-40B4-BE49-F238E27FC236}">
                <a16:creationId xmlns:a16="http://schemas.microsoft.com/office/drawing/2014/main" id="{9EA0063F-53E2-4EB4-BFF1-6867F8352199}"/>
              </a:ext>
            </a:extLst>
          </p:cNvPr>
          <p:cNvPicPr>
            <a:picLocks noChangeAspect="1"/>
          </p:cNvPicPr>
          <p:nvPr userDrawn="1"/>
        </p:nvPicPr>
        <p:blipFill>
          <a:blip r:embed="rId3"/>
          <a:stretch>
            <a:fillRect/>
          </a:stretch>
        </p:blipFill>
        <p:spPr>
          <a:xfrm>
            <a:off x="455732" y="3559636"/>
            <a:ext cx="3153638" cy="182880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73267" y="1622708"/>
            <a:ext cx="5371003" cy="1372683"/>
          </a:xfrm>
          <a:prstGeom prst="rect">
            <a:avLst/>
          </a:prstGeom>
        </p:spPr>
        <p:txBody>
          <a:bodyPr wrap="square">
            <a:spAutoFit/>
          </a:bodyPr>
          <a:lstStyle/>
          <a:p>
            <a:pPr marL="0" indent="0">
              <a:lnSpc>
                <a:spcPct val="95000"/>
              </a:lnSpc>
              <a:spcBef>
                <a:spcPts val="1200"/>
              </a:spcBef>
              <a:buNone/>
            </a:pPr>
            <a:r>
              <a:rPr lang="en-US" sz="1400" b="1" noProof="0"/>
              <a:t>To insert a new slide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Click the bottom of the New Slide button on the Home tab.</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layout from the gallery.</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using </a:t>
            </a:r>
            <a:r>
              <a:rPr lang="en-US" sz="1400" noProof="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4" y="950979"/>
            <a:ext cx="5242785" cy="461665"/>
          </a:xfrm>
          <a:prstGeom prst="rect">
            <a:avLst/>
          </a:prstGeom>
        </p:spPr>
        <p:txBody>
          <a:bodyPr wrap="square">
            <a:spAutoFit/>
          </a:bodyPr>
          <a:lstStyle/>
          <a:p>
            <a:r>
              <a:rPr kumimoji="0" lang="en-US" sz="2400" b="1" i="0" u="none" strike="noStrike" kern="1200" cap="none" spc="0" normalizeH="0" baseline="0" noProof="0">
                <a:ln>
                  <a:noFill/>
                </a:ln>
                <a:solidFill>
                  <a:prstClr val="black"/>
                </a:solidFill>
                <a:effectLst/>
                <a:uLnTx/>
                <a:uFillTx/>
                <a:latin typeface="+mn-lt"/>
                <a:ea typeface="+mj-ea"/>
                <a:cs typeface="+mj-cs"/>
              </a:rPr>
              <a:t>To Insert or Change a Slide</a:t>
            </a:r>
            <a:endParaRPr lang="en-US" sz="1801" noProof="0"/>
          </a:p>
        </p:txBody>
      </p:sp>
      <p:sp>
        <p:nvSpPr>
          <p:cNvPr id="2" name="Date Placeholder 1"/>
          <p:cNvSpPr>
            <a:spLocks noGrp="1"/>
          </p:cNvSpPr>
          <p:nvPr>
            <p:ph type="dt" sz="half" idx="10"/>
          </p:nvPr>
        </p:nvSpPr>
        <p:spPr/>
        <p:txBody>
          <a:bodyPr/>
          <a:lstStyle/>
          <a:p>
            <a:fld id="{9C607C0D-E009-46A8-9602-4C9F4E3543F3}" type="datetime4">
              <a:rPr lang="en-CA" smtClean="0"/>
              <a:t>September 5,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6473378" y="1622707"/>
            <a:ext cx="5262891" cy="1731243"/>
          </a:xfrm>
          <a:prstGeom prst="rect">
            <a:avLst/>
          </a:prstGeom>
        </p:spPr>
        <p:txBody>
          <a:bodyPr wrap="square">
            <a:spAutoFit/>
          </a:bodyPr>
          <a:lstStyle/>
          <a:p>
            <a:pPr marL="0" indent="0">
              <a:lnSpc>
                <a:spcPct val="95000"/>
              </a:lnSpc>
              <a:spcBef>
                <a:spcPts val="1200"/>
              </a:spcBef>
              <a:buNone/>
            </a:pPr>
            <a:r>
              <a:rPr lang="en-US" sz="1400" b="1" noProof="0"/>
              <a:t>To change the layout of an existing slide </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noProof="0"/>
              <a:t>Go </a:t>
            </a:r>
            <a:r>
              <a:rPr kumimoji="0" lang="en-US" sz="1400" b="0" i="0" u="none" strike="noStrike" kern="1200" cap="none" spc="0" normalizeH="0" baseline="0" noProof="0">
                <a:ln>
                  <a:noFill/>
                </a:ln>
                <a:solidFill>
                  <a:prstClr val="black"/>
                </a:solidFill>
                <a:effectLst/>
                <a:uLnTx/>
                <a:uFillTx/>
                <a:latin typeface="+mn-lt"/>
                <a:ea typeface="+mn-ea"/>
                <a:cs typeface="+mn-cs"/>
              </a:rPr>
              <a:t>to the slide you want to change.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Select Layout on the Home tab.</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new layout from the gallery.</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a:t>
            </a:r>
            <a:r>
              <a:rPr lang="en-US" sz="1400" noProof="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6096001"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00C1F430-FF2A-4D43-A079-6138771B606C}"/>
              </a:ext>
            </a:extLst>
          </p:cNvPr>
          <p:cNvGraphicFramePr>
            <a:graphicFrameLocks noGrp="1"/>
          </p:cNvGraphicFramePr>
          <p:nvPr userDrawn="1">
            <p:extLst>
              <p:ext uri="{D42A27DB-BD31-4B8C-83A1-F6EECF244321}">
                <p14:modId xmlns:p14="http://schemas.microsoft.com/office/powerpoint/2010/main" val="2943394832"/>
              </p:ext>
            </p:extLst>
          </p:nvPr>
        </p:nvGraphicFramePr>
        <p:xfrm>
          <a:off x="455734" y="1597100"/>
          <a:ext cx="5176923" cy="3691737"/>
        </p:xfrm>
        <a:graphic>
          <a:graphicData uri="http://schemas.openxmlformats.org/drawingml/2006/table">
            <a:tbl>
              <a:tblPr firstRow="1" bandRow="1">
                <a:tableStyleId>{5940675A-B579-460E-94D1-54222C63F5DA}</a:tableStyleId>
              </a:tblPr>
              <a:tblGrid>
                <a:gridCol w="1035385">
                  <a:extLst>
                    <a:ext uri="{9D8B030D-6E8A-4147-A177-3AD203B41FA5}">
                      <a16:colId xmlns:a16="http://schemas.microsoft.com/office/drawing/2014/main" val="1797523732"/>
                    </a:ext>
                  </a:extLst>
                </a:gridCol>
                <a:gridCol w="1035385">
                  <a:extLst>
                    <a:ext uri="{9D8B030D-6E8A-4147-A177-3AD203B41FA5}">
                      <a16:colId xmlns:a16="http://schemas.microsoft.com/office/drawing/2014/main" val="2173720451"/>
                    </a:ext>
                  </a:extLst>
                </a:gridCol>
                <a:gridCol w="1035385">
                  <a:extLst>
                    <a:ext uri="{9D8B030D-6E8A-4147-A177-3AD203B41FA5}">
                      <a16:colId xmlns:a16="http://schemas.microsoft.com/office/drawing/2014/main" val="1029007346"/>
                    </a:ext>
                  </a:extLst>
                </a:gridCol>
                <a:gridCol w="1035385">
                  <a:extLst>
                    <a:ext uri="{9D8B030D-6E8A-4147-A177-3AD203B41FA5}">
                      <a16:colId xmlns:a16="http://schemas.microsoft.com/office/drawing/2014/main" val="713328310"/>
                    </a:ext>
                  </a:extLst>
                </a:gridCol>
                <a:gridCol w="1035385">
                  <a:extLst>
                    <a:ext uri="{9D8B030D-6E8A-4147-A177-3AD203B41FA5}">
                      <a16:colId xmlns:a16="http://schemas.microsoft.com/office/drawing/2014/main" val="2205100299"/>
                    </a:ext>
                  </a:extLst>
                </a:gridCol>
              </a:tblGrid>
              <a:tr h="514139">
                <a:tc gridSpan="5">
                  <a:txBody>
                    <a:bodyPr/>
                    <a:lstStyle/>
                    <a:p>
                      <a:pPr>
                        <a:lnSpc>
                          <a:spcPct val="130000"/>
                        </a:lnSpc>
                      </a:pPr>
                      <a:r>
                        <a:rPr lang="en-US" sz="1100" b="1" dirty="0"/>
                        <a:t>Primary colors – RGB values</a:t>
                      </a:r>
                      <a:endParaRPr lang="en-CA" sz="1100" b="1" dirty="0"/>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1073819">
                <a:tc>
                  <a:txBody>
                    <a:bodyPr/>
                    <a:lstStyle/>
                    <a:p>
                      <a:pPr>
                        <a:lnSpc>
                          <a:spcPct val="130000"/>
                        </a:lnSpc>
                      </a:pPr>
                      <a:r>
                        <a:rPr lang="en-US" sz="1000" b="1" dirty="0">
                          <a:solidFill>
                            <a:schemeClr val="bg1"/>
                          </a:solidFill>
                        </a:rPr>
                        <a:t>Green</a:t>
                      </a:r>
                    </a:p>
                    <a:p>
                      <a:pPr>
                        <a:lnSpc>
                          <a:spcPct val="130000"/>
                        </a:lnSpc>
                      </a:pPr>
                      <a:r>
                        <a:rPr lang="en-US" sz="1000" dirty="0">
                          <a:solidFill>
                            <a:schemeClr val="bg1"/>
                          </a:solidFill>
                        </a:rPr>
                        <a:t>0  167  88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1000" b="1" dirty="0">
                          <a:solidFill>
                            <a:schemeClr val="bg1"/>
                          </a:solidFill>
                        </a:rPr>
                        <a:t>Blue</a:t>
                      </a:r>
                    </a:p>
                    <a:p>
                      <a:pPr>
                        <a:lnSpc>
                          <a:spcPct val="130000"/>
                        </a:lnSpc>
                      </a:pPr>
                      <a:r>
                        <a:rPr lang="en-US" sz="1000" dirty="0">
                          <a:solidFill>
                            <a:schemeClr val="bg1"/>
                          </a:solidFill>
                        </a:rPr>
                        <a:t>0  0  193</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873170">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4  97  56</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1000" dirty="0">
                          <a:solidFill>
                            <a:schemeClr val="bg1"/>
                          </a:solidFill>
                        </a:rPr>
                        <a:t>Dark 2 </a:t>
                      </a:r>
                    </a:p>
                    <a:p>
                      <a:pPr>
                        <a:lnSpc>
                          <a:spcPct val="130000"/>
                        </a:lnSpc>
                      </a:pPr>
                      <a:r>
                        <a:rPr lang="en-US" sz="1000" dirty="0">
                          <a:solidFill>
                            <a:schemeClr val="bg1"/>
                          </a:solidFill>
                        </a:rPr>
                        <a:t>0  0  130</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1073819">
                <a:tc>
                  <a:txBody>
                    <a:bodyPr/>
                    <a:lstStyle/>
                    <a:p>
                      <a:pPr>
                        <a:lnSpc>
                          <a:spcPct val="130000"/>
                        </a:lnSpc>
                      </a:pPr>
                      <a:r>
                        <a:rPr lang="en-US" sz="1000" dirty="0">
                          <a:solidFill>
                            <a:schemeClr val="tx1"/>
                          </a:solidFill>
                        </a:rPr>
                        <a:t>Light 3 </a:t>
                      </a:r>
                    </a:p>
                    <a:p>
                      <a:pPr>
                        <a:lnSpc>
                          <a:spcPct val="130000"/>
                        </a:lnSpc>
                      </a:pPr>
                      <a:r>
                        <a:rPr lang="en-US" sz="1000" dirty="0">
                          <a:solidFill>
                            <a:schemeClr val="tx1"/>
                          </a:solidFill>
                        </a:rPr>
                        <a:t>172  229  196</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1000" dirty="0">
                          <a:solidFill>
                            <a:schemeClr val="tx1"/>
                          </a:solidFill>
                        </a:rPr>
                        <a:t>Light 4</a:t>
                      </a:r>
                    </a:p>
                    <a:p>
                      <a:pPr>
                        <a:lnSpc>
                          <a:spcPct val="130000"/>
                        </a:lnSpc>
                      </a:pPr>
                      <a:r>
                        <a:rPr lang="en-US" sz="1000" dirty="0">
                          <a:solidFill>
                            <a:schemeClr val="tx1"/>
                          </a:solidFill>
                        </a:rPr>
                        <a:t>193  216  247</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602776">
                <a:tc gridSpan="5">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colors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1274468">
                <a:tc>
                  <a:txBody>
                    <a:bodyPr/>
                    <a:lstStyle/>
                    <a:p>
                      <a:pPr>
                        <a:lnSpc>
                          <a:spcPct val="130000"/>
                        </a:lnSpc>
                      </a:pPr>
                      <a:r>
                        <a:rPr lang="en-US" sz="1000" b="1" dirty="0">
                          <a:solidFill>
                            <a:schemeClr val="bg1"/>
                          </a:solidFill>
                        </a:rPr>
                        <a:t>Coral</a:t>
                      </a:r>
                    </a:p>
                    <a:p>
                      <a:pPr>
                        <a:lnSpc>
                          <a:spcPct val="130000"/>
                        </a:lnSpc>
                      </a:pPr>
                      <a:r>
                        <a:rPr lang="en-US" sz="1000" dirty="0">
                          <a:solidFill>
                            <a:schemeClr val="bg1"/>
                          </a:solidFill>
                        </a:rPr>
                        <a:t>255  119  105</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1000" b="1" dirty="0">
                          <a:solidFill>
                            <a:schemeClr val="bg1"/>
                          </a:solidFill>
                        </a:rPr>
                        <a:t>Violet</a:t>
                      </a:r>
                    </a:p>
                    <a:p>
                      <a:pPr>
                        <a:lnSpc>
                          <a:spcPct val="130000"/>
                        </a:lnSpc>
                      </a:pPr>
                      <a:r>
                        <a:rPr lang="en-US" sz="1000" dirty="0">
                          <a:solidFill>
                            <a:schemeClr val="bg1"/>
                          </a:solidFill>
                        </a:rPr>
                        <a:t>54  21  88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1000" b="1" dirty="0">
                          <a:solidFill>
                            <a:schemeClr val="bg1"/>
                          </a:solidFill>
                        </a:rPr>
                        <a:t>Gold</a:t>
                      </a:r>
                    </a:p>
                    <a:p>
                      <a:pPr>
                        <a:lnSpc>
                          <a:spcPct val="130000"/>
                        </a:lnSpc>
                      </a:pPr>
                      <a:r>
                        <a:rPr lang="en-US" sz="1000" dirty="0">
                          <a:solidFill>
                            <a:schemeClr val="bg1"/>
                          </a:solidFill>
                        </a:rPr>
                        <a:t>244  150  0</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1000" b="1" dirty="0">
                          <a:solidFill>
                            <a:schemeClr val="bg1"/>
                          </a:solidFill>
                        </a:rPr>
                        <a:t>Turquoise</a:t>
                      </a:r>
                    </a:p>
                    <a:p>
                      <a:pPr>
                        <a:lnSpc>
                          <a:spcPct val="130000"/>
                        </a:lnSpc>
                      </a:pPr>
                      <a:r>
                        <a:rPr lang="en-US" sz="1000" dirty="0">
                          <a:solidFill>
                            <a:schemeClr val="bg1"/>
                          </a:solidFill>
                        </a:rPr>
                        <a:t>6  199  186</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1000" b="1" dirty="0">
                          <a:solidFill>
                            <a:schemeClr val="bg1"/>
                          </a:solidFill>
                        </a:rPr>
                        <a:t>Dark Navy</a:t>
                      </a:r>
                    </a:p>
                    <a:p>
                      <a:pPr>
                        <a:lnSpc>
                          <a:spcPct val="130000"/>
                        </a:lnSpc>
                      </a:pPr>
                      <a:r>
                        <a:rPr lang="en-US" sz="1000" dirty="0">
                          <a:solidFill>
                            <a:schemeClr val="bg1"/>
                          </a:solidFill>
                        </a:rPr>
                        <a:t>40  43  62</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1073819">
                <a:tc>
                  <a:txBody>
                    <a:bodyPr/>
                    <a:lstStyle/>
                    <a:p>
                      <a:pPr>
                        <a:lnSpc>
                          <a:spcPct val="130000"/>
                        </a:lnSpc>
                      </a:pPr>
                      <a:r>
                        <a:rPr lang="en-US" sz="1000" dirty="0">
                          <a:solidFill>
                            <a:schemeClr val="bg1"/>
                          </a:solidFill>
                        </a:rPr>
                        <a:t>Dark 3 </a:t>
                      </a:r>
                    </a:p>
                    <a:p>
                      <a:pPr>
                        <a:lnSpc>
                          <a:spcPct val="130000"/>
                        </a:lnSpc>
                      </a:pPr>
                      <a:r>
                        <a:rPr lang="en-US" sz="1000" dirty="0">
                          <a:solidFill>
                            <a:schemeClr val="bg1"/>
                          </a:solidFill>
                        </a:rPr>
                        <a:t>193  74  54</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1000" dirty="0">
                          <a:solidFill>
                            <a:schemeClr val="bg1"/>
                          </a:solidFill>
                        </a:rPr>
                        <a:t>Light 1</a:t>
                      </a:r>
                    </a:p>
                    <a:p>
                      <a:pPr>
                        <a:lnSpc>
                          <a:spcPct val="130000"/>
                        </a:lnSpc>
                      </a:pPr>
                      <a:r>
                        <a:rPr lang="en-US" sz="1000" dirty="0">
                          <a:solidFill>
                            <a:schemeClr val="bg1"/>
                          </a:solidFill>
                        </a:rPr>
                        <a:t>83  53  115</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206  118  18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1000" dirty="0">
                          <a:solidFill>
                            <a:schemeClr val="bg1"/>
                          </a:solidFill>
                        </a:rPr>
                        <a:t>Dark 1</a:t>
                      </a:r>
                    </a:p>
                    <a:p>
                      <a:pPr>
                        <a:lnSpc>
                          <a:spcPct val="130000"/>
                        </a:lnSpc>
                      </a:pPr>
                      <a:r>
                        <a:rPr lang="en-US" sz="1000" dirty="0">
                          <a:solidFill>
                            <a:schemeClr val="bg1"/>
                          </a:solidFill>
                        </a:rPr>
                        <a:t>5  178  167</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1000" dirty="0">
                          <a:solidFill>
                            <a:schemeClr val="bg1"/>
                          </a:solidFill>
                        </a:rPr>
                        <a:t>Light 4</a:t>
                      </a:r>
                    </a:p>
                    <a:p>
                      <a:pPr>
                        <a:lnSpc>
                          <a:spcPct val="130000"/>
                        </a:lnSpc>
                      </a:pPr>
                      <a:r>
                        <a:rPr lang="en-US" sz="1000" dirty="0">
                          <a:solidFill>
                            <a:schemeClr val="bg1"/>
                          </a:solidFill>
                        </a:rPr>
                        <a:t>142  144  162</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1073819">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246  204  199</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190  180  211</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1000" dirty="0">
                          <a:solidFill>
                            <a:sysClr val="windowText" lastClr="000000"/>
                          </a:solidFill>
                        </a:rPr>
                        <a:t>Light 3</a:t>
                      </a:r>
                    </a:p>
                    <a:p>
                      <a:pPr>
                        <a:lnSpc>
                          <a:spcPct val="130000"/>
                        </a:lnSpc>
                      </a:pPr>
                      <a:r>
                        <a:rPr lang="en-US" sz="1000" dirty="0">
                          <a:solidFill>
                            <a:sysClr val="windowText" lastClr="000000"/>
                          </a:solidFill>
                        </a:rPr>
                        <a:t>248  211  138</a:t>
                      </a:r>
                      <a:endParaRPr lang="en-CA" sz="1000" dirty="0">
                        <a:solidFill>
                          <a:sysClr val="windowText" lastClr="000000"/>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157  243  237</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1000" dirty="0">
                          <a:solidFill>
                            <a:sysClr val="windowText" lastClr="000000"/>
                          </a:solidFill>
                        </a:rPr>
                        <a:t>Light Grey</a:t>
                      </a:r>
                    </a:p>
                    <a:p>
                      <a:pPr>
                        <a:lnSpc>
                          <a:spcPct val="130000"/>
                        </a:lnSpc>
                      </a:pPr>
                      <a:r>
                        <a:rPr lang="en-US" sz="1000" dirty="0">
                          <a:solidFill>
                            <a:sysClr val="windowText" lastClr="000000"/>
                          </a:solidFill>
                        </a:rPr>
                        <a:t>237  237  237</a:t>
                      </a:r>
                      <a:endParaRPr lang="en-CA" sz="1000" dirty="0">
                        <a:solidFill>
                          <a:sysClr val="windowText" lastClr="000000"/>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842385" y="1669664"/>
            <a:ext cx="2801400"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t>Primary colors Green and Blue may be used interchangeably across the organization.</a:t>
            </a:r>
          </a:p>
          <a:p>
            <a:pPr>
              <a:lnSpc>
                <a:spcPct val="95000"/>
              </a:lnSpc>
              <a:spcBef>
                <a:spcPts val="1200"/>
              </a:spcBef>
              <a:buSzPct val="115000"/>
            </a:pPr>
            <a:r>
              <a:rPr lang="en-US" sz="1400" dirty="0"/>
              <a:t>Text color: use black or white reverse text.</a:t>
            </a:r>
          </a:p>
          <a:p>
            <a:pPr>
              <a:lnSpc>
                <a:spcPct val="95000"/>
              </a:lnSpc>
              <a:spcBef>
                <a:spcPts val="1200"/>
              </a:spcBef>
              <a:buSzPct val="115000"/>
            </a:pPr>
            <a:r>
              <a:rPr lang="en-US" sz="1400" dirty="0"/>
              <a:t>Charts and graphics only: use any of the primary or secondary colors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6096001"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September 5,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735" y="1032066"/>
            <a:ext cx="5188051"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400" b="1" noProof="0"/>
              <a:t>Colors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6567403" y="1661583"/>
            <a:ext cx="5168857"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267"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noProof="0"/>
              <a:t>Embedded Color Palette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Branded colors are embedded</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in the template for your immediate use.</a:t>
            </a: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78"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r>
              <a:rPr lang="en-US" sz="1400" b="1" noProof="0"/>
              <a:t>Images</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6809809" y="2650691"/>
            <a:ext cx="1626857"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sz="1801" dirty="0" err="1"/>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Tree>
    <p:extLst>
      <p:ext uri="{BB962C8B-B14F-4D97-AF65-F5344CB8AC3E}">
        <p14:creationId xmlns:p14="http://schemas.microsoft.com/office/powerpoint/2010/main" val="127766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284" y="472438"/>
            <a:ext cx="11129435"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531284" y="1434190"/>
            <a:ext cx="11129435"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1FB0054C-F55D-4195-87EA-6FD63F310C52}"/>
              </a:ext>
            </a:extLst>
          </p:cNvPr>
          <p:cNvSpPr>
            <a:spLocks noGrp="1"/>
          </p:cNvSpPr>
          <p:nvPr>
            <p:ph type="dt" sz="half" idx="10"/>
          </p:nvPr>
        </p:nvSpPr>
        <p:spPr/>
        <p:txBody>
          <a:bodyPr/>
          <a:lstStyle/>
          <a:p>
            <a:pPr>
              <a:defRPr/>
            </a:pPr>
            <a:fld id="{8507B82D-2364-45BB-A183-7A27AAF540E4}" type="datetime4">
              <a:rPr lang="en-CA" smtClean="0"/>
              <a:t>September 5, 2024</a:t>
            </a:fld>
            <a:endParaRPr lang="en-US"/>
          </a:p>
        </p:txBody>
      </p:sp>
      <p:sp>
        <p:nvSpPr>
          <p:cNvPr id="11" name="Footer Placeholder 10">
            <a:extLst>
              <a:ext uri="{FF2B5EF4-FFF2-40B4-BE49-F238E27FC236}">
                <a16:creationId xmlns:a16="http://schemas.microsoft.com/office/drawing/2014/main" id="{05F1CFB5-3753-4CEC-9CED-1A075D98BAE7}"/>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12" name="Slide Number Placeholder 11">
            <a:extLst>
              <a:ext uri="{FF2B5EF4-FFF2-40B4-BE49-F238E27FC236}">
                <a16:creationId xmlns:a16="http://schemas.microsoft.com/office/drawing/2014/main" id="{A6152E7B-EFE7-420F-B708-1D93501B7FF6}"/>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83751690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840"/>
          <a:stretch/>
        </p:blipFill>
        <p:spPr>
          <a:xfrm rot="10800000">
            <a:off x="7163241" y="-6"/>
            <a:ext cx="502875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732" y="737668"/>
            <a:ext cx="7322968" cy="3438682"/>
          </a:xfrm>
        </p:spPr>
        <p:txBody>
          <a:bodyPr anchor="ctr">
            <a:normAutofit/>
          </a:bodyPr>
          <a:lstStyle>
            <a:lvl1pPr algn="l">
              <a:lnSpc>
                <a:spcPct val="95000"/>
              </a:lnSpc>
              <a:defRPr sz="7200"/>
            </a:lvl1pPr>
          </a:lstStyle>
          <a:p>
            <a:r>
              <a:rPr lang="en-CA" noProof="0"/>
              <a:t>Title of </a:t>
            </a:r>
            <a:br>
              <a:rPr lang="en-CA" noProof="0"/>
            </a:br>
            <a:r>
              <a:rPr lang="en-CA"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731" y="4789255"/>
            <a:ext cx="7322968"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CA"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732" y="5459994"/>
            <a:ext cx="7322967" cy="267194"/>
          </a:xfrm>
        </p:spPr>
        <p:txBody>
          <a:bodyPr anchor="t"/>
          <a:lstStyle>
            <a:lvl1pPr algn="l">
              <a:defRPr sz="1400">
                <a:solidFill>
                  <a:schemeClr val="tx1"/>
                </a:solidFill>
                <a:latin typeface="+mn-lt"/>
              </a:defRPr>
            </a:lvl1pPr>
          </a:lstStyle>
          <a:p>
            <a:fld id="{ED3FA57E-F3C9-4422-B7DF-F56B8E1A49EB}" type="datetime4">
              <a:rPr lang="en-CA" noProof="0" smtClean="0"/>
              <a:t>September 5, 2024</a:t>
            </a:fld>
            <a:endParaRPr lang="en-CA" noProof="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732" y="7010401"/>
            <a:ext cx="11283594" cy="45719"/>
          </a:xfr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239647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00AC8BC0-4B7F-45B2-9F9D-C2C3E01E876C}"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Tree>
    <p:extLst>
      <p:ext uri="{BB962C8B-B14F-4D97-AF65-F5344CB8AC3E}">
        <p14:creationId xmlns:p14="http://schemas.microsoft.com/office/powerpoint/2010/main" val="6137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80336" y="-6"/>
            <a:ext cx="5011662" cy="6858003"/>
          </a:xfrm>
          <a:prstGeom prst="rect">
            <a:avLst/>
          </a:prstGeom>
        </p:spPr>
      </p:pic>
      <p:sp>
        <p:nvSpPr>
          <p:cNvPr id="2" name="Title 1"/>
          <p:cNvSpPr>
            <a:spLocks noGrp="1"/>
          </p:cNvSpPr>
          <p:nvPr>
            <p:ph type="ctrTitle" hasCustomPrompt="1"/>
          </p:nvPr>
        </p:nvSpPr>
        <p:spPr>
          <a:xfrm>
            <a:off x="455733" y="554780"/>
            <a:ext cx="7322967" cy="3036177"/>
          </a:xfrm>
        </p:spPr>
        <p:txBody>
          <a:bodyPr anchor="b">
            <a:normAutofit/>
          </a:bodyPr>
          <a:lstStyle>
            <a:lvl1pPr>
              <a:lnSpc>
                <a:spcPct val="95000"/>
              </a:lnSpc>
              <a:defRPr sz="7200" b="1" baseline="0">
                <a:solidFill>
                  <a:schemeClr val="tx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732" y="4789255"/>
            <a:ext cx="7322968"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732" y="5459994"/>
            <a:ext cx="7322967" cy="267194"/>
          </a:xfrm>
        </p:spPr>
        <p:txBody>
          <a:bodyPr anchor="t"/>
          <a:lstStyle>
            <a:lvl1pPr algn="l">
              <a:defRPr sz="1400">
                <a:solidFill>
                  <a:schemeClr val="tx1"/>
                </a:solidFill>
              </a:defRPr>
            </a:lvl1pPr>
          </a:lstStyle>
          <a:p>
            <a:fld id="{EE08E108-527B-4B52-98A7-35210C16A695}" type="datetime4">
              <a:rPr lang="en-CA" noProof="0" smtClean="0"/>
              <a:t>September 5, 2024</a:t>
            </a:fld>
            <a:endParaRPr lang="en-CA" noProof="0"/>
          </a:p>
        </p:txBody>
      </p:sp>
      <p:sp>
        <p:nvSpPr>
          <p:cNvPr id="14" name="Footer Placeholder 13"/>
          <p:cNvSpPr>
            <a:spLocks noGrp="1"/>
          </p:cNvSpPr>
          <p:nvPr>
            <p:ph type="ftr" sz="quarter" idx="11"/>
          </p:nvPr>
        </p:nvSpPr>
        <p:spPr>
          <a:xfrm>
            <a:off x="455732" y="7010401"/>
            <a:ext cx="11283594" cy="45719"/>
          </a:xfrm>
        </p:spPr>
        <p:txBody>
          <a:bodyPr/>
          <a:lstStyle/>
          <a:p>
            <a:endParaRPr dirty="0"/>
          </a:p>
        </p:txBody>
      </p:sp>
      <p:sp>
        <p:nvSpPr>
          <p:cNvPr id="15" name="Slide Number Placeholder 14"/>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1"/>
            <a:ext cx="7322968"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196397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A2E7EEF7-2239-440B-8A6E-F3B93774E491}" type="datetime4">
              <a:rPr lang="en-CA" smtClean="0"/>
              <a:t>September 5, 2024</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Tree>
    <p:extLst>
      <p:ext uri="{BB962C8B-B14F-4D97-AF65-F5344CB8AC3E}">
        <p14:creationId xmlns:p14="http://schemas.microsoft.com/office/powerpoint/2010/main" val="17067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8303" y="0"/>
            <a:ext cx="2703696"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465" y="472438"/>
            <a:ext cx="8937893" cy="792167"/>
          </a:xfrm>
        </p:spPr>
        <p:txBody>
          <a:bodyPr/>
          <a:lstStyle>
            <a:lvl1pPr>
              <a:defRPr/>
            </a:lvl1pPr>
          </a:lstStyle>
          <a:p>
            <a:r>
              <a:rPr lang="en-CA"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September 5, 2024</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11970" y="6399283"/>
            <a:ext cx="283293"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465" y="1434190"/>
            <a:ext cx="4237793"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6564" y="1434189"/>
            <a:ext cx="4237793"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Tree>
    <p:extLst>
      <p:ext uri="{BB962C8B-B14F-4D97-AF65-F5344CB8AC3E}">
        <p14:creationId xmlns:p14="http://schemas.microsoft.com/office/powerpoint/2010/main" val="4933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737" y="554783"/>
            <a:ext cx="7322967" cy="3036177"/>
          </a:xfrm>
        </p:spPr>
        <p:txBody>
          <a:bodyPr anchor="b">
            <a:normAutofit/>
          </a:bodyPr>
          <a:lstStyle>
            <a:lvl1pPr>
              <a:lnSpc>
                <a:spcPct val="95000"/>
              </a:lnSpc>
              <a:defRPr sz="7201"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455732" y="4789256"/>
            <a:ext cx="7322969"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267" indent="0" algn="r">
              <a:buNone/>
              <a:defRPr sz="1200">
                <a:solidFill>
                  <a:schemeClr val="tx1"/>
                </a:solidFill>
              </a:defRPr>
            </a:lvl3pPr>
            <a:lvl4pPr marL="1371400" indent="0" algn="r">
              <a:buNone/>
              <a:defRPr sz="1200">
                <a:solidFill>
                  <a:schemeClr val="tx1"/>
                </a:solidFill>
              </a:defRPr>
            </a:lvl4pPr>
            <a:lvl5pPr marL="1828532" indent="0" algn="r">
              <a:buNone/>
              <a:defRPr sz="1200">
                <a:solidFill>
                  <a:schemeClr val="tx1"/>
                </a:solidFill>
              </a:defRPr>
            </a:lvl5pPr>
            <a:lvl6pPr marL="2285666" indent="0" algn="r">
              <a:buNone/>
              <a:defRPr sz="1200">
                <a:solidFill>
                  <a:schemeClr val="tx1"/>
                </a:solidFill>
              </a:defRPr>
            </a:lvl6pPr>
            <a:lvl7pPr marL="2742800" indent="0" algn="r">
              <a:buNone/>
              <a:defRPr sz="1200">
                <a:solidFill>
                  <a:schemeClr val="tx1"/>
                </a:solidFill>
              </a:defRPr>
            </a:lvl7pPr>
            <a:lvl8pPr marL="3199932" indent="0" algn="r">
              <a:buNone/>
              <a:defRPr sz="1200">
                <a:solidFill>
                  <a:schemeClr val="tx1"/>
                </a:solidFill>
              </a:defRPr>
            </a:lvl8pPr>
            <a:lvl9pPr marL="3657065"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455735" y="5459994"/>
            <a:ext cx="7322967" cy="267194"/>
          </a:xfrm>
        </p:spPr>
        <p:txBody>
          <a:bodyPr anchor="t"/>
          <a:lstStyle>
            <a:lvl1pPr algn="l">
              <a:defRPr sz="1400">
                <a:solidFill>
                  <a:schemeClr val="tx1"/>
                </a:solidFill>
              </a:defRPr>
            </a:lvl1pPr>
          </a:lstStyle>
          <a:p>
            <a:fld id="{EE08E108-527B-4B52-98A7-35210C16A695}" type="datetime4">
              <a:rPr lang="en-US" noProof="0" smtClean="0"/>
              <a:t>September 5, 2024</a:t>
            </a:fld>
            <a:endParaRPr lang="en-US" noProof="0"/>
          </a:p>
        </p:txBody>
      </p:sp>
      <p:sp>
        <p:nvSpPr>
          <p:cNvPr id="14" name="Footer Placeholder 13"/>
          <p:cNvSpPr>
            <a:spLocks noGrp="1"/>
          </p:cNvSpPr>
          <p:nvPr>
            <p:ph type="ftr" sz="quarter" idx="11"/>
          </p:nvPr>
        </p:nvSpPr>
        <p:spPr>
          <a:xfrm>
            <a:off x="455732" y="7010404"/>
            <a:ext cx="11283595" cy="45719"/>
          </a:xfrm>
          <a:prstGeom prst="rect">
            <a:avLst/>
          </a:prstGeom>
        </p:spPr>
        <p:txBody>
          <a:bodyPr/>
          <a:lstStyle/>
          <a:p>
            <a:endParaRPr dirty="0"/>
          </a:p>
        </p:txBody>
      </p:sp>
      <p:sp>
        <p:nvSpPr>
          <p:cNvPr id="15" name="Slide Number Placeholder 14"/>
          <p:cNvSpPr>
            <a:spLocks noGrp="1"/>
          </p:cNvSpPr>
          <p:nvPr>
            <p:ph type="sldNum" sz="quarter" idx="12"/>
          </p:nvPr>
        </p:nvSpPr>
        <p:spPr bwMode="white">
          <a:xfrm>
            <a:off x="11743955" y="7010398"/>
            <a:ext cx="448046" cy="45720"/>
          </a:xfrm>
        </p:spPr>
        <p:txBody>
          <a:bodyPr/>
          <a:lstStyle>
            <a:lvl1pPr>
              <a:defRPr sz="178">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3"/>
            <a:ext cx="7322969" cy="749823"/>
          </a:xfrm>
        </p:spPr>
        <p:txBody>
          <a:bodyPr/>
          <a:lstStyle>
            <a:lvl1pPr marL="0" indent="0">
              <a:lnSpc>
                <a:spcPct val="95000"/>
              </a:lnSpc>
              <a:buNone/>
              <a:defRPr sz="1801">
                <a:solidFill>
                  <a:schemeClr val="tx1"/>
                </a:solidFill>
                <a:latin typeface="+mj-lt"/>
              </a:defRPr>
            </a:lvl1pPr>
            <a:lvl2pPr marL="338279" indent="0">
              <a:buNone/>
              <a:defRPr>
                <a:solidFill>
                  <a:schemeClr val="bg1"/>
                </a:solidFill>
              </a:defRPr>
            </a:lvl2pPr>
            <a:lvl3pPr marL="685700" indent="0">
              <a:buNone/>
              <a:defRPr>
                <a:solidFill>
                  <a:schemeClr val="bg1"/>
                </a:solidFill>
              </a:defRPr>
            </a:lvl3pPr>
            <a:lvl4pPr marL="1014836" indent="0">
              <a:buNone/>
              <a:defRPr>
                <a:solidFill>
                  <a:schemeClr val="bg1"/>
                </a:solidFill>
              </a:defRPr>
            </a:lvl4pPr>
            <a:lvl5pPr marL="1380542" indent="0">
              <a:buNone/>
              <a:defRPr>
                <a:solidFill>
                  <a:schemeClr val="bg1"/>
                </a:solidFill>
              </a:defRPr>
            </a:lvl5pPr>
          </a:lstStyle>
          <a:p>
            <a:pPr lvl="0"/>
            <a:r>
              <a:rPr lang="en-US" noProof="0"/>
              <a:t>Subtitle of presentation goes here</a:t>
            </a:r>
          </a:p>
        </p:txBody>
      </p:sp>
      <p:pic>
        <p:nvPicPr>
          <p:cNvPr id="5" name="Picture 4">
            <a:extLst>
              <a:ext uri="{FF2B5EF4-FFF2-40B4-BE49-F238E27FC236}">
                <a16:creationId xmlns:a16="http://schemas.microsoft.com/office/drawing/2014/main" id="{016E81B0-F577-5697-12C1-849DF3482F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219080" cy="6873232"/>
          </a:xfrm>
          <a:prstGeom prst="rect">
            <a:avLst/>
          </a:prstGeom>
        </p:spPr>
      </p:pic>
    </p:spTree>
    <p:extLst>
      <p:ext uri="{BB962C8B-B14F-4D97-AF65-F5344CB8AC3E}">
        <p14:creationId xmlns:p14="http://schemas.microsoft.com/office/powerpoint/2010/main" val="251549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54966"/>
            <a:ext cx="11277489" cy="4555357"/>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516914B5-AEA6-47C1-80F7-C7FD18A22EA2}"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3744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829560"/>
            <a:ext cx="11277489"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977C927B-EA5B-4D38-B63B-A75272FB7D5F}"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463" y="1418190"/>
            <a:ext cx="11277489"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Tree>
    <p:extLst>
      <p:ext uri="{BB962C8B-B14F-4D97-AF65-F5344CB8AC3E}">
        <p14:creationId xmlns:p14="http://schemas.microsoft.com/office/powerpoint/2010/main" val="109833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September 5,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05D3F949-B32B-4093-9B3C-99C6267651B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106737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September 5,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47669BCB-50A3-484B-95F6-2B359924F1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4746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tx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September 5,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250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September 5, 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6229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September 5, 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7836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464" y="472438"/>
            <a:ext cx="11277490" cy="792167"/>
          </a:xfrm>
        </p:spPr>
        <p:txBody>
          <a:bodyPr/>
          <a:lstStyle/>
          <a:p>
            <a:r>
              <a:rPr lang="en-CA" noProof="0"/>
              <a:t>Slide title</a:t>
            </a:r>
          </a:p>
        </p:txBody>
      </p:sp>
      <p:sp>
        <p:nvSpPr>
          <p:cNvPr id="3" name="Content Placeholder 2"/>
          <p:cNvSpPr>
            <a:spLocks noGrp="1"/>
          </p:cNvSpPr>
          <p:nvPr>
            <p:ph sz="half" idx="1" hasCustomPrompt="1"/>
          </p:nvPr>
        </p:nvSpPr>
        <p:spPr>
          <a:xfrm>
            <a:off x="455732" y="1434589"/>
            <a:ext cx="5553440"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90514" y="1434191"/>
            <a:ext cx="5553440"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September 5, 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02483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463"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463"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2952"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2952"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September 5, 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265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52F19FDC-05D5-4593-9685-830C74131C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34326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CA" noProof="0" dirty="0"/>
              <a:t>Slide title</a:t>
            </a:r>
          </a:p>
        </p:txBody>
      </p:sp>
      <p:sp>
        <p:nvSpPr>
          <p:cNvPr id="3" name="Content Placeholder 2"/>
          <p:cNvSpPr>
            <a:spLocks noGrp="1"/>
          </p:cNvSpPr>
          <p:nvPr>
            <p:ph idx="1" hasCustomPrompt="1"/>
          </p:nvPr>
        </p:nvSpPr>
        <p:spPr>
          <a:xfrm>
            <a:off x="466470" y="1434190"/>
            <a:ext cx="11277488"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11743955" y="7010398"/>
            <a:ext cx="448046" cy="45720"/>
          </a:xfrm>
        </p:spPr>
        <p:txBody>
          <a:bodyPr/>
          <a:lstStyle/>
          <a:p>
            <a:fld id="{A2E7EEF7-2239-440B-8A6E-F3B93774E491}"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dirty="0"/>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14634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28C6D982-6300-44BA-B9E0-B81F7D0CE9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29341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8167911"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60107" y="1434190"/>
            <a:ext cx="8165429" cy="4584842"/>
          </a:xfrm>
        </p:spPr>
        <p:txBody>
          <a:bodyPr/>
          <a:lstStyle>
            <a:lvl1pPr>
              <a:defRPr/>
            </a:lvl1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pic>
        <p:nvPicPr>
          <p:cNvPr id="3" name="Graphic 2">
            <a:extLst>
              <a:ext uri="{FF2B5EF4-FFF2-40B4-BE49-F238E27FC236}">
                <a16:creationId xmlns:a16="http://schemas.microsoft.com/office/drawing/2014/main" id="{045C990A-B8B6-49B1-BC33-0FEDDD204E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52469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2464442"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5017" y="475488"/>
            <a:ext cx="520842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60107" y="1435608"/>
            <a:ext cx="2464442"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Click to add body copy</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5018" y="1435608"/>
            <a:ext cx="520893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Add body copy or click icon for other content options</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pic>
        <p:nvPicPr>
          <p:cNvPr id="3" name="Graphic 2">
            <a:extLst>
              <a:ext uri="{FF2B5EF4-FFF2-40B4-BE49-F238E27FC236}">
                <a16:creationId xmlns:a16="http://schemas.microsoft.com/office/drawing/2014/main" id="{22A2F486-1EEC-4F40-A1A8-140B718D02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142717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September 5,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7345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September 5, 2024</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2" name="Graphic 1">
            <a:extLst>
              <a:ext uri="{FF2B5EF4-FFF2-40B4-BE49-F238E27FC236}">
                <a16:creationId xmlns:a16="http://schemas.microsoft.com/office/drawing/2014/main" id="{169A1C28-0D92-4516-90F6-F3E9BC6B72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1931" t="24570" r="11885" b="24344"/>
          <a:stretch/>
        </p:blipFill>
        <p:spPr bwMode="black">
          <a:xfrm>
            <a:off x="3462951" y="2542309"/>
            <a:ext cx="5266100" cy="1773382"/>
          </a:xfrm>
          <a:prstGeom prst="rect">
            <a:avLst/>
          </a:prstGeom>
        </p:spPr>
      </p:pic>
    </p:spTree>
    <p:extLst>
      <p:ext uri="{BB962C8B-B14F-4D97-AF65-F5344CB8AC3E}">
        <p14:creationId xmlns:p14="http://schemas.microsoft.com/office/powerpoint/2010/main" val="275386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264" y="1612907"/>
            <a:ext cx="11370689" cy="3608680"/>
          </a:xfrm>
          <a:prstGeom prst="rect">
            <a:avLst/>
          </a:prstGeom>
        </p:spPr>
        <p:txBody>
          <a:bodyPr wrap="square">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dirty="0">
                <a:ln>
                  <a:noFill/>
                </a:ln>
                <a:solidFill>
                  <a:prstClr val="black"/>
                </a:solidFill>
                <a:effectLst/>
                <a:uLnTx/>
                <a:uFillTx/>
                <a:latin typeface="+mn-lt"/>
                <a:ea typeface="+mn-ea"/>
                <a:cs typeface="+mn-cs"/>
              </a:rPr>
            </a:br>
            <a:r>
              <a:rPr kumimoji="0" lang="en-US" sz="1400" b="0" i="0" u="none" strike="noStrike" kern="1200" cap="none" spc="0" normalizeH="0" baseline="0" noProof="0" dirty="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colour palette and Arial font, and use the icons and images that have been provided for you.</a:t>
            </a:r>
            <a:endParaRPr kumimoji="0" lang="en-US" sz="1400" b="0" i="0" u="none" strike="noStrike" kern="1200" cap="none" spc="0" normalizeH="0" baseline="0" noProof="0" dirty="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If you have any questions or concerns, 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2" y="950979"/>
            <a:ext cx="11343725"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Getting Started – </a:t>
            </a:r>
            <a:r>
              <a:rPr kumimoji="0" lang="en-US" sz="2400" b="1" i="0" u="none" strike="noStrike" kern="1200" cap="none" spc="0" normalizeH="0" baseline="0" noProof="0" dirty="0">
                <a:ln>
                  <a:noFill/>
                </a:ln>
                <a:solidFill>
                  <a:prstClr val="black"/>
                </a:solidFill>
                <a:effectLst/>
                <a:uLnTx/>
                <a:uFillTx/>
                <a:latin typeface="+mn-lt"/>
                <a:ea typeface="+mn-ea"/>
                <a:cs typeface="+mn-cs"/>
              </a:rPr>
              <a:t>Official John Hancock Template</a:t>
            </a:r>
            <a:endParaRPr lang="en-CA" sz="1800" dirty="0"/>
          </a:p>
        </p:txBody>
      </p:sp>
      <p:sp>
        <p:nvSpPr>
          <p:cNvPr id="2" name="Date Placeholder 1"/>
          <p:cNvSpPr>
            <a:spLocks noGrp="1"/>
          </p:cNvSpPr>
          <p:nvPr userDrawn="1">
            <p:ph type="dt" sz="half" idx="10"/>
          </p:nvPr>
        </p:nvSpPr>
        <p:spPr/>
        <p:txBody>
          <a:bodyPr/>
          <a:lstStyle/>
          <a:p>
            <a:fld id="{61A4BEF5-9A05-4D20-83E5-233E87403DC0}" type="datetime4">
              <a:rPr lang="en-CA" smtClean="0"/>
              <a:t>September 5, 2024</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pic>
        <p:nvPicPr>
          <p:cNvPr id="34" name="Picture 33">
            <a:extLst>
              <a:ext uri="{FF2B5EF4-FFF2-40B4-BE49-F238E27FC236}">
                <a16:creationId xmlns:a16="http://schemas.microsoft.com/office/drawing/2014/main" id="{D56496BF-724D-4668-844A-47D300C64DC3}"/>
              </a:ext>
            </a:extLst>
          </p:cNvPr>
          <p:cNvPicPr>
            <a:picLocks noChangeAspect="1"/>
          </p:cNvPicPr>
          <p:nvPr userDrawn="1"/>
        </p:nvPicPr>
        <p:blipFill>
          <a:blip r:embed="rId2"/>
          <a:stretch>
            <a:fillRect/>
          </a:stretch>
        </p:blipFill>
        <p:spPr>
          <a:xfrm>
            <a:off x="9894396" y="4433149"/>
            <a:ext cx="1484672" cy="835200"/>
          </a:xfrm>
          <a:prstGeom prst="rect">
            <a:avLst/>
          </a:prstGeom>
          <a:ln w="3175">
            <a:solidFill>
              <a:schemeClr val="bg2"/>
            </a:solidFill>
          </a:ln>
        </p:spPr>
      </p:pic>
      <p:pic>
        <p:nvPicPr>
          <p:cNvPr id="36" name="Picture 35">
            <a:extLst>
              <a:ext uri="{FF2B5EF4-FFF2-40B4-BE49-F238E27FC236}">
                <a16:creationId xmlns:a16="http://schemas.microsoft.com/office/drawing/2014/main" id="{37021351-CC24-4430-9D0C-9D4DD8DBE0E4}"/>
              </a:ext>
            </a:extLst>
          </p:cNvPr>
          <p:cNvPicPr>
            <a:picLocks noChangeAspect="1"/>
          </p:cNvPicPr>
          <p:nvPr userDrawn="1"/>
        </p:nvPicPr>
        <p:blipFill>
          <a:blip r:embed="rId3"/>
          <a:stretch>
            <a:fillRect/>
          </a:stretch>
        </p:blipFill>
        <p:spPr>
          <a:xfrm>
            <a:off x="9417419" y="4790318"/>
            <a:ext cx="1484672" cy="835200"/>
          </a:xfrm>
          <a:prstGeom prst="rect">
            <a:avLst/>
          </a:prstGeom>
          <a:ln w="3175">
            <a:solidFill>
              <a:schemeClr val="bg2"/>
            </a:solidFill>
          </a:ln>
        </p:spPr>
      </p:pic>
      <p:pic>
        <p:nvPicPr>
          <p:cNvPr id="38" name="Picture 37">
            <a:extLst>
              <a:ext uri="{FF2B5EF4-FFF2-40B4-BE49-F238E27FC236}">
                <a16:creationId xmlns:a16="http://schemas.microsoft.com/office/drawing/2014/main" id="{32ECA6D8-02CF-413D-9795-2B8C718EB80A}"/>
              </a:ext>
            </a:extLst>
          </p:cNvPr>
          <p:cNvPicPr>
            <a:picLocks noChangeAspect="1"/>
          </p:cNvPicPr>
          <p:nvPr userDrawn="1"/>
        </p:nvPicPr>
        <p:blipFill>
          <a:blip r:embed="rId4"/>
          <a:stretch>
            <a:fillRect/>
          </a:stretch>
        </p:blipFill>
        <p:spPr>
          <a:xfrm>
            <a:off x="8939631" y="5120240"/>
            <a:ext cx="1484672" cy="835200"/>
          </a:xfrm>
          <a:prstGeom prst="rect">
            <a:avLst/>
          </a:prstGeom>
          <a:ln w="3175">
            <a:solidFill>
              <a:schemeClr val="bg2"/>
            </a:solidFill>
          </a:ln>
        </p:spPr>
      </p:pic>
      <p:pic>
        <p:nvPicPr>
          <p:cNvPr id="40" name="Picture 39">
            <a:extLst>
              <a:ext uri="{FF2B5EF4-FFF2-40B4-BE49-F238E27FC236}">
                <a16:creationId xmlns:a16="http://schemas.microsoft.com/office/drawing/2014/main" id="{7E68E851-D483-4C0F-8526-6F613BE893EA}"/>
              </a:ext>
            </a:extLst>
          </p:cNvPr>
          <p:cNvPicPr>
            <a:picLocks noChangeAspect="1"/>
          </p:cNvPicPr>
          <p:nvPr userDrawn="1"/>
        </p:nvPicPr>
        <p:blipFill>
          <a:blip r:embed="rId5"/>
          <a:stretch>
            <a:fillRect/>
          </a:stretch>
        </p:blipFill>
        <p:spPr>
          <a:xfrm>
            <a:off x="8433215" y="5419441"/>
            <a:ext cx="1484672" cy="835200"/>
          </a:xfrm>
          <a:prstGeom prst="rect">
            <a:avLst/>
          </a:prstGeom>
          <a:ln w="3175">
            <a:solidFill>
              <a:schemeClr val="bg2"/>
            </a:solidFill>
          </a:ln>
        </p:spPr>
      </p:pic>
      <p:pic>
        <p:nvPicPr>
          <p:cNvPr id="42" name="Picture 41">
            <a:extLst>
              <a:ext uri="{FF2B5EF4-FFF2-40B4-BE49-F238E27FC236}">
                <a16:creationId xmlns:a16="http://schemas.microsoft.com/office/drawing/2014/main" id="{7A182851-85D9-414D-A399-92B859D2AB19}"/>
              </a:ext>
            </a:extLst>
          </p:cNvPr>
          <p:cNvPicPr>
            <a:picLocks noChangeAspect="1"/>
          </p:cNvPicPr>
          <p:nvPr userDrawn="1"/>
        </p:nvPicPr>
        <p:blipFill>
          <a:blip r:embed="rId6"/>
          <a:stretch>
            <a:fillRect/>
          </a:stretch>
        </p:blipFill>
        <p:spPr>
          <a:xfrm>
            <a:off x="9500333" y="3428473"/>
            <a:ext cx="1484672" cy="835200"/>
          </a:xfrm>
          <a:prstGeom prst="rect">
            <a:avLst/>
          </a:prstGeom>
          <a:ln w="3175">
            <a:solidFill>
              <a:schemeClr val="bg2"/>
            </a:solidFill>
          </a:ln>
        </p:spPr>
      </p:pic>
      <p:pic>
        <p:nvPicPr>
          <p:cNvPr id="44" name="Picture 43">
            <a:extLst>
              <a:ext uri="{FF2B5EF4-FFF2-40B4-BE49-F238E27FC236}">
                <a16:creationId xmlns:a16="http://schemas.microsoft.com/office/drawing/2014/main" id="{8E315982-5408-4C47-B11C-F918FE054AF5}"/>
              </a:ext>
            </a:extLst>
          </p:cNvPr>
          <p:cNvPicPr>
            <a:picLocks noChangeAspect="1"/>
          </p:cNvPicPr>
          <p:nvPr userDrawn="1"/>
        </p:nvPicPr>
        <p:blipFill>
          <a:blip r:embed="rId7"/>
          <a:stretch>
            <a:fillRect/>
          </a:stretch>
        </p:blipFill>
        <p:spPr>
          <a:xfrm>
            <a:off x="8957801" y="3726440"/>
            <a:ext cx="1484672" cy="835200"/>
          </a:xfrm>
          <a:prstGeom prst="rect">
            <a:avLst/>
          </a:prstGeom>
          <a:ln w="3175">
            <a:solidFill>
              <a:schemeClr val="bg2"/>
            </a:solidFill>
          </a:ln>
        </p:spPr>
      </p:pic>
      <p:pic>
        <p:nvPicPr>
          <p:cNvPr id="46" name="Picture 45">
            <a:extLst>
              <a:ext uri="{FF2B5EF4-FFF2-40B4-BE49-F238E27FC236}">
                <a16:creationId xmlns:a16="http://schemas.microsoft.com/office/drawing/2014/main" id="{FE128D2F-B6BD-4AE5-AB9E-A5B77635A892}"/>
              </a:ext>
            </a:extLst>
          </p:cNvPr>
          <p:cNvPicPr>
            <a:picLocks noChangeAspect="1"/>
          </p:cNvPicPr>
          <p:nvPr userDrawn="1"/>
        </p:nvPicPr>
        <p:blipFill>
          <a:blip r:embed="rId8"/>
          <a:stretch>
            <a:fillRect/>
          </a:stretch>
        </p:blipFill>
        <p:spPr>
          <a:xfrm>
            <a:off x="8522666" y="4070548"/>
            <a:ext cx="1484672" cy="835200"/>
          </a:xfrm>
          <a:prstGeom prst="rect">
            <a:avLst/>
          </a:prstGeom>
          <a:ln w="3175">
            <a:solidFill>
              <a:schemeClr val="bg2"/>
            </a:solidFill>
          </a:ln>
        </p:spPr>
      </p:pic>
      <p:pic>
        <p:nvPicPr>
          <p:cNvPr id="48" name="Picture 47">
            <a:extLst>
              <a:ext uri="{FF2B5EF4-FFF2-40B4-BE49-F238E27FC236}">
                <a16:creationId xmlns:a16="http://schemas.microsoft.com/office/drawing/2014/main" id="{C7C894C3-FB24-4F67-9FEC-8640C0FCB919}"/>
              </a:ext>
            </a:extLst>
          </p:cNvPr>
          <p:cNvPicPr>
            <a:picLocks noChangeAspect="1"/>
          </p:cNvPicPr>
          <p:nvPr userDrawn="1"/>
        </p:nvPicPr>
        <p:blipFill>
          <a:blip r:embed="rId9"/>
          <a:stretch>
            <a:fillRect/>
          </a:stretch>
        </p:blipFill>
        <p:spPr>
          <a:xfrm>
            <a:off x="8024545" y="4417458"/>
            <a:ext cx="1484672" cy="835200"/>
          </a:xfrm>
          <a:prstGeom prst="rect">
            <a:avLst/>
          </a:prstGeom>
          <a:ln w="3175">
            <a:solidFill>
              <a:schemeClr val="bg2"/>
            </a:solidFill>
          </a:ln>
        </p:spPr>
      </p:pic>
    </p:spTree>
    <p:extLst>
      <p:ext uri="{BB962C8B-B14F-4D97-AF65-F5344CB8AC3E}">
        <p14:creationId xmlns:p14="http://schemas.microsoft.com/office/powerpoint/2010/main" val="29132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264" y="1622706"/>
            <a:ext cx="5371003" cy="1372683"/>
          </a:xfrm>
          <a:prstGeom prst="rect">
            <a:avLst/>
          </a:prstGeom>
        </p:spPr>
        <p:txBody>
          <a:bodyPr wrap="square">
            <a:spAutoFit/>
          </a:bodyPr>
          <a:lstStyle/>
          <a:p>
            <a:pPr marL="0" indent="0">
              <a:lnSpc>
                <a:spcPct val="95000"/>
              </a:lnSpc>
              <a:spcBef>
                <a:spcPts val="1200"/>
              </a:spcBef>
              <a:buNone/>
            </a:pPr>
            <a:r>
              <a:rPr lang="en-US" sz="1400" b="1" dirty="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using </a:t>
            </a:r>
            <a:r>
              <a:rPr lang="en-US" sz="1400" dirty="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2" y="950979"/>
            <a:ext cx="5242786"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To Insert or Change a Slide</a:t>
            </a:r>
            <a:endParaRPr lang="en-CA" sz="1800" dirty="0"/>
          </a:p>
        </p:txBody>
      </p:sp>
      <p:sp>
        <p:nvSpPr>
          <p:cNvPr id="2" name="Date Placeholder 1"/>
          <p:cNvSpPr>
            <a:spLocks noGrp="1"/>
          </p:cNvSpPr>
          <p:nvPr>
            <p:ph type="dt" sz="half" idx="10"/>
          </p:nvPr>
        </p:nvSpPr>
        <p:spPr/>
        <p:txBody>
          <a:bodyPr/>
          <a:lstStyle/>
          <a:p>
            <a:fld id="{9C607C0D-E009-46A8-9602-4C9F4E3543F3}" type="datetime4">
              <a:rPr lang="en-CA" smtClean="0"/>
              <a:t>September 5,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6473378" y="1622706"/>
            <a:ext cx="5262891" cy="1731243"/>
          </a:xfrm>
          <a:prstGeom prst="rect">
            <a:avLst/>
          </a:prstGeom>
        </p:spPr>
        <p:txBody>
          <a:bodyPr wrap="square">
            <a:spAutoFit/>
          </a:bodyPr>
          <a:lstStyle/>
          <a:p>
            <a:pPr marL="0" indent="0">
              <a:lnSpc>
                <a:spcPct val="95000"/>
              </a:lnSpc>
              <a:spcBef>
                <a:spcPts val="1200"/>
              </a:spcBef>
              <a:buNone/>
            </a:pPr>
            <a:r>
              <a:rPr lang="en-US" sz="1400" b="1" dirty="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dirty="0"/>
              <a:t>Go </a:t>
            </a:r>
            <a:r>
              <a:rPr kumimoji="0" lang="en-US" sz="1400" b="0" i="0" u="none" strike="noStrike" kern="1200" cap="none" spc="0" normalizeH="0" baseline="0" dirty="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a:t>
            </a:r>
            <a:r>
              <a:rPr lang="en-US" sz="1400" dirty="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6095999"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7308AEC4-A92C-4703-BDB5-9EFFDB5EE8EC}"/>
              </a:ext>
            </a:extLst>
          </p:cNvPr>
          <p:cNvPicPr>
            <a:picLocks noChangeAspect="1"/>
          </p:cNvPicPr>
          <p:nvPr userDrawn="1"/>
        </p:nvPicPr>
        <p:blipFill>
          <a:blip r:embed="rId2"/>
          <a:stretch>
            <a:fillRect/>
          </a:stretch>
        </p:blipFill>
        <p:spPr>
          <a:xfrm>
            <a:off x="6575626" y="3559635"/>
            <a:ext cx="3453476" cy="182880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6F1D453D-757D-4EB8-ADC1-8A8CB72F3B31}"/>
              </a:ext>
            </a:extLst>
          </p:cNvPr>
          <p:cNvPicPr>
            <a:picLocks noChangeAspect="1"/>
          </p:cNvPicPr>
          <p:nvPr userDrawn="1"/>
        </p:nvPicPr>
        <p:blipFill>
          <a:blip r:embed="rId3"/>
          <a:stretch>
            <a:fillRect/>
          </a:stretch>
        </p:blipFill>
        <p:spPr>
          <a:xfrm>
            <a:off x="455732" y="3559635"/>
            <a:ext cx="3153639" cy="1828800"/>
          </a:xfrm>
          <a:prstGeom prst="rect">
            <a:avLst/>
          </a:prstGeom>
          <a:ln w="3175">
            <a:solidFill>
              <a:schemeClr val="bg2">
                <a:lumMod val="60000"/>
                <a:lumOff val="40000"/>
              </a:schemeClr>
            </a:solidFill>
          </a:ln>
        </p:spPr>
      </p:pic>
    </p:spTree>
    <p:extLst>
      <p:ext uri="{BB962C8B-B14F-4D97-AF65-F5344CB8AC3E}">
        <p14:creationId xmlns:p14="http://schemas.microsoft.com/office/powerpoint/2010/main" val="32920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6891480" y="1656091"/>
            <a:ext cx="2069345" cy="238337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t>Primary colours Green and Blue may be used interchangeably across the organization.</a:t>
            </a:r>
          </a:p>
          <a:p>
            <a:pPr>
              <a:lnSpc>
                <a:spcPct val="95000"/>
              </a:lnSpc>
              <a:spcBef>
                <a:spcPts val="1200"/>
              </a:spcBef>
              <a:buSzPct val="115000"/>
            </a:pPr>
            <a:r>
              <a:rPr lang="en-US" sz="1400" dirty="0"/>
              <a:t>Text colour: use black or white reverse text.</a:t>
            </a:r>
          </a:p>
          <a:p>
            <a:pPr>
              <a:lnSpc>
                <a:spcPct val="95000"/>
              </a:lnSpc>
              <a:spcBef>
                <a:spcPts val="1200"/>
              </a:spcBef>
              <a:buSzPct val="115000"/>
            </a:pPr>
            <a:r>
              <a:rPr lang="en-US" sz="1400" dirty="0"/>
              <a:t>Charts and graphics only: use any of the primary or secondary colours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9273978" y="1656090"/>
            <a:ext cx="0" cy="461771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September 5,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732" y="1032065"/>
            <a:ext cx="5188051"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400" b="1" dirty="0"/>
              <a:t>Colours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9514885" y="1656091"/>
            <a:ext cx="2229068"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dirty="0"/>
              <a:t>Embedded Colour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Branded colours are embedded in the 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dirty="0">
              <a:ln>
                <a:noFill/>
              </a:ln>
              <a:solidFill>
                <a:prstClr val="black"/>
              </a:solidFill>
              <a:effectLst/>
              <a:uLnTx/>
              <a:uFillTx/>
              <a:latin typeface="+mn-lt"/>
              <a:ea typeface="+mn-ea"/>
              <a:cs typeface="+mn-cs"/>
            </a:endParaRPr>
          </a:p>
          <a:p>
            <a:pPr marL="0" indent="0">
              <a:lnSpc>
                <a:spcPct val="95000"/>
              </a:lnSpc>
              <a:spcBef>
                <a:spcPts val="1200"/>
              </a:spcBef>
              <a:buNone/>
            </a:pPr>
            <a:r>
              <a:rPr lang="en-US" sz="1400" b="1" dirty="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9757299" y="2989467"/>
            <a:ext cx="1626857"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sz="1800" dirty="0" err="1"/>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6" name="Rectangle 5">
            <a:extLst>
              <a:ext uri="{FF2B5EF4-FFF2-40B4-BE49-F238E27FC236}">
                <a16:creationId xmlns:a16="http://schemas.microsoft.com/office/drawing/2014/main" id="{7D700442-31D1-461B-920E-475A9AA71155}"/>
              </a:ext>
            </a:extLst>
          </p:cNvPr>
          <p:cNvSpPr/>
          <p:nvPr userDrawn="1"/>
        </p:nvSpPr>
        <p:spPr>
          <a:xfrm>
            <a:off x="455732" y="1656090"/>
            <a:ext cx="2020310"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Primary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p:txBody>
      </p:sp>
      <p:sp>
        <p:nvSpPr>
          <p:cNvPr id="71" name="Rectangle 70">
            <a:extLst>
              <a:ext uri="{FF2B5EF4-FFF2-40B4-BE49-F238E27FC236}">
                <a16:creationId xmlns:a16="http://schemas.microsoft.com/office/drawing/2014/main" id="{EC5CC774-67AB-4BDE-918D-E14A41DC3F32}"/>
              </a:ext>
            </a:extLst>
          </p:cNvPr>
          <p:cNvSpPr/>
          <p:nvPr userDrawn="1"/>
        </p:nvSpPr>
        <p:spPr>
          <a:xfrm>
            <a:off x="455732" y="3181041"/>
            <a:ext cx="2219134"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p>
        </p:txBody>
      </p:sp>
      <p:graphicFrame>
        <p:nvGraphicFramePr>
          <p:cNvPr id="13" name="Table 14">
            <a:extLst>
              <a:ext uri="{FF2B5EF4-FFF2-40B4-BE49-F238E27FC236}">
                <a16:creationId xmlns:a16="http://schemas.microsoft.com/office/drawing/2014/main" id="{89A3FD7B-12E8-4D62-8AC1-1C4E5DB3BC80}"/>
              </a:ext>
            </a:extLst>
          </p:cNvPr>
          <p:cNvGraphicFramePr>
            <a:graphicFrameLocks noGrp="1"/>
          </p:cNvGraphicFramePr>
          <p:nvPr userDrawn="1">
            <p:extLst>
              <p:ext uri="{D42A27DB-BD31-4B8C-83A1-F6EECF244321}">
                <p14:modId xmlns:p14="http://schemas.microsoft.com/office/powerpoint/2010/main" val="3644904597"/>
              </p:ext>
            </p:extLst>
          </p:nvPr>
        </p:nvGraphicFramePr>
        <p:xfrm>
          <a:off x="460000" y="1926430"/>
          <a:ext cx="6145720" cy="783844"/>
        </p:xfrm>
        <a:graphic>
          <a:graphicData uri="http://schemas.openxmlformats.org/drawingml/2006/table">
            <a:tbl>
              <a:tblPr firstRow="1" bandRow="1">
                <a:tableStyleId>{B301B821-A1FF-4177-AEE7-76D212191A09}</a:tableStyleId>
              </a:tblPr>
              <a:tblGrid>
                <a:gridCol w="768215">
                  <a:extLst>
                    <a:ext uri="{9D8B030D-6E8A-4147-A177-3AD203B41FA5}">
                      <a16:colId xmlns:a16="http://schemas.microsoft.com/office/drawing/2014/main" val="3441835300"/>
                    </a:ext>
                  </a:extLst>
                </a:gridCol>
                <a:gridCol w="768215">
                  <a:extLst>
                    <a:ext uri="{9D8B030D-6E8A-4147-A177-3AD203B41FA5}">
                      <a16:colId xmlns:a16="http://schemas.microsoft.com/office/drawing/2014/main" val="977536678"/>
                    </a:ext>
                  </a:extLst>
                </a:gridCol>
                <a:gridCol w="768215">
                  <a:extLst>
                    <a:ext uri="{9D8B030D-6E8A-4147-A177-3AD203B41FA5}">
                      <a16:colId xmlns:a16="http://schemas.microsoft.com/office/drawing/2014/main" val="125852545"/>
                    </a:ext>
                  </a:extLst>
                </a:gridCol>
                <a:gridCol w="768215">
                  <a:extLst>
                    <a:ext uri="{9D8B030D-6E8A-4147-A177-3AD203B41FA5}">
                      <a16:colId xmlns:a16="http://schemas.microsoft.com/office/drawing/2014/main" val="931395583"/>
                    </a:ext>
                  </a:extLst>
                </a:gridCol>
                <a:gridCol w="768215">
                  <a:extLst>
                    <a:ext uri="{9D8B030D-6E8A-4147-A177-3AD203B41FA5}">
                      <a16:colId xmlns:a16="http://schemas.microsoft.com/office/drawing/2014/main" val="2451672989"/>
                    </a:ext>
                  </a:extLst>
                </a:gridCol>
                <a:gridCol w="768215">
                  <a:extLst>
                    <a:ext uri="{9D8B030D-6E8A-4147-A177-3AD203B41FA5}">
                      <a16:colId xmlns:a16="http://schemas.microsoft.com/office/drawing/2014/main" val="1199082826"/>
                    </a:ext>
                  </a:extLst>
                </a:gridCol>
                <a:gridCol w="768215">
                  <a:extLst>
                    <a:ext uri="{9D8B030D-6E8A-4147-A177-3AD203B41FA5}">
                      <a16:colId xmlns:a16="http://schemas.microsoft.com/office/drawing/2014/main" val="2368813008"/>
                    </a:ext>
                  </a:extLst>
                </a:gridCol>
                <a:gridCol w="768215">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Green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0 167 88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0 68 39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42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4 97 56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6 135 78</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874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0 196 110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C46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92 215 144</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D79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172 229 196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202 238 217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AEED9"/>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Blue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0 0 193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0 0 96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6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0 0 130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0 0 154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9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30 30 229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E1EE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45 105 255</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D69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118 176 255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6B0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193 216 247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extLst>
                  <a:ext uri="{0D108BD9-81ED-4DB2-BD59-A6C34878D82A}">
                    <a16:rowId xmlns:a16="http://schemas.microsoft.com/office/drawing/2014/main" val="3785195550"/>
                  </a:ext>
                </a:extLst>
              </a:tr>
            </a:tbl>
          </a:graphicData>
        </a:graphic>
      </p:graphicFrame>
      <p:graphicFrame>
        <p:nvGraphicFramePr>
          <p:cNvPr id="80" name="Table 14">
            <a:extLst>
              <a:ext uri="{FF2B5EF4-FFF2-40B4-BE49-F238E27FC236}">
                <a16:creationId xmlns:a16="http://schemas.microsoft.com/office/drawing/2014/main" id="{CA9A8DD4-1D6A-4928-98C9-44273B5A295B}"/>
              </a:ext>
            </a:extLst>
          </p:cNvPr>
          <p:cNvGraphicFramePr>
            <a:graphicFrameLocks noGrp="1"/>
          </p:cNvGraphicFramePr>
          <p:nvPr userDrawn="1">
            <p:extLst>
              <p:ext uri="{D42A27DB-BD31-4B8C-83A1-F6EECF244321}">
                <p14:modId xmlns:p14="http://schemas.microsoft.com/office/powerpoint/2010/main" val="1364751618"/>
              </p:ext>
            </p:extLst>
          </p:nvPr>
        </p:nvGraphicFramePr>
        <p:xfrm>
          <a:off x="460001" y="3453158"/>
          <a:ext cx="6145712" cy="1959610"/>
        </p:xfrm>
        <a:graphic>
          <a:graphicData uri="http://schemas.openxmlformats.org/drawingml/2006/table">
            <a:tbl>
              <a:tblPr firstRow="1" bandRow="1">
                <a:tableStyleId>{B301B821-A1FF-4177-AEE7-76D212191A09}</a:tableStyleId>
              </a:tblPr>
              <a:tblGrid>
                <a:gridCol w="768214">
                  <a:extLst>
                    <a:ext uri="{9D8B030D-6E8A-4147-A177-3AD203B41FA5}">
                      <a16:colId xmlns:a16="http://schemas.microsoft.com/office/drawing/2014/main" val="3441835300"/>
                    </a:ext>
                  </a:extLst>
                </a:gridCol>
                <a:gridCol w="768214">
                  <a:extLst>
                    <a:ext uri="{9D8B030D-6E8A-4147-A177-3AD203B41FA5}">
                      <a16:colId xmlns:a16="http://schemas.microsoft.com/office/drawing/2014/main" val="977536678"/>
                    </a:ext>
                  </a:extLst>
                </a:gridCol>
                <a:gridCol w="768214">
                  <a:extLst>
                    <a:ext uri="{9D8B030D-6E8A-4147-A177-3AD203B41FA5}">
                      <a16:colId xmlns:a16="http://schemas.microsoft.com/office/drawing/2014/main" val="125852545"/>
                    </a:ext>
                  </a:extLst>
                </a:gridCol>
                <a:gridCol w="768214">
                  <a:extLst>
                    <a:ext uri="{9D8B030D-6E8A-4147-A177-3AD203B41FA5}">
                      <a16:colId xmlns:a16="http://schemas.microsoft.com/office/drawing/2014/main" val="931395583"/>
                    </a:ext>
                  </a:extLst>
                </a:gridCol>
                <a:gridCol w="768214">
                  <a:extLst>
                    <a:ext uri="{9D8B030D-6E8A-4147-A177-3AD203B41FA5}">
                      <a16:colId xmlns:a16="http://schemas.microsoft.com/office/drawing/2014/main" val="2451672989"/>
                    </a:ext>
                  </a:extLst>
                </a:gridCol>
                <a:gridCol w="768214">
                  <a:extLst>
                    <a:ext uri="{9D8B030D-6E8A-4147-A177-3AD203B41FA5}">
                      <a16:colId xmlns:a16="http://schemas.microsoft.com/office/drawing/2014/main" val="1199082826"/>
                    </a:ext>
                  </a:extLst>
                </a:gridCol>
                <a:gridCol w="768214">
                  <a:extLst>
                    <a:ext uri="{9D8B030D-6E8A-4147-A177-3AD203B41FA5}">
                      <a16:colId xmlns:a16="http://schemas.microsoft.com/office/drawing/2014/main" val="2368813008"/>
                    </a:ext>
                  </a:extLst>
                </a:gridCol>
                <a:gridCol w="768214">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Navy</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40 43 62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52 56 75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384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66 69 89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2455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94 96 115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E607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142 144 162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Coral</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236 100 83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131 10 16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0A1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160 14 24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00E1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208 58 57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3A3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255 119 105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76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246 144 130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9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252 172 161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ACA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246 204 199</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extLst>
                  <a:ext uri="{0D108BD9-81ED-4DB2-BD59-A6C34878D82A}">
                    <a16:rowId xmlns:a16="http://schemas.microsoft.com/office/drawing/2014/main" val="3785195550"/>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Violet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96 69 132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38 24 72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184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51 26 83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1A5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76 51 107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C336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111 86 147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569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131 106 166</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6AA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157 141 188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8DBC"/>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212 210 233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D2E9"/>
                    </a:solidFill>
                  </a:tcPr>
                </a:tc>
                <a:extLst>
                  <a:ext uri="{0D108BD9-81ED-4DB2-BD59-A6C34878D82A}">
                    <a16:rowId xmlns:a16="http://schemas.microsoft.com/office/drawing/2014/main" val="1544447608"/>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Gold</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244 150 0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167 89 0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590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206 118 18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215 125 40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77D2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249 171 46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AB2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252 196 87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C45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248 211 138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251 233 198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9C6"/>
                    </a:solidFill>
                  </a:tcPr>
                </a:tc>
                <a:extLst>
                  <a:ext uri="{0D108BD9-81ED-4DB2-BD59-A6C34878D82A}">
                    <a16:rowId xmlns:a16="http://schemas.microsoft.com/office/drawing/2014/main" val="1646160453"/>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Turquoise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6 199 186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9 132 123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847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8 162 152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A29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5 178 167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B2A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40 215 203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D7C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106 231 223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AE7D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157 243 237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197 244 241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F4F1"/>
                    </a:solidFill>
                  </a:tcPr>
                </a:tc>
                <a:extLst>
                  <a:ext uri="{0D108BD9-81ED-4DB2-BD59-A6C34878D82A}">
                    <a16:rowId xmlns:a16="http://schemas.microsoft.com/office/drawing/2014/main" val="2760968983"/>
                  </a:ext>
                </a:extLst>
              </a:tr>
            </a:tbl>
          </a:graphicData>
        </a:graphic>
      </p:graphicFrame>
    </p:spTree>
    <p:extLst>
      <p:ext uri="{BB962C8B-B14F-4D97-AF65-F5344CB8AC3E}">
        <p14:creationId xmlns:p14="http://schemas.microsoft.com/office/powerpoint/2010/main" val="170884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On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7" y="6170285"/>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6"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2" name="Title 1"/>
          <p:cNvSpPr>
            <a:spLocks noGrp="1"/>
          </p:cNvSpPr>
          <p:nvPr>
            <p:ph type="title" hasCustomPrompt="1"/>
          </p:nvPr>
        </p:nvSpPr>
        <p:spPr>
          <a:xfrm>
            <a:off x="466464" y="463848"/>
            <a:ext cx="2425962"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4" y="7010398"/>
            <a:ext cx="448047"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5" y="6399283"/>
            <a:ext cx="283294"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738" y="6129605"/>
            <a:ext cx="1718540" cy="666045"/>
          </a:xfrm>
          <a:prstGeom prst="rect">
            <a:avLst/>
          </a:prstGeom>
        </p:spPr>
      </p:pic>
    </p:spTree>
    <p:extLst>
      <p:ext uri="{BB962C8B-B14F-4D97-AF65-F5344CB8AC3E}">
        <p14:creationId xmlns:p14="http://schemas.microsoft.com/office/powerpoint/2010/main" val="224981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59004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2" name="Title 1"/>
          <p:cNvSpPr>
            <a:spLocks noGrp="1"/>
          </p:cNvSpPr>
          <p:nvPr>
            <p:ph type="title" hasCustomPrompt="1"/>
          </p:nvPr>
        </p:nvSpPr>
        <p:spPr>
          <a:xfrm>
            <a:off x="466467" y="536580"/>
            <a:ext cx="2584679" cy="3328743"/>
          </a:xfrm>
        </p:spPr>
        <p:txBody>
          <a:bodyPr anchor="t">
            <a:noAutofit/>
          </a:bodyPr>
          <a:lstStyle>
            <a:lvl1pPr>
              <a:lnSpc>
                <a:spcPct val="95000"/>
              </a:lnSpc>
              <a:spcBef>
                <a:spcPts val="0"/>
              </a:spcBef>
              <a:defRPr sz="3999" b="1" baseline="0">
                <a:solidFill>
                  <a:schemeClr val="bg1"/>
                </a:solidFill>
              </a:defRPr>
            </a:lvl1pPr>
          </a:lstStyle>
          <a:p>
            <a:r>
              <a:rPr lang="en-CA" noProof="0"/>
              <a:t>Title </a:t>
            </a:r>
            <a:br>
              <a:rPr lang="en-CA" noProof="0"/>
            </a:br>
            <a:r>
              <a:rPr lang="en-CA" noProof="0"/>
              <a:t>of slide</a:t>
            </a:r>
          </a:p>
        </p:txBody>
      </p:sp>
      <p:sp>
        <p:nvSpPr>
          <p:cNvPr id="6" name="Slide Number Placeholder 5"/>
          <p:cNvSpPr>
            <a:spLocks noGrp="1"/>
          </p:cNvSpPr>
          <p:nvPr>
            <p:ph type="sldNum" sz="quarter" idx="12"/>
          </p:nvPr>
        </p:nvSpPr>
        <p:spPr>
          <a:xfrm>
            <a:off x="11452975" y="6399283"/>
            <a:ext cx="283294"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243738" y="6129605"/>
            <a:ext cx="1718540" cy="666045"/>
          </a:xfrm>
          <a:prstGeom prst="rect">
            <a:avLst/>
          </a:prstGeom>
        </p:spPr>
      </p:pic>
      <p:sp>
        <p:nvSpPr>
          <p:cNvPr id="10" name="Content Placeholder 2">
            <a:extLst>
              <a:ext uri="{FF2B5EF4-FFF2-40B4-BE49-F238E27FC236}">
                <a16:creationId xmlns:a16="http://schemas.microsoft.com/office/drawing/2014/main" id="{777A2E37-AFFB-E34D-857F-F09858228F69}"/>
              </a:ext>
            </a:extLst>
          </p:cNvPr>
          <p:cNvSpPr>
            <a:spLocks noGrp="1"/>
          </p:cNvSpPr>
          <p:nvPr>
            <p:ph idx="1" hasCustomPrompt="1"/>
          </p:nvPr>
        </p:nvSpPr>
        <p:spPr>
          <a:xfrm>
            <a:off x="4337604" y="983678"/>
            <a:ext cx="7387933" cy="4555357"/>
          </a:xfrm>
        </p:spPr>
        <p:txBody>
          <a:bodyPr/>
          <a:lstStyle>
            <a:lvl1pPr>
              <a:defRPr sz="2398"/>
            </a:lvl1pPr>
          </a:lstStyle>
          <a:p>
            <a:pPr lvl="0"/>
            <a:r>
              <a:rPr lang="en-CA" noProof="0"/>
              <a:t>Click icon to add table or chart</a:t>
            </a:r>
          </a:p>
        </p:txBody>
      </p:sp>
    </p:spTree>
    <p:extLst>
      <p:ext uri="{BB962C8B-B14F-4D97-AF65-F5344CB8AC3E}">
        <p14:creationId xmlns:p14="http://schemas.microsoft.com/office/powerpoint/2010/main" val="2383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8304" y="1"/>
            <a:ext cx="2703696"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464" y="472438"/>
            <a:ext cx="8937894"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September 5, 2024</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a:xfrm>
            <a:off x="455732" y="7010404"/>
            <a:ext cx="11283595" cy="45719"/>
          </a:xfrm>
          <a:prstGeom prst="rect">
            <a:avLst/>
          </a:prstGeom>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11970" y="6399283"/>
            <a:ext cx="283293"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466" y="1434190"/>
            <a:ext cx="4237792" cy="4584842"/>
          </a:xfrm>
        </p:spPr>
        <p:txBody>
          <a:bodyPr/>
          <a:lstStyle>
            <a:lvl1pPr>
              <a:buSzPct val="115000"/>
              <a:defRPr/>
            </a:lvl1pPr>
            <a:lvl2pPr>
              <a:buSzPct val="115000"/>
              <a:defRPr/>
            </a:lvl2pPr>
            <a:lvl3pPr>
              <a:buSzPct val="115000"/>
              <a:defRPr/>
            </a:lvl3pPr>
            <a:lvl4pPr>
              <a:buSzPct val="115000"/>
              <a:defRPr/>
            </a:lvl4pPr>
            <a:lvl5pPr marL="1609108" indent="-228567">
              <a:buSzPct val="115000"/>
              <a:defRPr lang="en-US" sz="1400" kern="1200" dirty="0" smtClean="0">
                <a:solidFill>
                  <a:schemeClr val="tx1"/>
                </a:solidFill>
                <a:latin typeface="+mn-lt"/>
                <a:ea typeface="+mn-ea"/>
                <a:cs typeface="+mn-cs"/>
              </a:defRPr>
            </a:lvl5pPr>
            <a:lvl6pPr marL="1598379" indent="-228567">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dirty="0"/>
              <a:t>Section </a:t>
            </a:r>
            <a:r>
              <a:rPr lang="en-US" noProof="0" dirty="0"/>
              <a:t>headline</a:t>
            </a:r>
            <a:r>
              <a:rPr lang="en-CA" noProof="0" dirty="0"/>
              <a:t> or item 1</a:t>
            </a:r>
          </a:p>
          <a:p>
            <a:pPr lvl="1"/>
            <a:r>
              <a:rPr lang="en-CA" noProof="0" dirty="0"/>
              <a:t>Item 2</a:t>
            </a:r>
          </a:p>
          <a:p>
            <a:pPr lvl="2"/>
            <a:r>
              <a:rPr lang="en-CA" noProof="0" dirty="0"/>
              <a:t>Item 3</a:t>
            </a:r>
          </a:p>
          <a:p>
            <a:pPr lvl="3"/>
            <a:r>
              <a:rPr lang="en-CA" noProof="0" dirty="0"/>
              <a:t>Item 4</a:t>
            </a:r>
          </a:p>
          <a:p>
            <a:pPr lvl="4"/>
            <a:r>
              <a:rPr lang="en-CA" noProof="0" dirty="0"/>
              <a:t>Item 5</a:t>
            </a:r>
          </a:p>
          <a:p>
            <a:pPr marL="1609108" lvl="6" indent="-228567" algn="l" defTabSz="914267" rtl="0" eaLnBrk="1" latinLnBrk="0" hangingPunct="1">
              <a:lnSpc>
                <a:spcPct val="95000"/>
              </a:lnSpc>
              <a:spcBef>
                <a:spcPts val="601"/>
              </a:spcBef>
              <a:buClr>
                <a:schemeClr val="tx1"/>
              </a:buClr>
              <a:buSzPct val="115000"/>
              <a:buFont typeface="Arial" panose="020B0604020202020204" pitchFamily="34" charset="0"/>
              <a:buChar char="•"/>
            </a:pPr>
            <a:r>
              <a:rPr lang="en-CA" noProof="0" dirty="0"/>
              <a:t>Item 6</a:t>
            </a:r>
          </a:p>
          <a:p>
            <a:pPr lvl="6"/>
            <a:r>
              <a:rPr lang="en-CA" noProof="0" dirty="0"/>
              <a:t>Item 7</a:t>
            </a:r>
          </a:p>
          <a:p>
            <a:pPr lvl="7"/>
            <a:r>
              <a:rPr lang="en-CA" noProof="0" dirty="0"/>
              <a:t>Item 8</a:t>
            </a:r>
          </a:p>
          <a:p>
            <a:pPr lvl="8"/>
            <a:r>
              <a:rPr lang="en-CA" noProof="0" dirty="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6563" y="1434190"/>
            <a:ext cx="4237792" cy="4594268"/>
          </a:xfrm>
        </p:spPr>
        <p:txBody>
          <a:bodyPr/>
          <a:lstStyle>
            <a:lvl1pPr>
              <a:defRPr/>
            </a:lvl1pPr>
            <a:lvl2pPr>
              <a:defRPr/>
            </a:lvl2pPr>
            <a:lvl3pPr>
              <a:defRPr/>
            </a:lvl3pPr>
            <a:lvl4pPr>
              <a:defRPr/>
            </a:lvl4pPr>
            <a:lvl5pPr marL="1609108" indent="-228567">
              <a:defRPr lang="en-US" sz="1400" kern="1200" dirty="0" smtClean="0">
                <a:solidFill>
                  <a:schemeClr val="tx1"/>
                </a:solidFill>
                <a:latin typeface="+mn-lt"/>
                <a:ea typeface="+mn-ea"/>
                <a:cs typeface="+mn-cs"/>
              </a:defRPr>
            </a:lvl5pPr>
            <a:lvl6pPr marL="1598379" indent="-228567">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108" lvl="6" indent="-228567" algn="l" defTabSz="914267" rtl="0" eaLnBrk="1" latinLnBrk="0" hangingPunct="1">
              <a:lnSpc>
                <a:spcPct val="95000"/>
              </a:lnSpc>
              <a:spcBef>
                <a:spcPts val="601"/>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11769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ver A - Leaf">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4BEC9085-D6F2-46FE-ABEF-CF7C545EE59C}"/>
              </a:ext>
            </a:extLst>
          </p:cNvPr>
          <p:cNvSpPr>
            <a:spLocks noGrp="1"/>
          </p:cNvSpPr>
          <p:nvPr>
            <p:ph type="body" sz="quarter" idx="12" hasCustomPrompt="1"/>
          </p:nvPr>
        </p:nvSpPr>
        <p:spPr>
          <a:xfrm>
            <a:off x="455732" y="3266581"/>
            <a:ext cx="8072083" cy="1228725"/>
          </a:xfrm>
        </p:spPr>
        <p:txBody>
          <a:bodyPr/>
          <a:lstStyle>
            <a:lvl1pPr marL="0" indent="0">
              <a:buNone/>
              <a:defRPr sz="2800" b="1">
                <a:solidFill>
                  <a:schemeClr val="bg1"/>
                </a:solidFill>
              </a:defRPr>
            </a:lvl1pPr>
          </a:lstStyle>
          <a:p>
            <a:pPr lvl="0"/>
            <a:r>
              <a:rPr lang="en-US"/>
              <a:t>Subtitle</a:t>
            </a:r>
          </a:p>
        </p:txBody>
      </p:sp>
      <p:sp>
        <p:nvSpPr>
          <p:cNvPr id="15" name="Text Placeholder 3">
            <a:extLst>
              <a:ext uri="{FF2B5EF4-FFF2-40B4-BE49-F238E27FC236}">
                <a16:creationId xmlns:a16="http://schemas.microsoft.com/office/drawing/2014/main" id="{DC8008F8-A1ED-4B60-984D-10B1EB9E34AA}"/>
              </a:ext>
            </a:extLst>
          </p:cNvPr>
          <p:cNvSpPr>
            <a:spLocks noGrp="1"/>
          </p:cNvSpPr>
          <p:nvPr>
            <p:ph type="body" sz="quarter" idx="13" hasCustomPrompt="1"/>
          </p:nvPr>
        </p:nvSpPr>
        <p:spPr>
          <a:xfrm>
            <a:off x="454145" y="882181"/>
            <a:ext cx="8073672" cy="1664289"/>
          </a:xfrm>
        </p:spPr>
        <p:txBody>
          <a:bodyPr/>
          <a:lstStyle>
            <a:lvl1pPr marL="0" indent="0">
              <a:buNone/>
              <a:defRPr sz="4400" b="1">
                <a:solidFill>
                  <a:schemeClr val="tx1"/>
                </a:solidFill>
              </a:defRPr>
            </a:lvl1pPr>
            <a:lvl2pPr>
              <a:defRPr sz="7200"/>
            </a:lvl2pPr>
            <a:lvl3pPr>
              <a:defRPr sz="7200"/>
            </a:lvl3pPr>
            <a:lvl4pPr>
              <a:defRPr sz="7200"/>
            </a:lvl4pPr>
            <a:lvl5pPr>
              <a:defRPr sz="7200"/>
            </a:lvl5pPr>
          </a:lstStyle>
          <a:p>
            <a:pPr lvl="0"/>
            <a:r>
              <a:rPr lang="en-US"/>
              <a:t>Presentation Title</a:t>
            </a:r>
          </a:p>
        </p:txBody>
      </p:sp>
    </p:spTree>
    <p:extLst>
      <p:ext uri="{BB962C8B-B14F-4D97-AF65-F5344CB8AC3E}">
        <p14:creationId xmlns:p14="http://schemas.microsoft.com/office/powerpoint/2010/main" val="986927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One column_wider_blue_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4388416" y="6170281"/>
            <a:ext cx="6748888"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2" name="Title 1"/>
          <p:cNvSpPr>
            <a:spLocks noGrp="1"/>
          </p:cNvSpPr>
          <p:nvPr>
            <p:ph type="title" hasCustomPrompt="1"/>
          </p:nvPr>
        </p:nvSpPr>
        <p:spPr>
          <a:xfrm>
            <a:off x="466464" y="463842"/>
            <a:ext cx="3322752" cy="5396400"/>
          </a:xfrm>
        </p:spPr>
        <p:txBody>
          <a:bodyPr anchor="ctr" anchorCtr="0">
            <a:noAutofit/>
          </a:bodyPr>
          <a:lstStyle>
            <a:lvl1pPr>
              <a:lnSpc>
                <a:spcPct val="95000"/>
              </a:lnSpc>
              <a:spcBef>
                <a:spcPts val="0"/>
              </a:spcBef>
              <a:defRPr sz="3200" baseline="0">
                <a:solidFill>
                  <a:schemeClr val="bg1"/>
                </a:solidFill>
              </a:defRPr>
            </a:lvl1pPr>
          </a:lstStyle>
          <a:p>
            <a:r>
              <a:rPr lang="en-CA" noProof="0"/>
              <a:t>Title 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September 5,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737" y="6129601"/>
            <a:ext cx="1718541" cy="666045"/>
          </a:xfrm>
          <a:prstGeom prst="rect">
            <a:avLst/>
          </a:prstGeom>
        </p:spPr>
      </p:pic>
      <p:sp>
        <p:nvSpPr>
          <p:cNvPr id="10" name="Content Placeholder 2">
            <a:extLst>
              <a:ext uri="{FF2B5EF4-FFF2-40B4-BE49-F238E27FC236}">
                <a16:creationId xmlns:a16="http://schemas.microsoft.com/office/drawing/2014/main" id="{57E30D9D-2B62-FD42-B2BE-DE75CC2837E3}"/>
              </a:ext>
            </a:extLst>
          </p:cNvPr>
          <p:cNvSpPr>
            <a:spLocks noGrp="1"/>
          </p:cNvSpPr>
          <p:nvPr>
            <p:ph idx="1" hasCustomPrompt="1"/>
          </p:nvPr>
        </p:nvSpPr>
        <p:spPr>
          <a:xfrm>
            <a:off x="4388415" y="463842"/>
            <a:ext cx="4796449" cy="5555190"/>
          </a:xfrm>
        </p:spPr>
        <p:txBody>
          <a:bodyPr anchor="ctr" anchorCtr="0"/>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Tree>
    <p:extLst>
      <p:ext uri="{BB962C8B-B14F-4D97-AF65-F5344CB8AC3E}">
        <p14:creationId xmlns:p14="http://schemas.microsoft.com/office/powerpoint/2010/main" val="337034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blue box at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9DE18D-D1C8-C442-BA3B-9AAF674E8BA9}"/>
              </a:ext>
            </a:extLst>
          </p:cNvPr>
          <p:cNvSpPr/>
          <p:nvPr userDrawn="1"/>
        </p:nvSpPr>
        <p:spPr>
          <a:xfrm flipH="1">
            <a:off x="8103073" y="0"/>
            <a:ext cx="4146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US" sz="1800"/>
          </a:p>
        </p:txBody>
      </p:sp>
      <p:sp>
        <p:nvSpPr>
          <p:cNvPr id="2" name="Title 1"/>
          <p:cNvSpPr>
            <a:spLocks noGrp="1"/>
          </p:cNvSpPr>
          <p:nvPr>
            <p:ph type="title" hasCustomPrompt="1"/>
          </p:nvPr>
        </p:nvSpPr>
        <p:spPr>
          <a:xfrm>
            <a:off x="466465" y="472438"/>
            <a:ext cx="7212678"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7212678"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Slide Number Placeholder 5"/>
          <p:cNvSpPr>
            <a:spLocks noGrp="1"/>
          </p:cNvSpPr>
          <p:nvPr>
            <p:ph type="sldNum" sz="quarter" idx="12"/>
          </p:nvPr>
        </p:nvSpPr>
        <p:spPr>
          <a:xfrm>
            <a:off x="11452976" y="6399283"/>
            <a:ext cx="283293" cy="175694"/>
          </a:xfrm>
        </p:spPr>
        <p:txBody>
          <a:bodyPr/>
          <a:lstStyle>
            <a:lvl1pPr>
              <a:defRPr>
                <a:solidFill>
                  <a:schemeClr val="bg1"/>
                </a:solidFill>
              </a:defRPr>
            </a:lvl1pPr>
          </a:lstStyle>
          <a:p>
            <a:fld id="{BB333B34-C87C-402E-ABB0-13B7C9DEBBC4}" type="slidenum">
              <a:rPr lang="en-CA" smtClean="0"/>
              <a:pPr/>
              <a:t>‹#›</a:t>
            </a:fld>
            <a:endParaRPr lang="en-CA"/>
          </a:p>
        </p:txBody>
      </p:sp>
      <p:sp>
        <p:nvSpPr>
          <p:cNvPr id="11" name="Text Placeholder 5">
            <a:extLst>
              <a:ext uri="{FF2B5EF4-FFF2-40B4-BE49-F238E27FC236}">
                <a16:creationId xmlns:a16="http://schemas.microsoft.com/office/drawing/2014/main" id="{6EA2704E-9321-4645-92D9-B6A8648DBC11}"/>
              </a:ext>
            </a:extLst>
          </p:cNvPr>
          <p:cNvSpPr>
            <a:spLocks noGrp="1"/>
          </p:cNvSpPr>
          <p:nvPr>
            <p:ph type="body" sz="quarter" idx="13" hasCustomPrompt="1"/>
          </p:nvPr>
        </p:nvSpPr>
        <p:spPr>
          <a:xfrm>
            <a:off x="8465935" y="472436"/>
            <a:ext cx="3420366" cy="2750189"/>
          </a:xfrm>
        </p:spPr>
        <p:txBody>
          <a:bodyPr anchor="b"/>
          <a:lstStyle>
            <a:lvl1pPr marL="0" indent="0" algn="ctr">
              <a:buNone/>
              <a:defRPr sz="7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XXX</a:t>
            </a:r>
          </a:p>
        </p:txBody>
      </p:sp>
      <p:sp>
        <p:nvSpPr>
          <p:cNvPr id="12" name="Text Placeholder 5">
            <a:extLst>
              <a:ext uri="{FF2B5EF4-FFF2-40B4-BE49-F238E27FC236}">
                <a16:creationId xmlns:a16="http://schemas.microsoft.com/office/drawing/2014/main" id="{7A8F216B-156D-B141-B49D-7A890BBCCB57}"/>
              </a:ext>
            </a:extLst>
          </p:cNvPr>
          <p:cNvSpPr>
            <a:spLocks noGrp="1"/>
          </p:cNvSpPr>
          <p:nvPr>
            <p:ph type="body" sz="quarter" idx="14" hasCustomPrompt="1"/>
          </p:nvPr>
        </p:nvSpPr>
        <p:spPr>
          <a:xfrm>
            <a:off x="8465935" y="3429001"/>
            <a:ext cx="3420366" cy="971550"/>
          </a:xfrm>
        </p:spPr>
        <p:txBody>
          <a:bodyPr/>
          <a:lstStyle>
            <a:lvl1pPr marL="0" marR="0" indent="0" algn="ctr"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a:pPr>
            <a:r>
              <a:rPr lang="en-US"/>
              <a:t>Content</a:t>
            </a:r>
            <a:br>
              <a:rPr lang="en-US"/>
            </a:br>
            <a:r>
              <a:rPr lang="en-US"/>
              <a:t>Content</a:t>
            </a:r>
          </a:p>
        </p:txBody>
      </p:sp>
    </p:spTree>
    <p:extLst>
      <p:ext uri="{BB962C8B-B14F-4D97-AF65-F5344CB8AC3E}">
        <p14:creationId xmlns:p14="http://schemas.microsoft.com/office/powerpoint/2010/main" val="17876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466470" y="1454969"/>
            <a:ext cx="11277488" cy="4555357"/>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11743955" y="7010398"/>
            <a:ext cx="448046" cy="45720"/>
          </a:xfrm>
        </p:spPr>
        <p:txBody>
          <a:bodyPr/>
          <a:lstStyle/>
          <a:p>
            <a:fld id="{516914B5-AEA6-47C1-80F7-C7FD18A22EA2}"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42314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466470" y="1829561"/>
            <a:ext cx="11277488" cy="4189472"/>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11743955" y="7010398"/>
            <a:ext cx="448046" cy="45720"/>
          </a:xfrm>
        </p:spPr>
        <p:txBody>
          <a:bodyPr/>
          <a:lstStyle/>
          <a:p>
            <a:fld id="{977C927B-EA5B-4D38-B63B-A75272FB7D5F}" type="datetime4">
              <a:rPr lang="en-CA" smtClean="0"/>
              <a:t>September 5,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467" y="1418190"/>
            <a:ext cx="11277488"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0575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September 5,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C1126718-63B2-4327-82D7-40333EEBD99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6981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September 5,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15420A8A-C6D7-4730-A682-12CFA1CA00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147134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image" Target="../media/image2.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465" y="472438"/>
            <a:ext cx="11277490"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66470" y="1434190"/>
            <a:ext cx="11277488"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11743955" y="7010400"/>
            <a:ext cx="448046" cy="45720"/>
          </a:xfrm>
          <a:prstGeom prst="rect">
            <a:avLst/>
          </a:prstGeom>
        </p:spPr>
        <p:txBody>
          <a:bodyPr vert="horz" lIns="0" tIns="0" rIns="0" bIns="0" rtlCol="0" anchor="b">
            <a:noAutofit/>
          </a:bodyPr>
          <a:lstStyle>
            <a:lvl1pPr algn="r">
              <a:defRPr sz="178">
                <a:solidFill>
                  <a:srgbClr val="E6E6E6"/>
                </a:solidFill>
              </a:defRPr>
            </a:lvl1pPr>
          </a:lstStyle>
          <a:p>
            <a:fld id="{B2679580-1DE4-4AED-B4F0-F01E2D77314B}" type="datetime4">
              <a:rPr lang="en-CA" smtClean="0"/>
              <a:t>September 5, 2024</a:t>
            </a:fld>
            <a:endParaRPr lang="en-US" dirty="0"/>
          </a:p>
        </p:txBody>
      </p:sp>
      <p:sp>
        <p:nvSpPr>
          <p:cNvPr id="6" name="Slide Number Placeholder 5"/>
          <p:cNvSpPr>
            <a:spLocks noGrp="1"/>
          </p:cNvSpPr>
          <p:nvPr>
            <p:ph type="sldNum" sz="quarter" idx="4"/>
          </p:nvPr>
        </p:nvSpPr>
        <p:spPr>
          <a:xfrm>
            <a:off x="11452977" y="6399283"/>
            <a:ext cx="283293" cy="175694"/>
          </a:xfrm>
          <a:prstGeom prst="rect">
            <a:avLst/>
          </a:prstGeom>
        </p:spPr>
        <p:txBody>
          <a:bodyPr vert="horz" lIns="0" tIns="0" rIns="0" bIns="0" rtlCol="0" anchor="b">
            <a:noAutofit/>
          </a:bodyPr>
          <a:lstStyle>
            <a:lvl1pPr algn="r">
              <a:defRPr sz="799">
                <a:solidFill>
                  <a:schemeClr val="tx1"/>
                </a:solidFill>
              </a:defRPr>
            </a:lvl1pPr>
          </a:lstStyle>
          <a:p>
            <a:fld id="{BB333B34-C87C-402E-ABB0-13B7C9DEBBC4}" type="slidenum">
              <a:rPr lang="en-CA" smtClean="0"/>
              <a:pPr/>
              <a:t>‹#›</a:t>
            </a:fld>
            <a:endParaRPr lang="en-CA" dirty="0"/>
          </a:p>
        </p:txBody>
      </p:sp>
      <p:pic>
        <p:nvPicPr>
          <p:cNvPr id="11" name="Graphic 10">
            <a:extLst>
              <a:ext uri="{FF2B5EF4-FFF2-40B4-BE49-F238E27FC236}">
                <a16:creationId xmlns:a16="http://schemas.microsoft.com/office/drawing/2014/main" id="{93BC1289-B85F-4A5D-A4BF-D5F88CD5131D}"/>
              </a:ext>
            </a:extLst>
          </p:cNvPr>
          <p:cNvPicPr>
            <a:picLocks noChangeAspect="1"/>
          </p:cNvPicPr>
          <p:nvPr userDrawn="1"/>
        </p:nvPicPr>
        <p:blipFill rotWithShape="1">
          <a:blip r:embed="rId26">
            <a:extLst>
              <a:ext uri="{96DAC541-7B7A-43D3-8B79-37D633B846F1}">
                <asvg:svgBlip xmlns:asvg="http://schemas.microsoft.com/office/drawing/2016/SVG/main" r:embed="rId27"/>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80106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71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08" indent="-237708" algn="l" defTabSz="914267"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5988" indent="-237708" algn="l" defTabSz="914267" rtl="0" eaLnBrk="1" latinLnBrk="0" hangingPunct="1">
        <a:lnSpc>
          <a:spcPct val="95000"/>
        </a:lnSpc>
        <a:spcBef>
          <a:spcPts val="899"/>
        </a:spcBef>
        <a:buClr>
          <a:schemeClr val="tx1"/>
        </a:buClr>
        <a:buSzPct val="115000"/>
        <a:buFont typeface="Arial" panose="020B0604020202020204" pitchFamily="34" charset="0"/>
        <a:buChar char="•"/>
        <a:defRPr sz="1801" kern="1200">
          <a:solidFill>
            <a:schemeClr val="tx1"/>
          </a:solidFill>
          <a:latin typeface="+mn-lt"/>
          <a:ea typeface="+mn-ea"/>
          <a:cs typeface="+mn-cs"/>
        </a:defRPr>
      </a:lvl2pPr>
      <a:lvl3pPr marL="914267" indent="-228567" algn="l" defTabSz="914267" rtl="0" eaLnBrk="1" latinLnBrk="0" hangingPunct="1">
        <a:lnSpc>
          <a:spcPct val="95000"/>
        </a:lnSpc>
        <a:spcBef>
          <a:spcPts val="799"/>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45" indent="-237708"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267" rtl="0" eaLnBrk="1" latinLnBrk="0" hangingPunct="1">
        <a:defRPr sz="1801" kern="1200">
          <a:solidFill>
            <a:schemeClr val="tx1"/>
          </a:solidFill>
          <a:latin typeface="+mn-lt"/>
          <a:ea typeface="+mn-ea"/>
          <a:cs typeface="+mn-cs"/>
        </a:defRPr>
      </a:lvl1pPr>
      <a:lvl2pPr marL="457134" algn="l" defTabSz="914267" rtl="0" eaLnBrk="1" latinLnBrk="0" hangingPunct="1">
        <a:defRPr sz="1801" kern="1200">
          <a:solidFill>
            <a:schemeClr val="tx1"/>
          </a:solidFill>
          <a:latin typeface="+mn-lt"/>
          <a:ea typeface="+mn-ea"/>
          <a:cs typeface="+mn-cs"/>
        </a:defRPr>
      </a:lvl2pPr>
      <a:lvl3pPr marL="914267" algn="l" defTabSz="914267" rtl="0" eaLnBrk="1" latinLnBrk="0" hangingPunct="1">
        <a:defRPr sz="1801" kern="1200">
          <a:solidFill>
            <a:schemeClr val="tx1"/>
          </a:solidFill>
          <a:latin typeface="+mn-lt"/>
          <a:ea typeface="+mn-ea"/>
          <a:cs typeface="+mn-cs"/>
        </a:defRPr>
      </a:lvl3pPr>
      <a:lvl4pPr marL="1371400" algn="l" defTabSz="914267" rtl="0" eaLnBrk="1" latinLnBrk="0" hangingPunct="1">
        <a:defRPr sz="1801" kern="1200">
          <a:solidFill>
            <a:schemeClr val="tx1"/>
          </a:solidFill>
          <a:latin typeface="+mn-lt"/>
          <a:ea typeface="+mn-ea"/>
          <a:cs typeface="+mn-cs"/>
        </a:defRPr>
      </a:lvl4pPr>
      <a:lvl5pPr marL="1828532" algn="l" defTabSz="914267" rtl="0" eaLnBrk="1" latinLnBrk="0" hangingPunct="1">
        <a:defRPr sz="1801" kern="1200">
          <a:solidFill>
            <a:schemeClr val="tx1"/>
          </a:solidFill>
          <a:latin typeface="+mn-lt"/>
          <a:ea typeface="+mn-ea"/>
          <a:cs typeface="+mn-cs"/>
        </a:defRPr>
      </a:lvl5pPr>
      <a:lvl6pPr marL="2285666" algn="l" defTabSz="914267" rtl="0" eaLnBrk="1" latinLnBrk="0" hangingPunct="1">
        <a:defRPr sz="1801" kern="1200">
          <a:solidFill>
            <a:schemeClr val="tx1"/>
          </a:solidFill>
          <a:latin typeface="+mn-lt"/>
          <a:ea typeface="+mn-ea"/>
          <a:cs typeface="+mn-cs"/>
        </a:defRPr>
      </a:lvl6pPr>
      <a:lvl7pPr marL="2742800" algn="l" defTabSz="914267" rtl="0" eaLnBrk="1" latinLnBrk="0" hangingPunct="1">
        <a:defRPr sz="1801" kern="1200">
          <a:solidFill>
            <a:schemeClr val="tx1"/>
          </a:solidFill>
          <a:latin typeface="+mn-lt"/>
          <a:ea typeface="+mn-ea"/>
          <a:cs typeface="+mn-cs"/>
        </a:defRPr>
      </a:lvl7pPr>
      <a:lvl8pPr marL="3199932" algn="l" defTabSz="914267" rtl="0" eaLnBrk="1" latinLnBrk="0" hangingPunct="1">
        <a:defRPr sz="1801" kern="1200">
          <a:solidFill>
            <a:schemeClr val="tx1"/>
          </a:solidFill>
          <a:latin typeface="+mn-lt"/>
          <a:ea typeface="+mn-ea"/>
          <a:cs typeface="+mn-cs"/>
        </a:defRPr>
      </a:lvl8pPr>
      <a:lvl9pPr marL="3657065" algn="l" defTabSz="91426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6">
          <p15:clr>
            <a:srgbClr val="F26B43"/>
          </p15:clr>
        </p15:guide>
        <p15:guide id="4" pos="7392">
          <p15:clr>
            <a:srgbClr val="F26B43"/>
          </p15:clr>
        </p15:guide>
        <p15:guide id="5" orient="horz" pos="41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464" y="472438"/>
            <a:ext cx="11277490"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p:ph type="body" idx="1"/>
          </p:nvPr>
        </p:nvSpPr>
        <p:spPr>
          <a:xfrm>
            <a:off x="466464" y="1434190"/>
            <a:ext cx="11277489"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4" name="Date Placeholder 3"/>
          <p:cNvSpPr>
            <a:spLocks noGrp="1"/>
          </p:cNvSpPr>
          <p:nvPr>
            <p:ph type="dt" sz="half" idx="2"/>
          </p:nvPr>
        </p:nvSpPr>
        <p:spPr>
          <a:xfrm>
            <a:off x="11743953" y="7010399"/>
            <a:ext cx="448047"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September 5, 2024</a:t>
            </a:fld>
            <a:endParaRPr lang="en-US" dirty="0"/>
          </a:p>
        </p:txBody>
      </p:sp>
      <p:sp>
        <p:nvSpPr>
          <p:cNvPr id="5" name="Footer Placeholder 4"/>
          <p:cNvSpPr>
            <a:spLocks noGrp="1"/>
          </p:cNvSpPr>
          <p:nvPr>
            <p:ph type="ftr" sz="quarter" idx="3"/>
          </p:nvPr>
        </p:nvSpPr>
        <p:spPr>
          <a:xfrm>
            <a:off x="455732" y="7010401"/>
            <a:ext cx="11283594"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11452976" y="6399283"/>
            <a:ext cx="283293"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6">
            <a:extLst>
              <a:ext uri="{FF2B5EF4-FFF2-40B4-BE49-F238E27FC236}">
                <a16:creationId xmlns:a16="http://schemas.microsoft.com/office/drawing/2014/main" id="{5DBAECCA-5482-4E5B-B9CC-952A1661C959}"/>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2298004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p15:clr>
            <a:srgbClr val="F26B43"/>
          </p15:clr>
        </p15:guide>
        <p15:guide id="4" pos="7391">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s://retirement.johnhancock.com/bin/jhi-rps/seismic/render?documentName=jh-50-retirement-planner-companion-worksheet-flyer.pdf" TargetMode="Externa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s://myplan.johnhancock.com/logi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58.png"/><Relationship Id="rId10" Type="http://schemas.openxmlformats.org/officeDocument/2006/relationships/image" Target="../media/image70.svg"/><Relationship Id="rId4" Type="http://schemas.openxmlformats.org/officeDocument/2006/relationships/image" Target="../media/image65.sv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microsoft.com/office/2018/10/relationships/comments" Target="../comments/modernComment_44C_40535F66.xml"/><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hyperlink" Target="https://www.ssa.gov/prepare/plan-retirement" TargetMode="External"/><Relationship Id="rId10" Type="http://schemas.openxmlformats.org/officeDocument/2006/relationships/image" Target="../media/image83.png"/><Relationship Id="rId4" Type="http://schemas.openxmlformats.org/officeDocument/2006/relationships/slide" Target="slide11.xml"/><Relationship Id="rId9" Type="http://schemas.openxmlformats.org/officeDocument/2006/relationships/image" Target="../media/image8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9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67C5-6C2F-9275-3928-44397DABD6C4}"/>
              </a:ext>
            </a:extLst>
          </p:cNvPr>
          <p:cNvSpPr>
            <a:spLocks noGrp="1"/>
          </p:cNvSpPr>
          <p:nvPr>
            <p:ph type="title"/>
          </p:nvPr>
        </p:nvSpPr>
        <p:spPr/>
        <p:txBody>
          <a:bodyPr/>
          <a:lstStyle/>
          <a:p>
            <a:r>
              <a:rPr lang="es-419">
                <a:latin typeface="Manulife JH Sans" panose="020B0503040401060103" pitchFamily="34" charset="77"/>
              </a:rPr>
              <a:t>Cree un </a:t>
            </a:r>
            <a:br>
              <a:rPr lang="es-419">
                <a:latin typeface="Manulife JH Sans" panose="020B0503040401060103" pitchFamily="34" charset="77"/>
              </a:rPr>
            </a:br>
            <a:r>
              <a:rPr lang="es-419">
                <a:latin typeface="Manulife JH Sans" panose="020B0503040401060103" pitchFamily="34" charset="77"/>
              </a:rPr>
              <a:t>plan de jubilación</a:t>
            </a:r>
            <a:br>
              <a:rPr lang="es-419">
                <a:latin typeface="Manulife JH Sans" panose="020B0503040401060103" pitchFamily="34" charset="77"/>
              </a:rPr>
            </a:br>
            <a:endParaRPr lang="es-419">
              <a:latin typeface="Manulife JH Sans" panose="020B0503040401060103" pitchFamily="34" charset="77"/>
            </a:endParaRPr>
          </a:p>
        </p:txBody>
      </p:sp>
      <p:sp>
        <p:nvSpPr>
          <p:cNvPr id="3" name="Slide Number Placeholder 2">
            <a:extLst>
              <a:ext uri="{FF2B5EF4-FFF2-40B4-BE49-F238E27FC236}">
                <a16:creationId xmlns:a16="http://schemas.microsoft.com/office/drawing/2014/main" id="{0901C142-5458-FACD-BB08-8FBE4CC8D7B4}"/>
              </a:ext>
            </a:extLst>
          </p:cNvPr>
          <p:cNvSpPr>
            <a:spLocks noGrp="1"/>
          </p:cNvSpPr>
          <p:nvPr>
            <p:ph type="sldNum" sz="quarter" idx="12"/>
          </p:nvPr>
        </p:nvSpPr>
        <p:spPr/>
        <p:txBody>
          <a:bodyPr/>
          <a:lstStyle/>
          <a:p>
            <a:fld id="{BB333B34-C87C-402E-ABB0-13B7C9DEBBC4}" type="slidenum">
              <a:rPr lang="en-CA" smtClean="0"/>
              <a:pPr/>
              <a:t>10</a:t>
            </a:fld>
            <a:endParaRPr lang="en-CA"/>
          </a:p>
        </p:txBody>
      </p:sp>
    </p:spTree>
    <p:extLst>
      <p:ext uri="{BB962C8B-B14F-4D97-AF65-F5344CB8AC3E}">
        <p14:creationId xmlns:p14="http://schemas.microsoft.com/office/powerpoint/2010/main" val="294191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algn="l">
              <a:defRPr/>
            </a:pPr>
            <a:endParaRPr lang="en-US" sz="1100"/>
          </a:p>
          <a:p>
            <a:r>
              <a:rPr lang="es-419" sz="100"/>
              <a:t>ADMASTER-STAMP!MGR0801233017680</a:t>
            </a:r>
          </a:p>
        </p:txBody>
      </p:sp>
      <p:sp>
        <p:nvSpPr>
          <p:cNvPr id="10" name="Title 1">
            <a:extLst>
              <a:ext uri="{FF2B5EF4-FFF2-40B4-BE49-F238E27FC236}">
                <a16:creationId xmlns:a16="http://schemas.microsoft.com/office/drawing/2014/main" id="{FC143437-5215-89ED-2EA3-9E09C6B77402}"/>
              </a:ext>
            </a:extLst>
          </p:cNvPr>
          <p:cNvSpPr txBox="1">
            <a:spLocks/>
          </p:cNvSpPr>
          <p:nvPr/>
        </p:nvSpPr>
        <p:spPr>
          <a:xfrm>
            <a:off x="388353" y="3759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schemeClr val="bg1"/>
                </a:solidFill>
                <a:latin typeface="Manulife JH Sans" panose="020B0503040401060103" pitchFamily="34" charset="77"/>
                <a:cs typeface="Arial" panose="020B0604020202020204" pitchFamily="34" charset="0"/>
              </a:rPr>
              <a:t>¿Qué quiere hacer cuando se jubile?</a:t>
            </a:r>
          </a:p>
        </p:txBody>
      </p:sp>
      <p:pic>
        <p:nvPicPr>
          <p:cNvPr id="17" name="Picture 16">
            <a:extLst>
              <a:ext uri="{FF2B5EF4-FFF2-40B4-BE49-F238E27FC236}">
                <a16:creationId xmlns:a16="http://schemas.microsoft.com/office/drawing/2014/main" id="{1B246B8A-7F87-9175-064A-51C8F64301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798" t="4386" r="24772"/>
          <a:stretch/>
        </p:blipFill>
        <p:spPr>
          <a:xfrm>
            <a:off x="7554824" y="1155700"/>
            <a:ext cx="4621075" cy="5702300"/>
          </a:xfrm>
          <a:prstGeom prst="rect">
            <a:avLst/>
          </a:prstGeom>
        </p:spPr>
      </p:pic>
      <p:sp>
        <p:nvSpPr>
          <p:cNvPr id="11" name="Content Placeholder 2">
            <a:extLst>
              <a:ext uri="{FF2B5EF4-FFF2-40B4-BE49-F238E27FC236}">
                <a16:creationId xmlns:a16="http://schemas.microsoft.com/office/drawing/2014/main" id="{4E77C3F4-BA90-70F7-AF0E-68C9087FE79D}"/>
              </a:ext>
            </a:extLst>
          </p:cNvPr>
          <p:cNvSpPr>
            <a:spLocks noGrp="1"/>
          </p:cNvSpPr>
          <p:nvPr>
            <p:ph idx="1"/>
          </p:nvPr>
        </p:nvSpPr>
        <p:spPr>
          <a:xfrm>
            <a:off x="477253" y="1904654"/>
            <a:ext cx="6801034" cy="3367434"/>
          </a:xfrm>
        </p:spPr>
        <p:txBody>
          <a:bodyPr numCol="2"/>
          <a:lstStyle/>
          <a:p>
            <a:pPr>
              <a:lnSpc>
                <a:spcPct val="100000"/>
              </a:lnSpc>
              <a:spcBef>
                <a:spcPts val="600"/>
              </a:spcBef>
              <a:spcAft>
                <a:spcPts val="300"/>
              </a:spcAft>
            </a:pPr>
            <a:r>
              <a:rPr lang="es-419" sz="1799" dirty="0">
                <a:latin typeface="Manulife JH Sans" panose="020B0503040401060103" pitchFamily="34" charset="77"/>
              </a:rPr>
              <a:t>Trabajar medio tiempo</a:t>
            </a:r>
          </a:p>
          <a:p>
            <a:pPr>
              <a:lnSpc>
                <a:spcPct val="100000"/>
              </a:lnSpc>
              <a:spcBef>
                <a:spcPts val="600"/>
              </a:spcBef>
              <a:spcAft>
                <a:spcPts val="300"/>
              </a:spcAft>
            </a:pPr>
            <a:r>
              <a:rPr lang="es-419" sz="1799" dirty="0">
                <a:latin typeface="Manulife JH Sans" panose="020B0503040401060103" pitchFamily="34" charset="77"/>
              </a:rPr>
              <a:t>Hacer un voluntariado</a:t>
            </a:r>
          </a:p>
          <a:p>
            <a:pPr>
              <a:lnSpc>
                <a:spcPct val="100000"/>
              </a:lnSpc>
              <a:spcBef>
                <a:spcPts val="600"/>
              </a:spcBef>
              <a:spcAft>
                <a:spcPts val="300"/>
              </a:spcAft>
            </a:pPr>
            <a:r>
              <a:rPr lang="es-419" sz="1799" dirty="0">
                <a:latin typeface="Manulife JH Sans" panose="020B0503040401060103" pitchFamily="34" charset="77"/>
              </a:rPr>
              <a:t>Jugar al golf/tenis/</a:t>
            </a:r>
            <a:br>
              <a:rPr lang="es-419" sz="1799" dirty="0">
                <a:latin typeface="Manulife JH Sans" panose="020B0503040401060103" pitchFamily="34" charset="77"/>
              </a:rPr>
            </a:br>
            <a:r>
              <a:rPr lang="es-419" sz="1799" dirty="0" err="1">
                <a:latin typeface="Manulife JH Sans" panose="020B0503040401060103" pitchFamily="34" charset="77"/>
              </a:rPr>
              <a:t>pickleball</a:t>
            </a:r>
            <a:r>
              <a:rPr lang="es-419" sz="1799" dirty="0">
                <a:latin typeface="Manulife JH Sans" panose="020B0503040401060103" pitchFamily="34" charset="77"/>
              </a:rPr>
              <a:t>/baloncesto</a:t>
            </a:r>
          </a:p>
          <a:p>
            <a:pPr>
              <a:lnSpc>
                <a:spcPct val="100000"/>
              </a:lnSpc>
              <a:spcBef>
                <a:spcPts val="600"/>
              </a:spcBef>
              <a:spcAft>
                <a:spcPts val="300"/>
              </a:spcAft>
            </a:pPr>
            <a:r>
              <a:rPr lang="es-419" sz="1799" dirty="0">
                <a:latin typeface="Manulife JH Sans" panose="020B0503040401060103" pitchFamily="34" charset="77"/>
              </a:rPr>
              <a:t>Hacer caminatas/hacer jardinería/nadar</a:t>
            </a:r>
          </a:p>
          <a:p>
            <a:pPr>
              <a:lnSpc>
                <a:spcPct val="100000"/>
              </a:lnSpc>
              <a:spcBef>
                <a:spcPts val="600"/>
              </a:spcBef>
              <a:spcAft>
                <a:spcPts val="300"/>
              </a:spcAft>
            </a:pPr>
            <a:r>
              <a:rPr lang="es-419" sz="1799" dirty="0">
                <a:latin typeface="Manulife JH Sans" panose="020B0503040401060103" pitchFamily="34" charset="77"/>
              </a:rPr>
              <a:t>Viajar</a:t>
            </a:r>
          </a:p>
          <a:p>
            <a:pPr>
              <a:lnSpc>
                <a:spcPct val="100000"/>
              </a:lnSpc>
              <a:spcBef>
                <a:spcPts val="600"/>
              </a:spcBef>
              <a:spcAft>
                <a:spcPts val="300"/>
              </a:spcAft>
            </a:pPr>
            <a:r>
              <a:rPr lang="es-419" sz="1799" dirty="0">
                <a:latin typeface="Manulife JH Sans" panose="020B0503040401060103" pitchFamily="34" charset="77"/>
              </a:rPr>
              <a:t>Cuidar a sus nietos</a:t>
            </a:r>
          </a:p>
          <a:p>
            <a:pPr>
              <a:lnSpc>
                <a:spcPct val="100000"/>
              </a:lnSpc>
              <a:spcBef>
                <a:spcPts val="600"/>
              </a:spcBef>
              <a:spcAft>
                <a:spcPts val="300"/>
              </a:spcAft>
            </a:pPr>
            <a:r>
              <a:rPr lang="es-419" sz="1799" dirty="0">
                <a:latin typeface="Manulife JH Sans" panose="020B0503040401060103" pitchFamily="34" charset="77"/>
              </a:rPr>
              <a:t>¿Algo más? </a:t>
            </a:r>
          </a:p>
          <a:p>
            <a:pPr marL="0" indent="0">
              <a:lnSpc>
                <a:spcPct val="100000"/>
              </a:lnSpc>
              <a:spcBef>
                <a:spcPts val="600"/>
              </a:spcBef>
              <a:spcAft>
                <a:spcPts val="1000"/>
              </a:spcAft>
              <a:buNone/>
            </a:pPr>
            <a:r>
              <a:rPr lang="es-419" sz="2800" b="1" dirty="0">
                <a:latin typeface="Manulife JH Sans" panose="020B0503040401060103" pitchFamily="34" charset="77"/>
                <a:cs typeface="Arial" panose="020B0604020202020204" pitchFamily="34" charset="0"/>
              </a:rPr>
              <a:t>Es </a:t>
            </a:r>
            <a:r>
              <a:rPr lang="es-419" sz="2800" dirty="0">
                <a:latin typeface="Manulife JH Serif Optimized" pitchFamily="2" charset="77"/>
                <a:cs typeface="Arial" panose="020B0604020202020204" pitchFamily="34" charset="0"/>
              </a:rPr>
              <a:t>su</a:t>
            </a:r>
            <a:r>
              <a:rPr lang="es-419" sz="2800" b="1" dirty="0">
                <a:latin typeface="Manulife JH Sans" panose="020B0503040401060103" pitchFamily="34" charset="77"/>
                <a:cs typeface="Arial" panose="020B0604020202020204" pitchFamily="34" charset="0"/>
              </a:rPr>
              <a:t> futuro: ¡imagínelo! </a:t>
            </a:r>
          </a:p>
          <a:p>
            <a:pPr>
              <a:lnSpc>
                <a:spcPct val="100000"/>
              </a:lnSpc>
              <a:spcBef>
                <a:spcPts val="600"/>
              </a:spcBef>
              <a:spcAft>
                <a:spcPts val="300"/>
              </a:spcAft>
            </a:pPr>
            <a:r>
              <a:rPr lang="es-419" sz="1799" dirty="0">
                <a:latin typeface="Manulife JH Sans" panose="020B0503040401060103" pitchFamily="34" charset="77"/>
              </a:rPr>
              <a:t>¿Cómo se mantendrá </a:t>
            </a:r>
            <a:br>
              <a:rPr lang="es-419" sz="1799" dirty="0">
                <a:latin typeface="Manulife JH Sans" panose="020B0503040401060103" pitchFamily="34" charset="77"/>
              </a:rPr>
            </a:br>
            <a:r>
              <a:rPr lang="es-419" sz="1799" dirty="0">
                <a:latin typeface="Manulife JH Sans" panose="020B0503040401060103" pitchFamily="34" charset="77"/>
              </a:rPr>
              <a:t>en contacto con </a:t>
            </a:r>
            <a:br>
              <a:rPr lang="es-419" sz="1799" dirty="0">
                <a:latin typeface="Manulife JH Sans" panose="020B0503040401060103" pitchFamily="34" charset="77"/>
              </a:rPr>
            </a:br>
            <a:r>
              <a:rPr lang="es-419" sz="1799" dirty="0">
                <a:latin typeface="Manulife JH Sans" panose="020B0503040401060103" pitchFamily="34" charset="77"/>
              </a:rPr>
              <a:t>su familia y amigos?</a:t>
            </a:r>
          </a:p>
          <a:p>
            <a:pPr>
              <a:lnSpc>
                <a:spcPct val="100000"/>
              </a:lnSpc>
              <a:spcBef>
                <a:spcPts val="600"/>
              </a:spcBef>
              <a:spcAft>
                <a:spcPts val="300"/>
              </a:spcAft>
            </a:pPr>
            <a:r>
              <a:rPr lang="es-419" sz="1799" dirty="0">
                <a:latin typeface="Manulife JH Sans" panose="020B0503040401060103" pitchFamily="34" charset="77"/>
              </a:rPr>
              <a:t>¿Qué hará para mantenerse sano?</a:t>
            </a:r>
          </a:p>
        </p:txBody>
      </p:sp>
    </p:spTree>
    <p:extLst>
      <p:ext uri="{BB962C8B-B14F-4D97-AF65-F5344CB8AC3E}">
        <p14:creationId xmlns:p14="http://schemas.microsoft.com/office/powerpoint/2010/main" val="11031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3AED332-B879-E44C-A53D-51E2F93EA4CA}"/>
              </a:ext>
            </a:extLst>
          </p:cNvPr>
          <p:cNvSpPr>
            <a:spLocks noGrp="1"/>
          </p:cNvSpPr>
          <p:nvPr>
            <p:ph type="sldNum" sz="quarter" idx="12"/>
          </p:nvPr>
        </p:nvSpPr>
        <p:spPr/>
        <p:txBody>
          <a:bodyPr/>
          <a:lstStyle/>
          <a:p>
            <a:pPr defTabSz="514350"/>
            <a:fld id="{BB333B34-C87C-402E-ABB0-13B7C9DEBBC4}" type="slidenum">
              <a:rPr lang="en-CA">
                <a:solidFill>
                  <a:prstClr val="black"/>
                </a:solidFill>
                <a:latin typeface="Arial" panose="020B0604020202020204"/>
              </a:rPr>
              <a:pPr defTabSz="514350"/>
              <a:t>12</a:t>
            </a:fld>
            <a:endParaRPr lang="en-CA">
              <a:solidFill>
                <a:prstClr val="black"/>
              </a:solidFill>
              <a:latin typeface="Arial" panose="020B0604020202020204"/>
            </a:endParaRPr>
          </a:p>
        </p:txBody>
      </p:sp>
      <p:sp>
        <p:nvSpPr>
          <p:cNvPr id="3" name="TextBox 3"/>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21" name="Text Placeholder 5">
            <a:extLst>
              <a:ext uri="{FF2B5EF4-FFF2-40B4-BE49-F238E27FC236}">
                <a16:creationId xmlns:a16="http://schemas.microsoft.com/office/drawing/2014/main" id="{0FF44E75-BD7B-2EF7-1A5B-13B0A1F276DB}"/>
              </a:ext>
            </a:extLst>
          </p:cNvPr>
          <p:cNvSpPr>
            <a:spLocks noGrp="1"/>
          </p:cNvSpPr>
          <p:nvPr>
            <p:ph type="body" sz="quarter" idx="13"/>
          </p:nvPr>
        </p:nvSpPr>
        <p:spPr>
          <a:xfrm>
            <a:off x="2098974" y="5899606"/>
            <a:ext cx="9635827" cy="650419"/>
          </a:xfrm>
        </p:spPr>
        <p:txBody>
          <a:bodyPr>
            <a:noAutofit/>
          </a:bodyPr>
          <a:lstStyle/>
          <a:p>
            <a:r>
              <a:rPr lang="es-419" sz="800">
                <a:latin typeface="Manulife JH Sans" panose="020B0503040401060103" pitchFamily="34" charset="77"/>
              </a:rPr>
              <a:t>Las estimaciones de los ingresos de jubilación proyectados para sus cuentas actuales de John Hancock, contribuciones futuras, contribuciones de los empleadores (si corresponde), así como otras cuentas reservadas para la jubilación que se utilizan en esta calculadora son hipotéticas, solo se muestran con fines ilustrativos y no constituyen asesoramiento en materia de inversiones. Los resultados no están garantizados ni representan el rendimiento actual o futuro de ninguna cuenta o inversión específica. Debido a las fluctuaciones del mercado y a otros factores, es posible que no se alcancen los objetivos de inversión. Invertir implica riesgos, y el rendimiento pasado no garantiza los resultados futuros.</a:t>
            </a:r>
          </a:p>
        </p:txBody>
      </p:sp>
      <p:sp>
        <p:nvSpPr>
          <p:cNvPr id="22" name="TextBox 21">
            <a:extLst>
              <a:ext uri="{FF2B5EF4-FFF2-40B4-BE49-F238E27FC236}">
                <a16:creationId xmlns:a16="http://schemas.microsoft.com/office/drawing/2014/main" id="{24CA820D-D2F8-51E0-0098-3915ADBD8639}"/>
              </a:ext>
            </a:extLst>
          </p:cNvPr>
          <p:cNvSpPr txBox="1"/>
          <p:nvPr/>
        </p:nvSpPr>
        <p:spPr>
          <a:xfrm>
            <a:off x="380610" y="2186388"/>
            <a:ext cx="1944905" cy="2312300"/>
          </a:xfrm>
          <a:prstGeom prst="rect">
            <a:avLst/>
          </a:prstGeom>
          <a:noFill/>
        </p:spPr>
        <p:txBody>
          <a:bodyPr wrap="square">
            <a:spAutoFit/>
          </a:bodyPr>
          <a:lstStyle/>
          <a:p>
            <a:pPr defTabSz="514350">
              <a:lnSpc>
                <a:spcPct val="107000"/>
              </a:lnSpc>
              <a:spcAft>
                <a:spcPts val="800"/>
              </a:spcAft>
            </a:pPr>
            <a:r>
              <a:rPr lang="es-419" sz="170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Proyecciones de gastos personalizadas y planificación activa basada en los </a:t>
            </a:r>
            <a:r>
              <a:rPr lang="es-419" sz="1700" b="1">
                <a:solidFill>
                  <a:prstClr val="black"/>
                </a:solidFill>
                <a:latin typeface="Manulife JH Sans" panose="020B0503040401060103" pitchFamily="34" charset="77"/>
                <a:ea typeface="Calibri" panose="020F0502020204030204" pitchFamily="34" charset="0"/>
                <a:cs typeface="Times New Roman" panose="02020603050405020304" pitchFamily="18" charset="0"/>
              </a:rPr>
              <a:t>objetivos de estilo de vida</a:t>
            </a:r>
            <a:r>
              <a:rPr lang="es-419" sz="170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 la </a:t>
            </a:r>
            <a:r>
              <a:rPr lang="es-419" sz="1700" b="1">
                <a:solidFill>
                  <a:prstClr val="black"/>
                </a:solidFill>
                <a:latin typeface="Manulife JH Sans" panose="020B0503040401060103" pitchFamily="34" charset="77"/>
                <a:ea typeface="Calibri" panose="020F0502020204030204" pitchFamily="34" charset="0"/>
                <a:cs typeface="Times New Roman" panose="02020603050405020304" pitchFamily="18" charset="0"/>
              </a:rPr>
              <a:t>salud</a:t>
            </a:r>
            <a:r>
              <a:rPr lang="es-419" sz="170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 y </a:t>
            </a:r>
            <a:r>
              <a:rPr lang="es-419" sz="1700" b="1">
                <a:solidFill>
                  <a:prstClr val="black"/>
                </a:solidFill>
                <a:latin typeface="Manulife JH Sans" panose="020B0503040401060103" pitchFamily="34" charset="77"/>
                <a:ea typeface="Calibri" panose="020F0502020204030204" pitchFamily="34" charset="0"/>
                <a:cs typeface="Times New Roman" panose="02020603050405020304" pitchFamily="18" charset="0"/>
              </a:rPr>
              <a:t>más</a:t>
            </a:r>
            <a:r>
              <a:rPr lang="es-419" sz="170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a:t>
            </a:r>
          </a:p>
        </p:txBody>
      </p:sp>
      <p:sp>
        <p:nvSpPr>
          <p:cNvPr id="23" name="Rectangle 22">
            <a:hlinkClick r:id="rId4"/>
            <a:extLst>
              <a:ext uri="{FF2B5EF4-FFF2-40B4-BE49-F238E27FC236}">
                <a16:creationId xmlns:a16="http://schemas.microsoft.com/office/drawing/2014/main" id="{6BA2F86F-923F-DB50-E435-26EC94ED73C4}"/>
              </a:ext>
            </a:extLst>
          </p:cNvPr>
          <p:cNvSpPr/>
          <p:nvPr/>
        </p:nvSpPr>
        <p:spPr>
          <a:xfrm>
            <a:off x="460251" y="5052090"/>
            <a:ext cx="5969124" cy="764114"/>
          </a:xfrm>
          <a:prstGeom prst="rect">
            <a:avLst/>
          </a:prstGeom>
          <a:solidFill>
            <a:schemeClr val="accent2"/>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50" tIns="179950" rIns="179950" bIns="179950" numCol="1" spcCol="0" rtlCol="0" fromWordArt="0" anchor="t" anchorCtr="0" forceAA="0" compatLnSpc="1">
            <a:prstTxWarp prst="textNoShape">
              <a:avLst/>
            </a:prstTxWarp>
            <a:noAutofit/>
          </a:bodyPr>
          <a:lstStyle/>
          <a:p>
            <a:pPr algn="ctr" defTabSz="514350">
              <a:lnSpc>
                <a:spcPct val="107000"/>
              </a:lnSpc>
              <a:spcAft>
                <a:spcPts val="800"/>
              </a:spcAft>
            </a:pPr>
            <a:r>
              <a:rPr lang="es-419" sz="1799">
                <a:solidFill>
                  <a:prstClr val="white"/>
                </a:solidFill>
                <a:latin typeface="Manulife JH Sans" panose="020B0503040401060103" pitchFamily="34" charset="77"/>
                <a:ea typeface="Calibri" panose="020F0502020204030204" pitchFamily="34" charset="0"/>
                <a:cs typeface="Times New Roman" panose="02020603050405020304" pitchFamily="18" charset="0"/>
              </a:rPr>
              <a:t>Encuéntrelo en </a:t>
            </a:r>
            <a:r>
              <a:rPr lang="es-419" sz="2000" b="1">
                <a:solidFill>
                  <a:prstClr val="white"/>
                </a:solidFill>
                <a:latin typeface="Manulife JH Sans" panose="020B0503040401060103" pitchFamily="34" charset="77"/>
                <a:ea typeface="Calibri" panose="020F0502020204030204" pitchFamily="34" charset="0"/>
                <a:cs typeface="Times New Roman" panose="02020603050405020304" pitchFamily="18" charset="0"/>
              </a:rPr>
              <a:t>myplan.johnhancock.com</a:t>
            </a:r>
          </a:p>
        </p:txBody>
      </p:sp>
      <p:grpSp>
        <p:nvGrpSpPr>
          <p:cNvPr id="24" name="Group 23">
            <a:extLst>
              <a:ext uri="{FF2B5EF4-FFF2-40B4-BE49-F238E27FC236}">
                <a16:creationId xmlns:a16="http://schemas.microsoft.com/office/drawing/2014/main" id="{AE9BD048-0B20-59BC-2DA4-BC27C07CA062}"/>
              </a:ext>
            </a:extLst>
          </p:cNvPr>
          <p:cNvGrpSpPr/>
          <p:nvPr/>
        </p:nvGrpSpPr>
        <p:grpSpPr>
          <a:xfrm>
            <a:off x="1813225" y="2186388"/>
            <a:ext cx="4760614" cy="2722095"/>
            <a:chOff x="135616" y="1513509"/>
            <a:chExt cx="3606509" cy="2172909"/>
          </a:xfrm>
        </p:grpSpPr>
        <p:pic>
          <p:nvPicPr>
            <p:cNvPr id="25" name="Picture 24">
              <a:extLst>
                <a:ext uri="{FF2B5EF4-FFF2-40B4-BE49-F238E27FC236}">
                  <a16:creationId xmlns:a16="http://schemas.microsoft.com/office/drawing/2014/main" id="{A2549593-D094-CC82-865C-7221E3D966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16" y="1513509"/>
              <a:ext cx="3606509" cy="2049472"/>
            </a:xfrm>
            <a:prstGeom prst="rect">
              <a:avLst/>
            </a:prstGeom>
          </p:spPr>
        </p:pic>
        <p:sp>
          <p:nvSpPr>
            <p:cNvPr id="26" name="TextBox 25">
              <a:extLst>
                <a:ext uri="{FF2B5EF4-FFF2-40B4-BE49-F238E27FC236}">
                  <a16:creationId xmlns:a16="http://schemas.microsoft.com/office/drawing/2014/main" id="{30A7A5BA-8748-61F7-26C4-60A4217A444D}"/>
                </a:ext>
              </a:extLst>
            </p:cNvPr>
            <p:cNvSpPr txBox="1"/>
            <p:nvPr/>
          </p:nvSpPr>
          <p:spPr>
            <a:xfrm>
              <a:off x="396301" y="3515208"/>
              <a:ext cx="3085139" cy="171210"/>
            </a:xfrm>
            <a:prstGeom prst="rect">
              <a:avLst/>
            </a:prstGeom>
            <a:noFill/>
          </p:spPr>
          <p:txBody>
            <a:bodyPr wrap="square">
              <a:spAutoFit/>
            </a:bodyPr>
            <a:lstStyle/>
            <a:p>
              <a:pPr algn="ctr" defTabSz="514350">
                <a:lnSpc>
                  <a:spcPct val="107000"/>
                </a:lnSpc>
                <a:spcAft>
                  <a:spcPts val="800"/>
                </a:spcAft>
              </a:pPr>
              <a:r>
                <a:rPr lang="es-419" sz="800">
                  <a:solidFill>
                    <a:prstClr val="black"/>
                  </a:solidFill>
                  <a:latin typeface="Arial" panose="020B0604020202020204"/>
                  <a:ea typeface="Calibri" panose="020F0502020204030204" pitchFamily="34" charset="0"/>
                  <a:cs typeface="Times New Roman" panose="02020603050405020304" pitchFamily="18" charset="0"/>
                </a:rPr>
                <a:t>Solo para fines ilustrativos.</a:t>
              </a:r>
            </a:p>
          </p:txBody>
        </p:sp>
      </p:grpSp>
      <p:pic>
        <p:nvPicPr>
          <p:cNvPr id="27" name="Picture 26">
            <a:extLst>
              <a:ext uri="{FF2B5EF4-FFF2-40B4-BE49-F238E27FC236}">
                <a16:creationId xmlns:a16="http://schemas.microsoft.com/office/drawing/2014/main" id="{EEBDEFDC-C791-5700-931C-187AC98857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8" r="1393" b="-1"/>
          <a:stretch/>
        </p:blipFill>
        <p:spPr>
          <a:xfrm>
            <a:off x="8177722" y="1681247"/>
            <a:ext cx="2403803" cy="3146774"/>
          </a:xfrm>
          <a:prstGeom prst="rect">
            <a:avLst/>
          </a:prstGeom>
          <a:ln w="1905">
            <a:solidFill>
              <a:schemeClr val="bg1">
                <a:lumMod val="75000"/>
              </a:schemeClr>
            </a:solidFill>
          </a:ln>
        </p:spPr>
      </p:pic>
      <p:sp>
        <p:nvSpPr>
          <p:cNvPr id="28" name="Rectangle 27">
            <a:hlinkClick r:id="rId7"/>
            <a:extLst>
              <a:ext uri="{FF2B5EF4-FFF2-40B4-BE49-F238E27FC236}">
                <a16:creationId xmlns:a16="http://schemas.microsoft.com/office/drawing/2014/main" id="{524E5CFC-1FAD-C0B3-8679-5063A7FD9055}"/>
              </a:ext>
            </a:extLst>
          </p:cNvPr>
          <p:cNvSpPr/>
          <p:nvPr/>
        </p:nvSpPr>
        <p:spPr>
          <a:xfrm>
            <a:off x="6757988" y="5052090"/>
            <a:ext cx="5086350" cy="764114"/>
          </a:xfrm>
          <a:prstGeom prst="rect">
            <a:avLst/>
          </a:prstGeom>
          <a:solidFill>
            <a:schemeClr val="accent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50" tIns="179950" rIns="179950" bIns="179950" numCol="1" spcCol="0" rtlCol="0" fromWordArt="0" anchor="t" anchorCtr="0" forceAA="0" compatLnSpc="1">
            <a:prstTxWarp prst="textNoShape">
              <a:avLst/>
            </a:prstTxWarp>
            <a:noAutofit/>
          </a:bodyPr>
          <a:lstStyle/>
          <a:p>
            <a:pPr algn="ctr" defTabSz="514350">
              <a:spcBef>
                <a:spcPts val="450"/>
              </a:spcBef>
            </a:pPr>
            <a:r>
              <a:rPr lang="es-419" sz="1799" spc="-20" dirty="0">
                <a:solidFill>
                  <a:prstClr val="white"/>
                </a:solidFill>
                <a:latin typeface="Manulife JH Sans" panose="020B0503040401060103" pitchFamily="34" charset="77"/>
              </a:rPr>
              <a:t>Vea el </a:t>
            </a:r>
            <a:r>
              <a:rPr lang="es-419" sz="2000" b="1" spc="-20" dirty="0">
                <a:solidFill>
                  <a:prstClr val="white"/>
                </a:solidFill>
                <a:latin typeface="Manulife JH Sans" panose="020B0503040401060103" pitchFamily="34" charset="77"/>
              </a:rPr>
              <a:t>folleto del planificador de jubilación</a:t>
            </a:r>
          </a:p>
        </p:txBody>
      </p:sp>
      <p:sp>
        <p:nvSpPr>
          <p:cNvPr id="2" name="TextBox 1">
            <a:extLst>
              <a:ext uri="{FF2B5EF4-FFF2-40B4-BE49-F238E27FC236}">
                <a16:creationId xmlns:a16="http://schemas.microsoft.com/office/drawing/2014/main" id="{788F1BCE-769E-B30C-5ACB-B962A8EEF1A0}"/>
              </a:ext>
            </a:extLst>
          </p:cNvPr>
          <p:cNvSpPr txBox="1"/>
          <p:nvPr/>
        </p:nvSpPr>
        <p:spPr>
          <a:xfrm>
            <a:off x="467932" y="1472003"/>
            <a:ext cx="6477921" cy="307777"/>
          </a:xfrm>
          <a:prstGeom prst="rect">
            <a:avLst/>
          </a:prstGeom>
          <a:noFill/>
        </p:spPr>
        <p:txBody>
          <a:bodyPr wrap="square" lIns="0" tIns="0" rIns="0" bIns="0" rtlCol="0">
            <a:spAutoFit/>
          </a:bodyPr>
          <a:lstStyle/>
          <a:p>
            <a:pPr defTabSz="514350">
              <a:spcBef>
                <a:spcPts val="600"/>
              </a:spcBef>
            </a:pPr>
            <a:r>
              <a:rPr lang="es-419" sz="2000" b="1">
                <a:solidFill>
                  <a:prstClr val="black"/>
                </a:solidFill>
                <a:latin typeface="Manulife JH Sans" panose="020B0503040401060103" pitchFamily="34" charset="77"/>
                <a:cs typeface="Arial" panose="020B0604020202020204" pitchFamily="34" charset="0"/>
              </a:rPr>
              <a:t>Una herramienta que le permite imaginar su jubilación.</a:t>
            </a:r>
          </a:p>
        </p:txBody>
      </p:sp>
      <p:sp>
        <p:nvSpPr>
          <p:cNvPr id="4" name="Rectangle 3">
            <a:extLst>
              <a:ext uri="{FF2B5EF4-FFF2-40B4-BE49-F238E27FC236}">
                <a16:creationId xmlns:a16="http://schemas.microsoft.com/office/drawing/2014/main" id="{1DAB30AF-4FD3-47D5-4822-D0EC1977BC51}"/>
              </a:ext>
            </a:extLst>
          </p:cNvPr>
          <p:cNvSpPr/>
          <p:nvPr/>
        </p:nvSpPr>
        <p:spPr>
          <a:xfrm>
            <a:off x="1589" y="0"/>
            <a:ext cx="12188825"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5" name="Title 1">
            <a:extLst>
              <a:ext uri="{FF2B5EF4-FFF2-40B4-BE49-F238E27FC236}">
                <a16:creationId xmlns:a16="http://schemas.microsoft.com/office/drawing/2014/main" id="{496ADB1A-891C-6814-F2DB-C4E6B857DCCB}"/>
              </a:ext>
            </a:extLst>
          </p:cNvPr>
          <p:cNvSpPr txBox="1">
            <a:spLocks/>
          </p:cNvSpPr>
          <p:nvPr/>
        </p:nvSpPr>
        <p:spPr>
          <a:xfrm>
            <a:off x="380610" y="363228"/>
            <a:ext cx="11206396"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rPr>
              <a:t>Nuestro planificador de jubilación</a:t>
            </a:r>
          </a:p>
        </p:txBody>
      </p:sp>
    </p:spTree>
    <p:custDataLst>
      <p:tags r:id="rId1"/>
    </p:custDataLst>
    <p:extLst>
      <p:ext uri="{BB962C8B-B14F-4D97-AF65-F5344CB8AC3E}">
        <p14:creationId xmlns:p14="http://schemas.microsoft.com/office/powerpoint/2010/main" val="32780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F7CB3B-8193-8D44-BA33-E8468337297A}"/>
              </a:ext>
            </a:extLst>
          </p:cNvPr>
          <p:cNvSpPr/>
          <p:nvPr/>
        </p:nvSpPr>
        <p:spPr>
          <a:xfrm>
            <a:off x="1589" y="1162596"/>
            <a:ext cx="12188825" cy="4867269"/>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45707" rIns="182829" bIns="45707" numCol="1" spcCol="0" rtlCol="0" fromWordArt="0" anchor="ctr" anchorCtr="0" forceAA="0" compatLnSpc="1">
            <a:prstTxWarp prst="textNoShape">
              <a:avLst/>
            </a:prstTxWarp>
            <a:noAutofit/>
          </a:bodyPr>
          <a:lstStyle/>
          <a:p>
            <a:pPr defTabSz="514350"/>
            <a:endParaRPr lang="en-US" sz="1799" dirty="0">
              <a:solidFill>
                <a:prstClr val="white"/>
              </a:solidFill>
              <a:latin typeface="Arial" panose="020B0604020202020204"/>
            </a:endParaRPr>
          </a:p>
        </p:txBody>
      </p:sp>
      <p:sp>
        <p:nvSpPr>
          <p:cNvPr id="33" name="Rectangle 32">
            <a:extLst>
              <a:ext uri="{FF2B5EF4-FFF2-40B4-BE49-F238E27FC236}">
                <a16:creationId xmlns:a16="http://schemas.microsoft.com/office/drawing/2014/main" id="{AA72924C-5AC1-BC40-A5B8-7002CAAF59A0}"/>
              </a:ext>
            </a:extLst>
          </p:cNvPr>
          <p:cNvSpPr/>
          <p:nvPr/>
        </p:nvSpPr>
        <p:spPr>
          <a:xfrm>
            <a:off x="1731248" y="3248655"/>
            <a:ext cx="1648810" cy="1963281"/>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26" name="Rectangle 25">
            <a:extLst>
              <a:ext uri="{FF2B5EF4-FFF2-40B4-BE49-F238E27FC236}">
                <a16:creationId xmlns:a16="http://schemas.microsoft.com/office/drawing/2014/main" id="{32CF8D75-F49F-6F4E-AEEF-935D5A6B97F3}"/>
              </a:ext>
            </a:extLst>
          </p:cNvPr>
          <p:cNvSpPr/>
          <p:nvPr/>
        </p:nvSpPr>
        <p:spPr>
          <a:xfrm>
            <a:off x="8773552" y="3198851"/>
            <a:ext cx="1799198" cy="1963281"/>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4" name="Slide Number Placeholder 3">
            <a:extLst>
              <a:ext uri="{FF2B5EF4-FFF2-40B4-BE49-F238E27FC236}">
                <a16:creationId xmlns:a16="http://schemas.microsoft.com/office/drawing/2014/main" id="{4CD1FD35-C3E8-44CF-A9E6-2AAC51AB0CE1}"/>
              </a:ext>
            </a:extLst>
          </p:cNvPr>
          <p:cNvSpPr>
            <a:spLocks noGrp="1"/>
          </p:cNvSpPr>
          <p:nvPr>
            <p:ph type="sldNum" sz="quarter" idx="12"/>
          </p:nvPr>
        </p:nvSpPr>
        <p:spPr/>
        <p:txBody>
          <a:bodyPr anchor="b">
            <a:normAutofit/>
          </a:bodyPr>
          <a:lstStyle/>
          <a:p>
            <a:pPr defTabSz="514350">
              <a:spcAft>
                <a:spcPts val="450"/>
              </a:spcAft>
            </a:pPr>
            <a:fld id="{BB333B34-C87C-402E-ABB0-13B7C9DEBBC4}" type="slidenum">
              <a:rPr lang="en-US">
                <a:solidFill>
                  <a:prstClr val="black"/>
                </a:solidFill>
                <a:latin typeface="Arial" panose="020B0604020202020204"/>
              </a:rPr>
              <a:pPr defTabSz="514350">
                <a:spcAft>
                  <a:spcPts val="450"/>
                </a:spcAft>
              </a:pPr>
              <a:t>13</a:t>
            </a:fld>
            <a:endParaRPr lang="en-US">
              <a:solidFill>
                <a:prstClr val="black"/>
              </a:solidFill>
              <a:latin typeface="Arial" panose="020B0604020202020204"/>
            </a:endParaRPr>
          </a:p>
        </p:txBody>
      </p:sp>
      <p:sp>
        <p:nvSpPr>
          <p:cNvPr id="5" name="Text Placeholder 4">
            <a:extLst>
              <a:ext uri="{FF2B5EF4-FFF2-40B4-BE49-F238E27FC236}">
                <a16:creationId xmlns:a16="http://schemas.microsoft.com/office/drawing/2014/main" id="{3D2CF87E-E62A-C240-9D09-C2920CCF6908}"/>
              </a:ext>
            </a:extLst>
          </p:cNvPr>
          <p:cNvSpPr>
            <a:spLocks noGrp="1"/>
          </p:cNvSpPr>
          <p:nvPr>
            <p:ph type="body" sz="quarter" idx="15"/>
          </p:nvPr>
        </p:nvSpPr>
        <p:spPr>
          <a:xfrm>
            <a:off x="3065105" y="5480544"/>
            <a:ext cx="6474301" cy="402340"/>
          </a:xfrm>
        </p:spPr>
        <p:txBody>
          <a:bodyPr/>
          <a:lstStyle/>
          <a:p>
            <a:pPr>
              <a:spcBef>
                <a:spcPts val="450"/>
              </a:spcBef>
            </a:pPr>
            <a:r>
              <a:rPr lang="es-419">
                <a:latin typeface="+mn-lt"/>
              </a:rPr>
              <a:t>Solo para fines ilustrativos.</a:t>
            </a:r>
          </a:p>
        </p:txBody>
      </p:sp>
      <p:sp>
        <p:nvSpPr>
          <p:cNvPr id="12" name="TextBox 11">
            <a:extLst>
              <a:ext uri="{FF2B5EF4-FFF2-40B4-BE49-F238E27FC236}">
                <a16:creationId xmlns:a16="http://schemas.microsoft.com/office/drawing/2014/main" id="{2B779F54-D388-4F86-BFAC-C8E3B778FE67}"/>
              </a:ext>
            </a:extLst>
          </p:cNvPr>
          <p:cNvSpPr txBox="1"/>
          <p:nvPr/>
        </p:nvSpPr>
        <p:spPr>
          <a:xfrm>
            <a:off x="8962333" y="3398370"/>
            <a:ext cx="1498419" cy="1231106"/>
          </a:xfrm>
          <a:prstGeom prst="rect">
            <a:avLst/>
          </a:prstGeom>
          <a:noFill/>
        </p:spPr>
        <p:txBody>
          <a:bodyPr wrap="square" lIns="0" tIns="0" rIns="0" bIns="0" rtlCol="0">
            <a:spAutoFit/>
          </a:bodyPr>
          <a:lstStyle/>
          <a:p>
            <a:pPr defTabSz="514350">
              <a:spcBef>
                <a:spcPts val="450"/>
              </a:spcBef>
            </a:pPr>
            <a:r>
              <a:rPr lang="es-419" sz="1600" dirty="0">
                <a:solidFill>
                  <a:prstClr val="black"/>
                </a:solidFill>
                <a:latin typeface="Manulife JH Sans" panose="020B0503040401060103" pitchFamily="34" charset="77"/>
              </a:rPr>
              <a:t>La capacidad de personalizar sus proyecciones y mejorar su situación</a:t>
            </a:r>
          </a:p>
        </p:txBody>
      </p:sp>
      <p:sp>
        <p:nvSpPr>
          <p:cNvPr id="24" name="TextBox 23">
            <a:extLst>
              <a:ext uri="{FF2B5EF4-FFF2-40B4-BE49-F238E27FC236}">
                <a16:creationId xmlns:a16="http://schemas.microsoft.com/office/drawing/2014/main" id="{D80AD829-F97B-6A4C-AAAD-72274C526A49}"/>
              </a:ext>
            </a:extLst>
          </p:cNvPr>
          <p:cNvSpPr txBox="1"/>
          <p:nvPr/>
        </p:nvSpPr>
        <p:spPr>
          <a:xfrm>
            <a:off x="1888998" y="3398369"/>
            <a:ext cx="1076386" cy="738664"/>
          </a:xfrm>
          <a:prstGeom prst="rect">
            <a:avLst/>
          </a:prstGeom>
          <a:noFill/>
        </p:spPr>
        <p:txBody>
          <a:bodyPr wrap="square" lIns="0" tIns="0" rIns="0" bIns="0" rtlCol="0">
            <a:spAutoFit/>
          </a:bodyPr>
          <a:lstStyle/>
          <a:p>
            <a:pPr defTabSz="514350">
              <a:spcBef>
                <a:spcPts val="450"/>
              </a:spcBef>
            </a:pPr>
            <a:r>
              <a:rPr lang="es-419" sz="1600">
                <a:solidFill>
                  <a:prstClr val="black"/>
                </a:solidFill>
                <a:latin typeface="Manulife JH Sans" panose="020B0503040401060103" pitchFamily="34" charset="77"/>
              </a:rPr>
              <a:t>Sus ingresos potenciales </a:t>
            </a:r>
          </a:p>
        </p:txBody>
      </p:sp>
      <p:pic>
        <p:nvPicPr>
          <p:cNvPr id="28" name="Picture 27">
            <a:extLst>
              <a:ext uri="{FF2B5EF4-FFF2-40B4-BE49-F238E27FC236}">
                <a16:creationId xmlns:a16="http://schemas.microsoft.com/office/drawing/2014/main" id="{65D3B798-071D-3A4B-B472-C379FF94E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053" y="2044884"/>
            <a:ext cx="6611894" cy="3757343"/>
          </a:xfrm>
          <a:prstGeom prst="rect">
            <a:avLst/>
          </a:prstGeom>
        </p:spPr>
      </p:pic>
      <p:sp>
        <p:nvSpPr>
          <p:cNvPr id="25" name="Rectangle 24">
            <a:extLst>
              <a:ext uri="{FF2B5EF4-FFF2-40B4-BE49-F238E27FC236}">
                <a16:creationId xmlns:a16="http://schemas.microsoft.com/office/drawing/2014/main" id="{ED94B175-5BFF-214C-9AB8-7BE6678730D9}"/>
              </a:ext>
            </a:extLst>
          </p:cNvPr>
          <p:cNvSpPr/>
          <p:nvPr/>
        </p:nvSpPr>
        <p:spPr>
          <a:xfrm>
            <a:off x="8805948" y="1396684"/>
            <a:ext cx="1766802" cy="164893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18" name="Rectangle 17">
            <a:extLst>
              <a:ext uri="{FF2B5EF4-FFF2-40B4-BE49-F238E27FC236}">
                <a16:creationId xmlns:a16="http://schemas.microsoft.com/office/drawing/2014/main" id="{E7FFE242-2F32-CE44-9444-D83C48866BFF}"/>
              </a:ext>
            </a:extLst>
          </p:cNvPr>
          <p:cNvSpPr/>
          <p:nvPr/>
        </p:nvSpPr>
        <p:spPr>
          <a:xfrm>
            <a:off x="1731248" y="1396684"/>
            <a:ext cx="1648810" cy="164893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2" name="TextBox 1">
            <a:extLst>
              <a:ext uri="{FF2B5EF4-FFF2-40B4-BE49-F238E27FC236}">
                <a16:creationId xmlns:a16="http://schemas.microsoft.com/office/drawing/2014/main" id="{45EF341C-86F1-42B4-898C-0EA4454273CF}"/>
              </a:ext>
            </a:extLst>
          </p:cNvPr>
          <p:cNvSpPr txBox="1"/>
          <p:nvPr/>
        </p:nvSpPr>
        <p:spPr>
          <a:xfrm>
            <a:off x="1923622" y="1536289"/>
            <a:ext cx="1271253" cy="738664"/>
          </a:xfrm>
          <a:prstGeom prst="rect">
            <a:avLst/>
          </a:prstGeom>
          <a:noFill/>
        </p:spPr>
        <p:txBody>
          <a:bodyPr wrap="square" lIns="0" tIns="0" rIns="0" bIns="0" rtlCol="0">
            <a:spAutoFit/>
          </a:bodyPr>
          <a:lstStyle/>
          <a:p>
            <a:pPr defTabSz="514350">
              <a:spcBef>
                <a:spcPts val="450"/>
              </a:spcBef>
            </a:pPr>
            <a:r>
              <a:rPr lang="es-419" sz="1600">
                <a:solidFill>
                  <a:prstClr val="black"/>
                </a:solidFill>
                <a:latin typeface="Manulife JH Sans" panose="020B0503040401060103" pitchFamily="34" charset="77"/>
              </a:rPr>
              <a:t>Sus gastos estimados</a:t>
            </a:r>
          </a:p>
        </p:txBody>
      </p:sp>
      <p:sp>
        <p:nvSpPr>
          <p:cNvPr id="10" name="TextBox 9">
            <a:extLst>
              <a:ext uri="{FF2B5EF4-FFF2-40B4-BE49-F238E27FC236}">
                <a16:creationId xmlns:a16="http://schemas.microsoft.com/office/drawing/2014/main" id="{3E45DDE0-3E47-458B-9373-51C3FA2C5CCB}"/>
              </a:ext>
            </a:extLst>
          </p:cNvPr>
          <p:cNvSpPr txBox="1"/>
          <p:nvPr/>
        </p:nvSpPr>
        <p:spPr>
          <a:xfrm>
            <a:off x="8962333" y="1536287"/>
            <a:ext cx="1271253" cy="738664"/>
          </a:xfrm>
          <a:prstGeom prst="rect">
            <a:avLst/>
          </a:prstGeom>
          <a:noFill/>
        </p:spPr>
        <p:txBody>
          <a:bodyPr wrap="square" lIns="0" tIns="0" rIns="0" bIns="0" rtlCol="0">
            <a:spAutoFit/>
          </a:bodyPr>
          <a:lstStyle/>
          <a:p>
            <a:pPr defTabSz="514350">
              <a:spcBef>
                <a:spcPts val="450"/>
              </a:spcBef>
            </a:pPr>
            <a:r>
              <a:rPr lang="es-419" sz="1600">
                <a:solidFill>
                  <a:prstClr val="black"/>
                </a:solidFill>
                <a:latin typeface="Manulife JH Sans" panose="020B0503040401060103" pitchFamily="34" charset="77"/>
              </a:rPr>
              <a:t>Su progreso hacia su objetivo</a:t>
            </a:r>
          </a:p>
        </p:txBody>
      </p:sp>
      <p:cxnSp>
        <p:nvCxnSpPr>
          <p:cNvPr id="45" name="Elbow Connector 44">
            <a:extLst>
              <a:ext uri="{FF2B5EF4-FFF2-40B4-BE49-F238E27FC236}">
                <a16:creationId xmlns:a16="http://schemas.microsoft.com/office/drawing/2014/main" id="{82432793-16A0-404F-899E-2590010F890A}"/>
              </a:ext>
            </a:extLst>
          </p:cNvPr>
          <p:cNvCxnSpPr>
            <a:cxnSpLocks/>
          </p:cNvCxnSpPr>
          <p:nvPr/>
        </p:nvCxnSpPr>
        <p:spPr>
          <a:xfrm rot="10800000">
            <a:off x="3380059" y="2747714"/>
            <a:ext cx="1331475" cy="927397"/>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C6321758-E5CF-EA41-BBA8-61CA42F0AEFC}"/>
              </a:ext>
            </a:extLst>
          </p:cNvPr>
          <p:cNvCxnSpPr>
            <a:cxnSpLocks/>
          </p:cNvCxnSpPr>
          <p:nvPr/>
        </p:nvCxnSpPr>
        <p:spPr>
          <a:xfrm flipV="1">
            <a:off x="7753138" y="2747713"/>
            <a:ext cx="1052811" cy="1033384"/>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7831E330-0B84-6047-BDEF-C931D8882B7D}"/>
              </a:ext>
            </a:extLst>
          </p:cNvPr>
          <p:cNvCxnSpPr>
            <a:cxnSpLocks/>
          </p:cNvCxnSpPr>
          <p:nvPr/>
        </p:nvCxnSpPr>
        <p:spPr>
          <a:xfrm flipV="1">
            <a:off x="7753138" y="4708494"/>
            <a:ext cx="1052811" cy="225225"/>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4C74E868-E0C5-5C45-85E5-89E3AC03FCB8}"/>
              </a:ext>
            </a:extLst>
          </p:cNvPr>
          <p:cNvCxnSpPr>
            <a:cxnSpLocks/>
          </p:cNvCxnSpPr>
          <p:nvPr/>
        </p:nvCxnSpPr>
        <p:spPr>
          <a:xfrm rot="10800000" flipV="1">
            <a:off x="3380062" y="4136828"/>
            <a:ext cx="1331474" cy="796888"/>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36B5A1A6-100E-5B42-9447-2ECD22663B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9352" y="2479380"/>
            <a:ext cx="471506" cy="471506"/>
          </a:xfrm>
          <a:prstGeom prst="rect">
            <a:avLst/>
          </a:prstGeom>
        </p:spPr>
      </p:pic>
      <p:pic>
        <p:nvPicPr>
          <p:cNvPr id="50" name="Graphic 49">
            <a:extLst>
              <a:ext uri="{FF2B5EF4-FFF2-40B4-BE49-F238E27FC236}">
                <a16:creationId xmlns:a16="http://schemas.microsoft.com/office/drawing/2014/main" id="{274EDED5-E460-2F41-9F2A-F8CDBA29A9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08461" y="4634126"/>
            <a:ext cx="471506" cy="471506"/>
          </a:xfrm>
          <a:prstGeom prst="rect">
            <a:avLst/>
          </a:prstGeom>
        </p:spPr>
      </p:pic>
      <p:pic>
        <p:nvPicPr>
          <p:cNvPr id="51" name="Graphic 50">
            <a:extLst>
              <a:ext uri="{FF2B5EF4-FFF2-40B4-BE49-F238E27FC236}">
                <a16:creationId xmlns:a16="http://schemas.microsoft.com/office/drawing/2014/main" id="{3F8E8433-8112-B949-8AE2-EE0ADD1343E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61662" y="2458734"/>
            <a:ext cx="471506" cy="471506"/>
          </a:xfrm>
          <a:prstGeom prst="rect">
            <a:avLst/>
          </a:prstGeom>
        </p:spPr>
      </p:pic>
      <p:pic>
        <p:nvPicPr>
          <p:cNvPr id="52" name="Graphic 51">
            <a:extLst>
              <a:ext uri="{FF2B5EF4-FFF2-40B4-BE49-F238E27FC236}">
                <a16:creationId xmlns:a16="http://schemas.microsoft.com/office/drawing/2014/main" id="{8DFB05FA-1932-4747-A36F-928D8BC8A26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1758" y="4645111"/>
            <a:ext cx="408635" cy="408635"/>
          </a:xfrm>
          <a:prstGeom prst="rect">
            <a:avLst/>
          </a:prstGeom>
        </p:spPr>
      </p:pic>
      <p:sp>
        <p:nvSpPr>
          <p:cNvPr id="3" name="TextBox 3"/>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7" name="Rectangle 6">
            <a:extLst>
              <a:ext uri="{FF2B5EF4-FFF2-40B4-BE49-F238E27FC236}">
                <a16:creationId xmlns:a16="http://schemas.microsoft.com/office/drawing/2014/main" id="{6DFC46CC-D566-F599-E2BB-BBF87495CF34}"/>
              </a:ext>
            </a:extLst>
          </p:cNvPr>
          <p:cNvSpPr/>
          <p:nvPr/>
        </p:nvSpPr>
        <p:spPr>
          <a:xfrm>
            <a:off x="1589" y="0"/>
            <a:ext cx="12188825"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8" name="Title 1">
            <a:extLst>
              <a:ext uri="{FF2B5EF4-FFF2-40B4-BE49-F238E27FC236}">
                <a16:creationId xmlns:a16="http://schemas.microsoft.com/office/drawing/2014/main" id="{DE8ACBAF-538F-6EEC-9531-B6A90E325F86}"/>
              </a:ext>
            </a:extLst>
          </p:cNvPr>
          <p:cNvSpPr txBox="1">
            <a:spLocks/>
          </p:cNvSpPr>
          <p:nvPr/>
        </p:nvSpPr>
        <p:spPr>
          <a:xfrm>
            <a:off x="41997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rPr>
              <a:t>Un plan de jubilación tan único como usted</a:t>
            </a:r>
          </a:p>
        </p:txBody>
      </p:sp>
    </p:spTree>
    <p:extLst>
      <p:ext uri="{BB962C8B-B14F-4D97-AF65-F5344CB8AC3E}">
        <p14:creationId xmlns:p14="http://schemas.microsoft.com/office/powerpoint/2010/main" val="350582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AE72A-E90D-54EF-9DC9-D38D1B2DB450}"/>
              </a:ext>
            </a:extLst>
          </p:cNvPr>
          <p:cNvSpPr/>
          <p:nvPr/>
        </p:nvSpPr>
        <p:spPr>
          <a:xfrm>
            <a:off x="1589" y="1162595"/>
            <a:ext cx="12188825" cy="4771162"/>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45707" rIns="182829" bIns="45707" numCol="1" spcCol="0" rtlCol="0" fromWordArt="0" anchor="ctr" anchorCtr="0" forceAA="0" compatLnSpc="1">
            <a:prstTxWarp prst="textNoShape">
              <a:avLst/>
            </a:prstTxWarp>
            <a:noAutofit/>
          </a:bodyPr>
          <a:lstStyle/>
          <a:p>
            <a:pPr defTabSz="514350"/>
            <a:endParaRPr lang="en-US" sz="1799" dirty="0">
              <a:solidFill>
                <a:prstClr val="white"/>
              </a:solidFill>
              <a:latin typeface="Arial" panose="020B0604020202020204"/>
            </a:endParaRPr>
          </a:p>
        </p:txBody>
      </p:sp>
      <p:sp>
        <p:nvSpPr>
          <p:cNvPr id="4" name="Slide Number Placeholder 3">
            <a:extLst>
              <a:ext uri="{FF2B5EF4-FFF2-40B4-BE49-F238E27FC236}">
                <a16:creationId xmlns:a16="http://schemas.microsoft.com/office/drawing/2014/main" id="{4CD1FD35-C3E8-44CF-A9E6-2AAC51AB0CE1}"/>
              </a:ext>
            </a:extLst>
          </p:cNvPr>
          <p:cNvSpPr>
            <a:spLocks noGrp="1"/>
          </p:cNvSpPr>
          <p:nvPr>
            <p:ph type="sldNum" sz="quarter" idx="12"/>
          </p:nvPr>
        </p:nvSpPr>
        <p:spPr/>
        <p:txBody>
          <a:bodyPr anchor="b">
            <a:normAutofit/>
          </a:bodyPr>
          <a:lstStyle/>
          <a:p>
            <a:pPr defTabSz="514350">
              <a:spcAft>
                <a:spcPts val="450"/>
              </a:spcAft>
            </a:pPr>
            <a:fld id="{BB333B34-C87C-402E-ABB0-13B7C9DEBBC4}" type="slidenum">
              <a:rPr lang="en-US">
                <a:solidFill>
                  <a:prstClr val="black"/>
                </a:solidFill>
                <a:latin typeface="Arial" panose="020B0604020202020204"/>
              </a:rPr>
              <a:pPr defTabSz="514350">
                <a:spcAft>
                  <a:spcPts val="450"/>
                </a:spcAft>
              </a:pPr>
              <a:t>14</a:t>
            </a:fld>
            <a:endParaRPr lang="en-US">
              <a:solidFill>
                <a:prstClr val="black"/>
              </a:solidFill>
              <a:latin typeface="Arial" panose="020B0604020202020204"/>
            </a:endParaRPr>
          </a:p>
        </p:txBody>
      </p:sp>
      <p:sp>
        <p:nvSpPr>
          <p:cNvPr id="13" name="Text Placeholder 12">
            <a:extLst>
              <a:ext uri="{FF2B5EF4-FFF2-40B4-BE49-F238E27FC236}">
                <a16:creationId xmlns:a16="http://schemas.microsoft.com/office/drawing/2014/main" id="{90CE61E1-75D0-7957-EB98-EA6D4DBB88F7}"/>
              </a:ext>
            </a:extLst>
          </p:cNvPr>
          <p:cNvSpPr>
            <a:spLocks noGrp="1"/>
          </p:cNvSpPr>
          <p:nvPr>
            <p:ph type="body" sz="quarter" idx="15"/>
          </p:nvPr>
        </p:nvSpPr>
        <p:spPr>
          <a:xfrm>
            <a:off x="833692" y="5059343"/>
            <a:ext cx="5611829" cy="402451"/>
          </a:xfrm>
        </p:spPr>
        <p:txBody>
          <a:bodyPr/>
          <a:lstStyle/>
          <a:p>
            <a:pPr algn="ctr">
              <a:spcBef>
                <a:spcPts val="450"/>
              </a:spcBef>
            </a:pPr>
            <a:r>
              <a:rPr lang="es-419">
                <a:latin typeface="+mn-lt"/>
              </a:rPr>
              <a:t>Solo para fines ilustrativos.</a:t>
            </a:r>
          </a:p>
        </p:txBody>
      </p:sp>
      <p:sp>
        <p:nvSpPr>
          <p:cNvPr id="25" name="Rectangle 24">
            <a:extLst>
              <a:ext uri="{FF2B5EF4-FFF2-40B4-BE49-F238E27FC236}">
                <a16:creationId xmlns:a16="http://schemas.microsoft.com/office/drawing/2014/main" id="{ED94B175-5BFF-214C-9AB8-7BE6678730D9}"/>
              </a:ext>
            </a:extLst>
          </p:cNvPr>
          <p:cNvSpPr/>
          <p:nvPr/>
        </p:nvSpPr>
        <p:spPr>
          <a:xfrm>
            <a:off x="6759921" y="2637129"/>
            <a:ext cx="4226410" cy="260514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10" name="TextBox 9">
            <a:extLst>
              <a:ext uri="{FF2B5EF4-FFF2-40B4-BE49-F238E27FC236}">
                <a16:creationId xmlns:a16="http://schemas.microsoft.com/office/drawing/2014/main" id="{3E45DDE0-3E47-458B-9373-51C3FA2C5CCB}"/>
              </a:ext>
            </a:extLst>
          </p:cNvPr>
          <p:cNvSpPr txBox="1"/>
          <p:nvPr/>
        </p:nvSpPr>
        <p:spPr>
          <a:xfrm>
            <a:off x="7188392" y="3814986"/>
            <a:ext cx="3542157" cy="1107483"/>
          </a:xfrm>
          <a:prstGeom prst="rect">
            <a:avLst/>
          </a:prstGeom>
          <a:noFill/>
        </p:spPr>
        <p:txBody>
          <a:bodyPr wrap="square" lIns="0" tIns="0" rIns="0" bIns="0" rtlCol="0">
            <a:spAutoFit/>
          </a:bodyPr>
          <a:lstStyle/>
          <a:p>
            <a:pPr defTabSz="514350">
              <a:spcBef>
                <a:spcPts val="450"/>
              </a:spcBef>
            </a:pPr>
            <a:r>
              <a:rPr lang="es-419" sz="1799" dirty="0">
                <a:solidFill>
                  <a:prstClr val="black"/>
                </a:solidFill>
                <a:latin typeface="Manulife JH Sans" panose="020B0503040401060103" pitchFamily="34" charset="77"/>
              </a:rPr>
              <a:t>Use la pestaña </a:t>
            </a:r>
            <a:r>
              <a:rPr lang="es-419" sz="1799" b="1" dirty="0" err="1">
                <a:solidFill>
                  <a:prstClr val="black"/>
                </a:solidFill>
                <a:latin typeface="Manulife JH Sans" panose="020B0503040401060103" pitchFamily="34" charset="77"/>
              </a:rPr>
              <a:t>Other</a:t>
            </a:r>
            <a:r>
              <a:rPr lang="es-419" sz="1799" b="1" dirty="0">
                <a:solidFill>
                  <a:prstClr val="black"/>
                </a:solidFill>
                <a:latin typeface="Manulife JH Sans" panose="020B0503040401060103" pitchFamily="34" charset="77"/>
              </a:rPr>
              <a:t> </a:t>
            </a:r>
            <a:r>
              <a:rPr lang="es-419" sz="1799" b="1" dirty="0" err="1">
                <a:solidFill>
                  <a:prstClr val="black"/>
                </a:solidFill>
                <a:latin typeface="Manulife JH Sans" panose="020B0503040401060103" pitchFamily="34" charset="77"/>
              </a:rPr>
              <a:t>income</a:t>
            </a:r>
            <a:r>
              <a:rPr lang="es-419" sz="1799" dirty="0">
                <a:solidFill>
                  <a:prstClr val="black"/>
                </a:solidFill>
                <a:latin typeface="Manulife JH Sans" panose="020B0503040401060103" pitchFamily="34" charset="77"/>
              </a:rPr>
              <a:t> (Otros ingresos) para agregar otras cuentas y tener una imagen más precisa de sus activos para la jubilación.</a:t>
            </a:r>
          </a:p>
        </p:txBody>
      </p:sp>
      <p:grpSp>
        <p:nvGrpSpPr>
          <p:cNvPr id="9" name="Group 8">
            <a:extLst>
              <a:ext uri="{FF2B5EF4-FFF2-40B4-BE49-F238E27FC236}">
                <a16:creationId xmlns:a16="http://schemas.microsoft.com/office/drawing/2014/main" id="{924FACF8-EBDB-CEBE-E4AD-4C707B9D19E6}"/>
              </a:ext>
            </a:extLst>
          </p:cNvPr>
          <p:cNvGrpSpPr/>
          <p:nvPr/>
        </p:nvGrpSpPr>
        <p:grpSpPr>
          <a:xfrm>
            <a:off x="673436" y="2110886"/>
            <a:ext cx="6009262" cy="3240872"/>
            <a:chOff x="311750" y="1152367"/>
            <a:chExt cx="4761931" cy="2568170"/>
          </a:xfrm>
        </p:grpSpPr>
        <p:pic>
          <p:nvPicPr>
            <p:cNvPr id="8" name="Picture 7">
              <a:extLst>
                <a:ext uri="{FF2B5EF4-FFF2-40B4-BE49-F238E27FC236}">
                  <a16:creationId xmlns:a16="http://schemas.microsoft.com/office/drawing/2014/main" id="{7B2014EE-2D86-2E9B-2CD1-F687EA2089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50" y="1152367"/>
              <a:ext cx="4761931" cy="2568170"/>
            </a:xfrm>
            <a:prstGeom prst="rect">
              <a:avLst/>
            </a:prstGeom>
          </p:spPr>
        </p:pic>
        <p:pic>
          <p:nvPicPr>
            <p:cNvPr id="7" name="Picture 6" descr="Imagen que muestra texto, escenario interior, computadora, pared. Descripción generada automáticamente.">
              <a:extLst>
                <a:ext uri="{FF2B5EF4-FFF2-40B4-BE49-F238E27FC236}">
                  <a16:creationId xmlns:a16="http://schemas.microsoft.com/office/drawing/2014/main" id="{3D829387-0580-42AB-885D-FB9DE0EE0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63" t="3377" r="17370" b="24473"/>
            <a:stretch/>
          </p:blipFill>
          <p:spPr>
            <a:xfrm>
              <a:off x="990629" y="1275784"/>
              <a:ext cx="3394045" cy="2032565"/>
            </a:xfrm>
            <a:prstGeom prst="rect">
              <a:avLst/>
            </a:prstGeom>
          </p:spPr>
        </p:pic>
      </p:grpSp>
      <p:pic>
        <p:nvPicPr>
          <p:cNvPr id="27" name="Picture 26">
            <a:extLst>
              <a:ext uri="{FF2B5EF4-FFF2-40B4-BE49-F238E27FC236}">
                <a16:creationId xmlns:a16="http://schemas.microsoft.com/office/drawing/2014/main" id="{E32EC810-3960-42A2-9EB7-0001BEEE2729}"/>
              </a:ext>
            </a:extLst>
          </p:cNvPr>
          <p:cNvPicPr>
            <a:picLocks noChangeAspect="1"/>
          </p:cNvPicPr>
          <p:nvPr/>
        </p:nvPicPr>
        <p:blipFill rotWithShape="1">
          <a:blip r:embed="rId5">
            <a:extLst>
              <a:ext uri="{28A0092B-C50C-407E-A947-70E740481C1C}">
                <a14:useLocalDpi xmlns:a14="http://schemas.microsoft.com/office/drawing/2010/main" val="0"/>
              </a:ext>
            </a:extLst>
          </a:blip>
          <a:srcRect l="56250" t="3720" r="32372" b="88840"/>
          <a:stretch/>
        </p:blipFill>
        <p:spPr bwMode="auto">
          <a:xfrm>
            <a:off x="7284163" y="2926084"/>
            <a:ext cx="1531290" cy="560754"/>
          </a:xfrm>
          <a:prstGeom prst="rect">
            <a:avLst/>
          </a:prstGeom>
          <a:noFill/>
          <a:ln>
            <a:noFill/>
          </a:ln>
          <a:extLst>
            <a:ext uri="{53640926-AAD7-44D8-BBD7-CCE9431645EC}">
              <a14:shadowObscured xmlns:a14="http://schemas.microsoft.com/office/drawing/2010/main"/>
            </a:ext>
          </a:extLst>
        </p:spPr>
      </p:pic>
      <p:cxnSp>
        <p:nvCxnSpPr>
          <p:cNvPr id="47" name="Elbow Connector 46">
            <a:extLst>
              <a:ext uri="{FF2B5EF4-FFF2-40B4-BE49-F238E27FC236}">
                <a16:creationId xmlns:a16="http://schemas.microsoft.com/office/drawing/2014/main" id="{7831E330-0B84-6047-BDEF-C931D8882B7D}"/>
              </a:ext>
            </a:extLst>
          </p:cNvPr>
          <p:cNvCxnSpPr>
            <a:cxnSpLocks/>
          </p:cNvCxnSpPr>
          <p:nvPr/>
        </p:nvCxnSpPr>
        <p:spPr>
          <a:xfrm>
            <a:off x="5677769" y="2812211"/>
            <a:ext cx="1462152" cy="394250"/>
          </a:xfrm>
          <a:prstGeom prst="bentConnector3">
            <a:avLst>
              <a:gd name="adj1" fmla="val 50000"/>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2"/>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19" name="Rectangle 18">
            <a:extLst>
              <a:ext uri="{FF2B5EF4-FFF2-40B4-BE49-F238E27FC236}">
                <a16:creationId xmlns:a16="http://schemas.microsoft.com/office/drawing/2014/main" id="{DF30E13B-18FA-8BC6-360E-32A079739D78}"/>
              </a:ext>
            </a:extLst>
          </p:cNvPr>
          <p:cNvSpPr/>
          <p:nvPr/>
        </p:nvSpPr>
        <p:spPr>
          <a:xfrm>
            <a:off x="1589" y="0"/>
            <a:ext cx="12188825" cy="1645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20" name="Title 1">
            <a:extLst>
              <a:ext uri="{FF2B5EF4-FFF2-40B4-BE49-F238E27FC236}">
                <a16:creationId xmlns:a16="http://schemas.microsoft.com/office/drawing/2014/main" id="{3ECCE419-9E08-5FC3-7BC2-E2FC7377ED6F}"/>
              </a:ext>
            </a:extLst>
          </p:cNvPr>
          <p:cNvSpPr txBox="1">
            <a:spLocks/>
          </p:cNvSpPr>
          <p:nvPr/>
        </p:nvSpPr>
        <p:spPr>
          <a:xfrm>
            <a:off x="342900" y="363228"/>
            <a:ext cx="10223500"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cs typeface="Mangal" panose="02040503050203030202" pitchFamily="18" charset="0"/>
              </a:rPr>
              <a:t>Considere todas las posibles fuentes de ingresos para la jubilación</a:t>
            </a:r>
          </a:p>
        </p:txBody>
      </p:sp>
    </p:spTree>
    <p:extLst>
      <p:ext uri="{BB962C8B-B14F-4D97-AF65-F5344CB8AC3E}">
        <p14:creationId xmlns:p14="http://schemas.microsoft.com/office/powerpoint/2010/main" val="17422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FFAE-715A-F97D-4C39-AE44334DB37A}"/>
              </a:ext>
            </a:extLst>
          </p:cNvPr>
          <p:cNvSpPr>
            <a:spLocks noGrp="1"/>
          </p:cNvSpPr>
          <p:nvPr>
            <p:ph type="title"/>
          </p:nvPr>
        </p:nvSpPr>
        <p:spPr/>
        <p:txBody>
          <a:bodyPr/>
          <a:lstStyle/>
          <a:p>
            <a:r>
              <a:rPr lang="es-419">
                <a:latin typeface="Manulife JH Sans" panose="020B0503040401060103" pitchFamily="34" charset="77"/>
              </a:rPr>
              <a:t>Mantenga el rumbo</a:t>
            </a:r>
          </a:p>
        </p:txBody>
      </p:sp>
      <p:sp>
        <p:nvSpPr>
          <p:cNvPr id="3" name="Slide Number Placeholder 2">
            <a:extLst>
              <a:ext uri="{FF2B5EF4-FFF2-40B4-BE49-F238E27FC236}">
                <a16:creationId xmlns:a16="http://schemas.microsoft.com/office/drawing/2014/main" id="{A0269D70-27F2-6C46-DB43-32D8EE3AC579}"/>
              </a:ext>
            </a:extLst>
          </p:cNvPr>
          <p:cNvSpPr>
            <a:spLocks noGrp="1"/>
          </p:cNvSpPr>
          <p:nvPr>
            <p:ph type="sldNum" sz="quarter" idx="12"/>
          </p:nvPr>
        </p:nvSpPr>
        <p:spPr/>
        <p:txBody>
          <a:bodyPr/>
          <a:lstStyle/>
          <a:p>
            <a:fld id="{BB333B34-C87C-402E-ABB0-13B7C9DEBBC4}" type="slidenum">
              <a:rPr lang="en-CA" smtClean="0"/>
              <a:pPr/>
              <a:t>15</a:t>
            </a:fld>
            <a:endParaRPr lang="en-CA"/>
          </a:p>
        </p:txBody>
      </p:sp>
    </p:spTree>
    <p:extLst>
      <p:ext uri="{BB962C8B-B14F-4D97-AF65-F5344CB8AC3E}">
        <p14:creationId xmlns:p14="http://schemas.microsoft.com/office/powerpoint/2010/main" val="290774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4" name="Title 1">
            <a:extLst>
              <a:ext uri="{FF2B5EF4-FFF2-40B4-BE49-F238E27FC236}">
                <a16:creationId xmlns:a16="http://schemas.microsoft.com/office/drawing/2014/main" id="{9113381B-5E83-5BF2-7954-9D8F916F6ED7}"/>
              </a:ext>
            </a:extLst>
          </p:cNvPr>
          <p:cNvSpPr txBox="1">
            <a:spLocks/>
          </p:cNvSpPr>
          <p:nvPr/>
        </p:nvSpPr>
        <p:spPr>
          <a:xfrm>
            <a:off x="4264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cs typeface="Arial" panose="020B0604020202020204" pitchFamily="34" charset="0"/>
              </a:rPr>
              <a:t>¿Qué es un plan de ahorros a largo plazo?</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nvPr>
        </p:nvSpPr>
        <p:spPr>
          <a:xfrm>
            <a:off x="454025" y="1817856"/>
            <a:ext cx="2229550" cy="3511228"/>
          </a:xfrm>
        </p:spPr>
        <p:txBody>
          <a:bodyPr/>
          <a:lstStyle/>
          <a:p>
            <a:pPr marL="0" indent="0">
              <a:buNone/>
            </a:pPr>
            <a:r>
              <a:rPr lang="es-419" sz="2500" b="1">
                <a:latin typeface="Manulife JH Sans" panose="020B0503040401060103" pitchFamily="34" charset="77"/>
              </a:rPr>
              <a:t>La forma de ahorrar e invertir cambia en función de lo lejos que estén sus objetivos.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extLst>
              <p:ext uri="{D42A27DB-BD31-4B8C-83A1-F6EECF244321}">
                <p14:modId xmlns:p14="http://schemas.microsoft.com/office/powerpoint/2010/main" val="398884608"/>
              </p:ext>
            </p:extLst>
          </p:nvPr>
        </p:nvGraphicFramePr>
        <p:xfrm>
          <a:off x="3275730" y="1817856"/>
          <a:ext cx="8311278" cy="4159980"/>
        </p:xfrm>
        <a:graphic>
          <a:graphicData uri="http://schemas.openxmlformats.org/drawingml/2006/table">
            <a:tbl>
              <a:tblPr firstRow="1" bandRow="1">
                <a:tableStyleId>{5940675A-B579-460E-94D1-54222C63F5DA}</a:tableStyleId>
              </a:tblPr>
              <a:tblGrid>
                <a:gridCol w="2770426">
                  <a:extLst>
                    <a:ext uri="{9D8B030D-6E8A-4147-A177-3AD203B41FA5}">
                      <a16:colId xmlns:a16="http://schemas.microsoft.com/office/drawing/2014/main" val="1751436470"/>
                    </a:ext>
                  </a:extLst>
                </a:gridCol>
                <a:gridCol w="2770426">
                  <a:extLst>
                    <a:ext uri="{9D8B030D-6E8A-4147-A177-3AD203B41FA5}">
                      <a16:colId xmlns:a16="http://schemas.microsoft.com/office/drawing/2014/main" val="3480821488"/>
                    </a:ext>
                  </a:extLst>
                </a:gridCol>
                <a:gridCol w="2770426">
                  <a:extLst>
                    <a:ext uri="{9D8B030D-6E8A-4147-A177-3AD203B41FA5}">
                      <a16:colId xmlns:a16="http://schemas.microsoft.com/office/drawing/2014/main" val="2897736156"/>
                    </a:ext>
                  </a:extLst>
                </a:gridCol>
              </a:tblGrid>
              <a:tr h="1039995">
                <a:tc>
                  <a:txBody>
                    <a:bodyPr/>
                    <a:lstStyle/>
                    <a:p>
                      <a:r>
                        <a:rPr lang="es-419" sz="1500" b="1" i="0">
                          <a:latin typeface="Manulife JH Sans" panose="020B0503040401060103" pitchFamily="34" charset="77"/>
                          <a:cs typeface="Arial" panose="020B0604020202020204" pitchFamily="34" charset="0"/>
                        </a:rPr>
                        <a:t>         Horizonte temporal</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500" b="1" i="0">
                          <a:solidFill>
                            <a:schemeClr val="bg1"/>
                          </a:solidFill>
                          <a:latin typeface="Manulife JH Sans" panose="020B0503040401060103" pitchFamily="34" charset="77"/>
                          <a:cs typeface="Arial" panose="020B0604020202020204" pitchFamily="34" charset="0"/>
                        </a:rPr>
                        <a:t>En menos de </a:t>
                      </a:r>
                      <a:br>
                        <a:rPr lang="es-419" sz="1500" b="1" i="0">
                          <a:solidFill>
                            <a:schemeClr val="bg1"/>
                          </a:solidFill>
                          <a:latin typeface="Manulife JH Sans" panose="020B0503040401060103" pitchFamily="34" charset="77"/>
                          <a:cs typeface="Arial" panose="020B0604020202020204" pitchFamily="34" charset="0"/>
                        </a:rPr>
                      </a:br>
                      <a:r>
                        <a:rPr lang="es-419" sz="1500" b="1" i="0">
                          <a:solidFill>
                            <a:schemeClr val="bg1"/>
                          </a:solidFill>
                          <a:latin typeface="Manulife JH Sans" panose="020B0503040401060103" pitchFamily="34" charset="77"/>
                          <a:cs typeface="Arial" panose="020B0604020202020204" pitchFamily="34" charset="0"/>
                        </a:rPr>
                        <a:t>5 años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419" sz="1500" b="1" i="0">
                          <a:solidFill>
                            <a:schemeClr val="bg1"/>
                          </a:solidFill>
                          <a:latin typeface="Manulife JH Sans" panose="020B0503040401060103" pitchFamily="34" charset="77"/>
                          <a:cs typeface="Arial" panose="020B0604020202020204" pitchFamily="34" charset="0"/>
                        </a:rPr>
                        <a:t>En más de </a:t>
                      </a:r>
                      <a:br>
                        <a:rPr lang="es-419" sz="1500" b="1" i="0">
                          <a:solidFill>
                            <a:schemeClr val="bg1"/>
                          </a:solidFill>
                          <a:latin typeface="Manulife JH Sans" panose="020B0503040401060103" pitchFamily="34" charset="77"/>
                          <a:cs typeface="Arial" panose="020B0604020202020204" pitchFamily="34" charset="0"/>
                        </a:rPr>
                      </a:br>
                      <a:r>
                        <a:rPr lang="es-419" sz="1500" b="1" i="0">
                          <a:solidFill>
                            <a:schemeClr val="bg1"/>
                          </a:solidFill>
                          <a:latin typeface="Manulife JH Sans" panose="020B0503040401060103" pitchFamily="34" charset="77"/>
                          <a:cs typeface="Arial" panose="020B0604020202020204" pitchFamily="34" charset="0"/>
                        </a:rPr>
                        <a:t>5 años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13259721"/>
                  </a:ext>
                </a:extLst>
              </a:tr>
              <a:tr h="1039995">
                <a:tc>
                  <a:txBody>
                    <a:bodyPr/>
                    <a:lstStyle/>
                    <a:p>
                      <a:r>
                        <a:rPr lang="es-419" sz="1500" b="1" i="0">
                          <a:latin typeface="Manulife JH Sans" panose="020B0503040401060103" pitchFamily="34" charset="77"/>
                          <a:cs typeface="Arial" panose="020B0604020202020204" pitchFamily="34" charset="0"/>
                        </a:rPr>
                        <a:t>          Objetivo</a:t>
                      </a:r>
                    </a:p>
                  </a:txBody>
                  <a:tcPr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500" b="1" i="0">
                          <a:solidFill>
                            <a:schemeClr val="bg1"/>
                          </a:solidFill>
                          <a:latin typeface="Manulife JH Sans" panose="020B0503040401060103" pitchFamily="34" charset="77"/>
                          <a:cs typeface="Arial" panose="020B0604020202020204" pitchFamily="34" charset="0"/>
                        </a:rPr>
                        <a:t>Objetivos a corto plazo</a:t>
                      </a:r>
                    </a:p>
                  </a:txBody>
                  <a:tcPr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419" sz="1500" b="1" i="0">
                          <a:solidFill>
                            <a:schemeClr val="bg1"/>
                          </a:solidFill>
                          <a:latin typeface="Manulife JH Sans" panose="020B0503040401060103" pitchFamily="34" charset="77"/>
                          <a:cs typeface="Arial" panose="020B0604020202020204" pitchFamily="34" charset="0"/>
                        </a:rPr>
                        <a:t>Objetivos a largo plazo</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21791852"/>
                  </a:ext>
                </a:extLst>
              </a:tr>
              <a:tr h="1039995">
                <a:tc>
                  <a:txBody>
                    <a:bodyPr/>
                    <a:lstStyle/>
                    <a:p>
                      <a:r>
                        <a:rPr lang="es-419" sz="1500" b="1" i="0">
                          <a:latin typeface="Manulife JH Sans" panose="020B0503040401060103" pitchFamily="34" charset="77"/>
                          <a:cs typeface="Arial" panose="020B0604020202020204" pitchFamily="34" charset="0"/>
                        </a:rPr>
                        <a:t>          Ejemplo</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500" b="1" i="0">
                          <a:solidFill>
                            <a:schemeClr val="bg1"/>
                          </a:solidFill>
                          <a:latin typeface="Manulife JH Sans" panose="020B0503040401060103" pitchFamily="34" charset="77"/>
                          <a:cs typeface="Arial" panose="020B0604020202020204" pitchFamily="34" charset="0"/>
                        </a:rPr>
                        <a:t>Vehículo, vacaciones costosas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419" sz="1500" b="1" i="0">
                          <a:solidFill>
                            <a:schemeClr val="bg1"/>
                          </a:solidFill>
                          <a:latin typeface="Manulife JH Sans" panose="020B0503040401060103" pitchFamily="34" charset="77"/>
                          <a:cs typeface="Arial" panose="020B0604020202020204" pitchFamily="34" charset="0"/>
                        </a:rPr>
                        <a:t>Pago inicial de una casa, anticipo para la jubilación</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41758135"/>
                  </a:ext>
                </a:extLst>
              </a:tr>
              <a:tr h="1039995">
                <a:tc>
                  <a:txBody>
                    <a:bodyPr/>
                    <a:lstStyle/>
                    <a:p>
                      <a:r>
                        <a:rPr lang="es-419" sz="1500" b="1" i="0">
                          <a:latin typeface="Manulife JH Sans" panose="020B0503040401060103" pitchFamily="34" charset="77"/>
                          <a:cs typeface="Arial" panose="020B0604020202020204" pitchFamily="34" charset="0"/>
                        </a:rPr>
                        <a:t>          Estrategia de inversión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500" b="1" i="0">
                          <a:solidFill>
                            <a:schemeClr val="bg1"/>
                          </a:solidFill>
                          <a:latin typeface="Manulife JH Sans" panose="020B0503040401060103" pitchFamily="34" charset="77"/>
                          <a:cs typeface="Arial" panose="020B0604020202020204" pitchFamily="34" charset="0"/>
                        </a:rPr>
                        <a:t>Inversiones más conservadoras para ayudar a mantener el valor</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419" sz="1500" b="1" i="0">
                          <a:solidFill>
                            <a:schemeClr val="bg1"/>
                          </a:solidFill>
                          <a:latin typeface="Manulife JH Sans" panose="020B0503040401060103" pitchFamily="34" charset="77"/>
                          <a:cs typeface="Arial" panose="020B0604020202020204" pitchFamily="34" charset="0"/>
                        </a:rPr>
                        <a:t>Inversiones más orientadas al crecimiento</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2451" y="2044387"/>
            <a:ext cx="612085" cy="612085"/>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5561" y="3089697"/>
            <a:ext cx="571500" cy="571500"/>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1465" y="4114111"/>
            <a:ext cx="612085" cy="612085"/>
          </a:xfrm>
          <a:prstGeom prst="rect">
            <a:avLst/>
          </a:prstGeom>
        </p:spPr>
      </p:pic>
      <p:pic>
        <p:nvPicPr>
          <p:cNvPr id="29" name="Graphic 28">
            <a:extLst>
              <a:ext uri="{FF2B5EF4-FFF2-40B4-BE49-F238E27FC236}">
                <a16:creationId xmlns:a16="http://schemas.microsoft.com/office/drawing/2014/main" id="{22FD4AF0-94BE-47E8-CEAE-8FB2FEA4274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64308" y="5160115"/>
            <a:ext cx="571500" cy="571500"/>
          </a:xfrm>
          <a:prstGeom prst="rect">
            <a:avLst/>
          </a:prstGeom>
        </p:spPr>
      </p:pic>
    </p:spTree>
    <p:extLst>
      <p:ext uri="{BB962C8B-B14F-4D97-AF65-F5344CB8AC3E}">
        <p14:creationId xmlns:p14="http://schemas.microsoft.com/office/powerpoint/2010/main" val="128029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814FB8-1100-05C1-B9B1-4CEBD36A4577}"/>
              </a:ext>
            </a:extLst>
          </p:cNvPr>
          <p:cNvSpPr>
            <a:spLocks noGrp="1"/>
          </p:cNvSpPr>
          <p:nvPr>
            <p:ph type="title"/>
          </p:nvPr>
        </p:nvSpPr>
        <p:spPr>
          <a:xfrm>
            <a:off x="466468" y="463847"/>
            <a:ext cx="2254742" cy="2335558"/>
          </a:xfrm>
        </p:spPr>
        <p:txBody>
          <a:bodyPr/>
          <a:lstStyle/>
          <a:p>
            <a:r>
              <a:rPr lang="es-419" sz="3200">
                <a:latin typeface="Manulife JH Sans" panose="020B0503040401060103" pitchFamily="34" charset="77"/>
              </a:rPr>
              <a:t>Ignorar el ruido para</a:t>
            </a:r>
            <a:r>
              <a:rPr lang="es-419" sz="3200" b="0">
                <a:latin typeface="Manulife JH Serif Optimized" pitchFamily="2" charset="77"/>
              </a:rPr>
              <a:t> </a:t>
            </a:r>
            <a:r>
              <a:rPr lang="es-419" sz="3200">
                <a:latin typeface="Manulife JH Serif Optimized" pitchFamily="2" charset="77"/>
              </a:rPr>
              <a:t>mantener</a:t>
            </a:r>
            <a:r>
              <a:rPr lang="es-419" sz="3200">
                <a:latin typeface="Manulife JH Sans" panose="020B0503040401060103" pitchFamily="34" charset="77"/>
              </a:rPr>
              <a:t> el rumbo </a:t>
            </a:r>
            <a:br>
              <a:rPr lang="es-419" sz="2800" b="0">
                <a:latin typeface="Manulife JH Sans" panose="020B0503040401060103" pitchFamily="34" charset="77"/>
              </a:rPr>
            </a:br>
            <a:br>
              <a:rPr lang="es-419" sz="2800" b="0">
                <a:latin typeface="Manulife JH Sans" panose="020B0503040401060103" pitchFamily="34" charset="77"/>
              </a:rPr>
            </a:br>
            <a:endParaRPr lang="es-419" sz="2800" b="0">
              <a:latin typeface="Manulife JH Sans" panose="020B0503040401060103" pitchFamily="34" charset="77"/>
            </a:endParaRPr>
          </a:p>
        </p:txBody>
      </p:sp>
      <p:sp>
        <p:nvSpPr>
          <p:cNvPr id="4" name="Slide Number Placeholder 3">
            <a:extLst>
              <a:ext uri="{FF2B5EF4-FFF2-40B4-BE49-F238E27FC236}">
                <a16:creationId xmlns:a16="http://schemas.microsoft.com/office/drawing/2014/main" id="{AFF4440E-97BA-9271-E3E6-2A7BD5B02868}"/>
              </a:ext>
            </a:extLst>
          </p:cNvPr>
          <p:cNvSpPr>
            <a:spLocks noGrp="1"/>
          </p:cNvSpPr>
          <p:nvPr>
            <p:ph type="sldNum" sz="quarter" idx="12"/>
          </p:nvPr>
        </p:nvSpPr>
        <p:spPr/>
        <p:txBody>
          <a:bodyPr/>
          <a:lstStyle/>
          <a:p>
            <a:fld id="{BB333B34-C87C-402E-ABB0-13B7C9DEBBC4}" type="slidenum">
              <a:rPr lang="en-PH" smtClean="0"/>
              <a:t>17</a:t>
            </a:fld>
            <a:endParaRPr lang="en-PH"/>
          </a:p>
        </p:txBody>
      </p:sp>
      <p:sp>
        <p:nvSpPr>
          <p:cNvPr id="9" name="TextBox 8">
            <a:extLst>
              <a:ext uri="{FF2B5EF4-FFF2-40B4-BE49-F238E27FC236}">
                <a16:creationId xmlns:a16="http://schemas.microsoft.com/office/drawing/2014/main" id="{2DCAE414-DFFE-3B2A-7B34-07775B41BA30}"/>
              </a:ext>
            </a:extLst>
          </p:cNvPr>
          <p:cNvSpPr txBox="1"/>
          <p:nvPr/>
        </p:nvSpPr>
        <p:spPr>
          <a:xfrm>
            <a:off x="3390900" y="463844"/>
            <a:ext cx="8345370" cy="727059"/>
          </a:xfrm>
          <a:prstGeom prst="rect">
            <a:avLst/>
          </a:prstGeom>
          <a:noFill/>
        </p:spPr>
        <p:txBody>
          <a:bodyPr wrap="square">
            <a:spAutoFit/>
          </a:bodyPr>
          <a:lstStyle/>
          <a:p>
            <a:pPr>
              <a:lnSpc>
                <a:spcPct val="107000"/>
              </a:lnSpc>
              <a:spcAft>
                <a:spcPts val="800"/>
              </a:spcAft>
            </a:pPr>
            <a:r>
              <a:rPr lang="es-419" sz="2000">
                <a:latin typeface="Manulife JH Sans" panose="020B0503040401060103" pitchFamily="34" charset="77"/>
                <a:ea typeface="Calibri" panose="020F0502020204030204" pitchFamily="34" charset="0"/>
                <a:cs typeface="Times New Roman" panose="02020603050405020304" pitchFamily="18" charset="0"/>
              </a:rPr>
              <a:t>Los resultados de las elecciones pueden generar malestar, pero dejarse llevar por sus emociones puede tener un efecto negativo en los ahorros para la jubilación. ¿Qué puede hacer?</a:t>
            </a:r>
          </a:p>
        </p:txBody>
      </p:sp>
      <p:sp>
        <p:nvSpPr>
          <p:cNvPr id="2" name="Rectangle 1">
            <a:extLst>
              <a:ext uri="{FF2B5EF4-FFF2-40B4-BE49-F238E27FC236}">
                <a16:creationId xmlns:a16="http://schemas.microsoft.com/office/drawing/2014/main" id="{5FE9DFA3-7048-0153-2F81-93DE851E276E}"/>
              </a:ext>
            </a:extLst>
          </p:cNvPr>
          <p:cNvSpPr/>
          <p:nvPr/>
        </p:nvSpPr>
        <p:spPr>
          <a:xfrm>
            <a:off x="3860801" y="1775339"/>
            <a:ext cx="2254742" cy="40793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Manténgase informado, pero controle el consumo de medios de comunicación. </a:t>
            </a:r>
          </a:p>
        </p:txBody>
      </p:sp>
      <p:sp>
        <p:nvSpPr>
          <p:cNvPr id="3" name="Rectangle 2">
            <a:extLst>
              <a:ext uri="{FF2B5EF4-FFF2-40B4-BE49-F238E27FC236}">
                <a16:creationId xmlns:a16="http://schemas.microsoft.com/office/drawing/2014/main" id="{D7D18D71-60BA-F66A-AFB9-E7176B13B7EC}"/>
              </a:ext>
            </a:extLst>
          </p:cNvPr>
          <p:cNvSpPr/>
          <p:nvPr/>
        </p:nvSpPr>
        <p:spPr>
          <a:xfrm>
            <a:off x="6320445" y="1775339"/>
            <a:ext cx="2047915" cy="4079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Revise sus inversiones con cuidado. </a:t>
            </a:r>
          </a:p>
        </p:txBody>
      </p:sp>
      <p:sp>
        <p:nvSpPr>
          <p:cNvPr id="5" name="Rectangle 4">
            <a:extLst>
              <a:ext uri="{FF2B5EF4-FFF2-40B4-BE49-F238E27FC236}">
                <a16:creationId xmlns:a16="http://schemas.microsoft.com/office/drawing/2014/main" id="{509FF6D9-87FB-E252-380F-00BDE07BE2A1}"/>
              </a:ext>
            </a:extLst>
          </p:cNvPr>
          <p:cNvSpPr/>
          <p:nvPr/>
        </p:nvSpPr>
        <p:spPr>
          <a:xfrm>
            <a:off x="8592805" y="1775339"/>
            <a:ext cx="2189496" cy="4079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Consulte con un profesional financiero. </a:t>
            </a:r>
          </a:p>
        </p:txBody>
      </p:sp>
      <p:pic>
        <p:nvPicPr>
          <p:cNvPr id="14" name="Graphic 13">
            <a:extLst>
              <a:ext uri="{FF2B5EF4-FFF2-40B4-BE49-F238E27FC236}">
                <a16:creationId xmlns:a16="http://schemas.microsoft.com/office/drawing/2014/main" id="{7695430C-D4AC-E072-85A9-1AA25374FC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468" y="2799404"/>
            <a:ext cx="1259191" cy="1259191"/>
          </a:xfrm>
          <a:prstGeom prst="rect">
            <a:avLst/>
          </a:prstGeom>
        </p:spPr>
      </p:pic>
      <p:pic>
        <p:nvPicPr>
          <p:cNvPr id="15" name="Graphic 14">
            <a:extLst>
              <a:ext uri="{FF2B5EF4-FFF2-40B4-BE49-F238E27FC236}">
                <a16:creationId xmlns:a16="http://schemas.microsoft.com/office/drawing/2014/main" id="{3DC8DA0B-0B60-15C6-8318-39B1D4A5A38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4500" y="4772988"/>
            <a:ext cx="571500" cy="571500"/>
          </a:xfrm>
          <a:prstGeom prst="rect">
            <a:avLst/>
          </a:prstGeom>
        </p:spPr>
      </p:pic>
      <p:pic>
        <p:nvPicPr>
          <p:cNvPr id="16" name="Graphic 15">
            <a:extLst>
              <a:ext uri="{FF2B5EF4-FFF2-40B4-BE49-F238E27FC236}">
                <a16:creationId xmlns:a16="http://schemas.microsoft.com/office/drawing/2014/main" id="{5A12EA3F-AFFA-F346-24B8-AC0C082EF6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1957" y="4808876"/>
            <a:ext cx="571500" cy="571500"/>
          </a:xfrm>
          <a:prstGeom prst="rect">
            <a:avLst/>
          </a:prstGeom>
        </p:spPr>
      </p:pic>
      <p:pic>
        <p:nvPicPr>
          <p:cNvPr id="17" name="Graphic 16">
            <a:extLst>
              <a:ext uri="{FF2B5EF4-FFF2-40B4-BE49-F238E27FC236}">
                <a16:creationId xmlns:a16="http://schemas.microsoft.com/office/drawing/2014/main" id="{19D97BD6-1D47-0159-3F53-F9604A5A51E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9401" y="4770776"/>
            <a:ext cx="571500" cy="571500"/>
          </a:xfrm>
          <a:prstGeom prst="rect">
            <a:avLst/>
          </a:prstGeom>
        </p:spPr>
      </p:pic>
      <p:sp>
        <p:nvSpPr>
          <p:cNvPr id="7" name="TextBox 7"/>
          <p:cNvSpPr txBox="1"/>
          <p:nvPr/>
        </p:nvSpPr>
        <p:spPr>
          <a:xfrm>
            <a:off x="1524000" y="0"/>
            <a:ext cx="0" cy="0"/>
          </a:xfrm>
          <a:prstGeom prst="rect">
            <a:avLst/>
          </a:prstGeom>
        </p:spPr>
        <p:txBody>
          <a:bodyPr rtlCol="0" anchor="t">
            <a:noAutofit/>
          </a:bodyPr>
          <a:lstStyle/>
          <a:p>
            <a:pPr algn="l">
              <a:defRPr/>
            </a:pPr>
            <a:endParaRPr lang="en-US" sz="1100"/>
          </a:p>
          <a:p>
            <a:r>
              <a:rPr lang="es-419" sz="100"/>
              <a:t>ADMASTER-STAMP!MGR0208232637002</a:t>
            </a:r>
          </a:p>
        </p:txBody>
      </p:sp>
      <p:sp>
        <p:nvSpPr>
          <p:cNvPr id="8" name="TextBox 8"/>
          <p:cNvSpPr txBox="1"/>
          <p:nvPr/>
        </p:nvSpPr>
        <p:spPr>
          <a:xfrm>
            <a:off x="8610600" y="6642101"/>
            <a:ext cx="3810000" cy="166449"/>
          </a:xfrm>
          <a:prstGeom prst="rect">
            <a:avLst/>
          </a:prstGeom>
        </p:spPr>
        <p:txBody>
          <a:bodyPr lIns="0" tIns="0" rIns="0" bIns="0" rtlCol="0" anchor="t" anchorCtr="0">
            <a:noAutofit/>
          </a:bodyPr>
          <a:lstStyle/>
          <a:p>
            <a:pPr algn="l">
              <a:defRPr/>
            </a:pPr>
            <a:r>
              <a:rPr lang="es-419" sz="800">
                <a:solidFill>
                  <a:srgbClr val="000000"/>
                </a:solidFill>
                <a:latin typeface="Courier"/>
              </a:rPr>
              <a:t>MGR0208232637002</a:t>
            </a:r>
          </a:p>
        </p:txBody>
      </p:sp>
    </p:spTree>
    <p:extLst>
      <p:ext uri="{BB962C8B-B14F-4D97-AF65-F5344CB8AC3E}">
        <p14:creationId xmlns:p14="http://schemas.microsoft.com/office/powerpoint/2010/main" val="23384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814FB8-1100-05C1-B9B1-4CEBD36A4577}"/>
              </a:ext>
            </a:extLst>
          </p:cNvPr>
          <p:cNvSpPr>
            <a:spLocks noGrp="1"/>
          </p:cNvSpPr>
          <p:nvPr>
            <p:ph type="title"/>
          </p:nvPr>
        </p:nvSpPr>
        <p:spPr/>
        <p:txBody>
          <a:bodyPr/>
          <a:lstStyle/>
          <a:p>
            <a:r>
              <a:rPr lang="es-419" sz="3200">
                <a:latin typeface="Manulife JH Sans" panose="020B0503040401060103" pitchFamily="34" charset="77"/>
              </a:rPr>
              <a:t>Haga un chequeo anual a su </a:t>
            </a:r>
            <a:r>
              <a:rPr lang="es-419" sz="3200" b="0">
                <a:latin typeface="Manulife JH Serif Optimized" pitchFamily="2" charset="77"/>
              </a:rPr>
              <a:t>plan de jubilación</a:t>
            </a:r>
            <a:br>
              <a:rPr lang="es-419" sz="2800" b="0">
                <a:latin typeface="Manulife JH Sans" panose="020B0503040401060103" pitchFamily="34" charset="77"/>
              </a:rPr>
            </a:br>
            <a:br>
              <a:rPr lang="es-419" sz="2800" b="0">
                <a:latin typeface="Manulife JH Sans" panose="020B0503040401060103" pitchFamily="34" charset="77"/>
              </a:rPr>
            </a:br>
            <a:endParaRPr lang="es-419" sz="2800" b="0">
              <a:latin typeface="Manulife JH Sans" panose="020B0503040401060103" pitchFamily="34" charset="77"/>
            </a:endParaRPr>
          </a:p>
        </p:txBody>
      </p:sp>
      <p:sp>
        <p:nvSpPr>
          <p:cNvPr id="4" name="Slide Number Placeholder 3">
            <a:extLst>
              <a:ext uri="{FF2B5EF4-FFF2-40B4-BE49-F238E27FC236}">
                <a16:creationId xmlns:a16="http://schemas.microsoft.com/office/drawing/2014/main" id="{AFF4440E-97BA-9271-E3E6-2A7BD5B02868}"/>
              </a:ext>
            </a:extLst>
          </p:cNvPr>
          <p:cNvSpPr>
            <a:spLocks noGrp="1"/>
          </p:cNvSpPr>
          <p:nvPr>
            <p:ph type="sldNum" sz="quarter" idx="12"/>
          </p:nvPr>
        </p:nvSpPr>
        <p:spPr/>
        <p:txBody>
          <a:bodyPr/>
          <a:lstStyle/>
          <a:p>
            <a:fld id="{BB333B34-C87C-402E-ABB0-13B7C9DEBBC4}" type="slidenum">
              <a:rPr lang="en-PH" smtClean="0"/>
              <a:t>18</a:t>
            </a:fld>
            <a:endParaRPr lang="en-PH"/>
          </a:p>
        </p:txBody>
      </p:sp>
      <p:sp>
        <p:nvSpPr>
          <p:cNvPr id="9" name="TextBox 8">
            <a:extLst>
              <a:ext uri="{FF2B5EF4-FFF2-40B4-BE49-F238E27FC236}">
                <a16:creationId xmlns:a16="http://schemas.microsoft.com/office/drawing/2014/main" id="{2DCAE414-DFFE-3B2A-7B34-07775B41BA30}"/>
              </a:ext>
            </a:extLst>
          </p:cNvPr>
          <p:cNvSpPr txBox="1"/>
          <p:nvPr/>
        </p:nvSpPr>
        <p:spPr>
          <a:xfrm>
            <a:off x="4977974" y="463845"/>
            <a:ext cx="4691103" cy="1063881"/>
          </a:xfrm>
          <a:prstGeom prst="rect">
            <a:avLst/>
          </a:prstGeom>
          <a:noFill/>
        </p:spPr>
        <p:txBody>
          <a:bodyPr wrap="square">
            <a:spAutoFit/>
          </a:bodyPr>
          <a:lstStyle/>
          <a:p>
            <a:pPr>
              <a:lnSpc>
                <a:spcPct val="107000"/>
              </a:lnSpc>
              <a:spcAft>
                <a:spcPts val="800"/>
              </a:spcAft>
            </a:pPr>
            <a:r>
              <a:rPr lang="es-419" sz="2000">
                <a:latin typeface="Manulife JH Sans" panose="020B0503040401060103" pitchFamily="34" charset="77"/>
                <a:ea typeface="Calibri" panose="020F0502020204030204" pitchFamily="34" charset="0"/>
                <a:cs typeface="Times New Roman" panose="02020603050405020304" pitchFamily="18" charset="0"/>
              </a:rPr>
              <a:t>Una vez al año, reevalúe los objetivos de jubilación a los que apunta y el progreso que está logrando.</a:t>
            </a:r>
          </a:p>
        </p:txBody>
      </p:sp>
      <p:sp>
        <p:nvSpPr>
          <p:cNvPr id="55" name="Rectangle 54">
            <a:hlinkClick r:id="rId4" action="ppaction://hlinksldjump"/>
            <a:extLst>
              <a:ext uri="{FF2B5EF4-FFF2-40B4-BE49-F238E27FC236}">
                <a16:creationId xmlns:a16="http://schemas.microsoft.com/office/drawing/2014/main" id="{2C24CC1A-DE50-115A-1DAA-43188E42128D}"/>
              </a:ext>
            </a:extLst>
          </p:cNvPr>
          <p:cNvSpPr/>
          <p:nvPr/>
        </p:nvSpPr>
        <p:spPr>
          <a:xfrm>
            <a:off x="5071151" y="1689521"/>
            <a:ext cx="2374480" cy="1493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Objetivos de estilo de vida </a:t>
            </a:r>
          </a:p>
        </p:txBody>
      </p:sp>
      <p:sp>
        <p:nvSpPr>
          <p:cNvPr id="56" name="Rectangle 55">
            <a:hlinkClick r:id="rId4" action="ppaction://hlinksldjump"/>
            <a:extLst>
              <a:ext uri="{FF2B5EF4-FFF2-40B4-BE49-F238E27FC236}">
                <a16:creationId xmlns:a16="http://schemas.microsoft.com/office/drawing/2014/main" id="{4EE5553A-4C64-5D57-C70D-418945D1549F}"/>
              </a:ext>
            </a:extLst>
          </p:cNvPr>
          <p:cNvSpPr/>
          <p:nvPr/>
        </p:nvSpPr>
        <p:spPr>
          <a:xfrm>
            <a:off x="7682587" y="1689521"/>
            <a:ext cx="2374480" cy="14935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Planificación patrimonial </a:t>
            </a:r>
          </a:p>
        </p:txBody>
      </p:sp>
      <p:sp>
        <p:nvSpPr>
          <p:cNvPr id="5" name="Rectangle 4">
            <a:hlinkClick r:id="rId4" action="ppaction://hlinksldjump"/>
            <a:extLst>
              <a:ext uri="{FF2B5EF4-FFF2-40B4-BE49-F238E27FC236}">
                <a16:creationId xmlns:a16="http://schemas.microsoft.com/office/drawing/2014/main" id="{90165F46-26F1-43ED-B93B-E5A612F8DF8F}"/>
              </a:ext>
            </a:extLst>
          </p:cNvPr>
          <p:cNvSpPr/>
          <p:nvPr/>
        </p:nvSpPr>
        <p:spPr>
          <a:xfrm>
            <a:off x="5071151" y="3426113"/>
            <a:ext cx="2374480" cy="1493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latin typeface="Manulife JH Sans" panose="020B0503040401060103" pitchFamily="34" charset="77"/>
                <a:ea typeface="Calibri" panose="020F0502020204030204" pitchFamily="34" charset="0"/>
                <a:cs typeface="Times New Roman" panose="02020603050405020304" pitchFamily="18" charset="0"/>
              </a:rPr>
              <a:t>Proyecciones del plan de jubilación </a:t>
            </a:r>
          </a:p>
        </p:txBody>
      </p:sp>
      <p:sp>
        <p:nvSpPr>
          <p:cNvPr id="7" name="Rectangle 6">
            <a:extLst>
              <a:ext uri="{FF2B5EF4-FFF2-40B4-BE49-F238E27FC236}">
                <a16:creationId xmlns:a16="http://schemas.microsoft.com/office/drawing/2014/main" id="{9E8E7733-9D6E-8047-7F40-B7AD806B6288}"/>
              </a:ext>
            </a:extLst>
          </p:cNvPr>
          <p:cNvSpPr/>
          <p:nvPr/>
        </p:nvSpPr>
        <p:spPr>
          <a:xfrm>
            <a:off x="7682587" y="3426113"/>
            <a:ext cx="2374480" cy="14935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s-419" sz="2000">
                <a:solidFill>
                  <a:schemeClr val="bg1"/>
                </a:solidFill>
                <a:latin typeface="Manulife JH Sans" panose="020B0503040401060103" pitchFamily="34" charset="77"/>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Proyecciones</a:t>
            </a:r>
            <a:r>
              <a:rPr lang="es-419" sz="2000">
                <a:latin typeface="Manulife JH Sans" panose="020B0503040401060103" pitchFamily="34" charset="77"/>
                <a:ea typeface="Calibri" panose="020F0502020204030204" pitchFamily="34" charset="0"/>
                <a:cs typeface="Times New Roman" panose="02020603050405020304" pitchFamily="18" charset="0"/>
              </a:rPr>
              <a:t> del </a:t>
            </a:r>
            <a:r>
              <a:rPr lang="es-419" sz="2000">
                <a:solidFill>
                  <a:schemeClr val="bg1"/>
                </a:solidFill>
                <a:latin typeface="Manulife JH Sans" panose="020B0503040401060103" pitchFamily="34" charset="77"/>
                <a:ea typeface="Calibri" panose="020F0502020204030204" pitchFamily="34" charset="0"/>
                <a:cs typeface="Times New Roman" panose="02020603050405020304" pitchFamily="18" charset="0"/>
              </a:rPr>
              <a:t>Seguro Social</a:t>
            </a:r>
            <a:r>
              <a:rPr lang="es-419" sz="2000">
                <a:latin typeface="Manulife JH Sans" panose="020B0503040401060103" pitchFamily="34" charset="77"/>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B6344904-F20B-C47F-0317-5ECA76F9F3FE}"/>
              </a:ext>
            </a:extLst>
          </p:cNvPr>
          <p:cNvSpPr txBox="1"/>
          <p:nvPr/>
        </p:nvSpPr>
        <p:spPr>
          <a:xfrm>
            <a:off x="4977974" y="5051213"/>
            <a:ext cx="4691103" cy="1056315"/>
          </a:xfrm>
          <a:prstGeom prst="rect">
            <a:avLst/>
          </a:prstGeom>
          <a:noFill/>
        </p:spPr>
        <p:txBody>
          <a:bodyPr wrap="square">
            <a:spAutoFit/>
          </a:bodyPr>
          <a:lstStyle/>
          <a:p>
            <a:pPr>
              <a:lnSpc>
                <a:spcPct val="107000"/>
              </a:lnSpc>
              <a:spcAft>
                <a:spcPts val="800"/>
              </a:spcAft>
            </a:pPr>
            <a:r>
              <a:rPr lang="es-419" sz="2000">
                <a:latin typeface="Manulife JH Sans" panose="020B0503040401060103" pitchFamily="34" charset="77"/>
                <a:ea typeface="Calibri" panose="020F0502020204030204" pitchFamily="34" charset="0"/>
                <a:cs typeface="Times New Roman" panose="02020603050405020304" pitchFamily="18" charset="0"/>
              </a:rPr>
              <a:t>Si su itinerario de jubilación cambia, es posible que deba ajustar sus estrategias y objetivos financieros.</a:t>
            </a:r>
          </a:p>
        </p:txBody>
      </p:sp>
      <p:pic>
        <p:nvPicPr>
          <p:cNvPr id="13" name="Graphic 12">
            <a:hlinkClick r:id="rId4" action="ppaction://hlinksldjump"/>
            <a:extLst>
              <a:ext uri="{FF2B5EF4-FFF2-40B4-BE49-F238E27FC236}">
                <a16:creationId xmlns:a16="http://schemas.microsoft.com/office/drawing/2014/main" id="{34B69B3E-8E6B-A502-A9BD-C387785DD23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6303" y="2455046"/>
            <a:ext cx="571500" cy="571500"/>
          </a:xfrm>
          <a:prstGeom prst="rect">
            <a:avLst/>
          </a:prstGeom>
        </p:spPr>
      </p:pic>
      <p:pic>
        <p:nvPicPr>
          <p:cNvPr id="14" name="Graphic 13">
            <a:hlinkClick r:id="rId4" action="ppaction://hlinksldjump"/>
            <a:extLst>
              <a:ext uri="{FF2B5EF4-FFF2-40B4-BE49-F238E27FC236}">
                <a16:creationId xmlns:a16="http://schemas.microsoft.com/office/drawing/2014/main" id="{79E4B026-1C3C-4F98-C90A-00EE8AA453E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2561" y="2424310"/>
            <a:ext cx="571500" cy="571500"/>
          </a:xfrm>
          <a:prstGeom prst="rect">
            <a:avLst/>
          </a:prstGeom>
        </p:spPr>
      </p:pic>
      <p:pic>
        <p:nvPicPr>
          <p:cNvPr id="15" name="Graphic 14">
            <a:hlinkClick r:id="rId4" action="ppaction://hlinksldjump"/>
            <a:extLst>
              <a:ext uri="{FF2B5EF4-FFF2-40B4-BE49-F238E27FC236}">
                <a16:creationId xmlns:a16="http://schemas.microsoft.com/office/drawing/2014/main" id="{A2BA0284-94C7-E512-7A82-030869BA047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20245" y="4195960"/>
            <a:ext cx="571500" cy="571500"/>
          </a:xfrm>
          <a:prstGeom prst="rect">
            <a:avLst/>
          </a:prstGeom>
        </p:spPr>
      </p:pic>
      <p:pic>
        <p:nvPicPr>
          <p:cNvPr id="17" name="Graphic 16">
            <a:hlinkClick r:id="rId4" action="ppaction://hlinksldjump"/>
            <a:extLst>
              <a:ext uri="{FF2B5EF4-FFF2-40B4-BE49-F238E27FC236}">
                <a16:creationId xmlns:a16="http://schemas.microsoft.com/office/drawing/2014/main" id="{95290DA6-40FF-1406-D8A1-33F8762446D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88619" y="4249748"/>
            <a:ext cx="571500" cy="571500"/>
          </a:xfrm>
          <a:prstGeom prst="rect">
            <a:avLst/>
          </a:prstGeom>
        </p:spPr>
      </p:pic>
      <p:sp>
        <p:nvSpPr>
          <p:cNvPr id="2" name="TextBox 2"/>
          <p:cNvSpPr txBox="1"/>
          <p:nvPr/>
        </p:nvSpPr>
        <p:spPr>
          <a:xfrm>
            <a:off x="1524000" y="0"/>
            <a:ext cx="0" cy="0"/>
          </a:xfrm>
          <a:prstGeom prst="rect">
            <a:avLst/>
          </a:prstGeom>
        </p:spPr>
        <p:txBody>
          <a:bodyPr rtlCol="0" anchor="t">
            <a:noAutofit/>
          </a:bodyPr>
          <a:lstStyle/>
          <a:p>
            <a:pPr algn="l">
              <a:defRPr/>
            </a:pPr>
            <a:endParaRPr lang="en-US" sz="1100"/>
          </a:p>
          <a:p>
            <a:r>
              <a:rPr lang="es-419" sz="100"/>
              <a:t>ADMASTER-STAMP!MGR0208232637002</a:t>
            </a:r>
          </a:p>
        </p:txBody>
      </p:sp>
      <p:sp>
        <p:nvSpPr>
          <p:cNvPr id="3" name="TextBox 3"/>
          <p:cNvSpPr txBox="1"/>
          <p:nvPr/>
        </p:nvSpPr>
        <p:spPr>
          <a:xfrm>
            <a:off x="8610600" y="6642101"/>
            <a:ext cx="3810000" cy="166449"/>
          </a:xfrm>
          <a:prstGeom prst="rect">
            <a:avLst/>
          </a:prstGeom>
        </p:spPr>
        <p:txBody>
          <a:bodyPr lIns="0" tIns="0" rIns="0" bIns="0" rtlCol="0" anchor="t" anchorCtr="0">
            <a:noAutofit/>
          </a:bodyPr>
          <a:lstStyle/>
          <a:p>
            <a:pPr algn="l">
              <a:defRPr/>
            </a:pPr>
            <a:r>
              <a:rPr lang="es-419" sz="800">
                <a:solidFill>
                  <a:srgbClr val="000000"/>
                </a:solidFill>
                <a:latin typeface="Courier"/>
              </a:rPr>
              <a:t>MGR0208232637002</a:t>
            </a:r>
          </a:p>
        </p:txBody>
      </p:sp>
    </p:spTree>
    <p:extLst>
      <p:ext uri="{BB962C8B-B14F-4D97-AF65-F5344CB8AC3E}">
        <p14:creationId xmlns:p14="http://schemas.microsoft.com/office/powerpoint/2010/main" val="107920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A513-16E0-FA6C-CA28-2C3741FF42C5}"/>
              </a:ext>
            </a:extLst>
          </p:cNvPr>
          <p:cNvSpPr>
            <a:spLocks noGrp="1"/>
          </p:cNvSpPr>
          <p:nvPr>
            <p:ph type="title"/>
          </p:nvPr>
        </p:nvSpPr>
        <p:spPr/>
        <p:txBody>
          <a:bodyPr>
            <a:normAutofit/>
          </a:bodyPr>
          <a:lstStyle/>
          <a:p>
            <a:r>
              <a:rPr lang="es-419" sz="7200">
                <a:latin typeface="Manulife JH Sans" panose="020B0503040401060103" pitchFamily="34" charset="77"/>
                <a:cs typeface="Arial" panose="020B0604020202020204" pitchFamily="34" charset="0"/>
              </a:rPr>
              <a:t>Lo que puede hacer hoy</a:t>
            </a:r>
          </a:p>
        </p:txBody>
      </p:sp>
      <p:sp>
        <p:nvSpPr>
          <p:cNvPr id="3" name="Slide Number Placeholder 2">
            <a:extLst>
              <a:ext uri="{FF2B5EF4-FFF2-40B4-BE49-F238E27FC236}">
                <a16:creationId xmlns:a16="http://schemas.microsoft.com/office/drawing/2014/main" id="{5C8A59DE-04CB-9564-A02D-A494BF958345}"/>
              </a:ext>
            </a:extLst>
          </p:cNvPr>
          <p:cNvSpPr>
            <a:spLocks noGrp="1"/>
          </p:cNvSpPr>
          <p:nvPr>
            <p:ph type="sldNum" sz="quarter" idx="12"/>
          </p:nvPr>
        </p:nvSpPr>
        <p:spPr/>
        <p:txBody>
          <a:bodyPr/>
          <a:lstStyle/>
          <a:p>
            <a:pPr defTabSz="514350"/>
            <a:endParaRPr lang="en-CA" dirty="0">
              <a:solidFill>
                <a:prstClr val="white"/>
              </a:solidFill>
              <a:latin typeface="Arial" panose="020B0604020202020204"/>
            </a:endParaRPr>
          </a:p>
        </p:txBody>
      </p:sp>
    </p:spTree>
    <p:extLst>
      <p:ext uri="{BB962C8B-B14F-4D97-AF65-F5344CB8AC3E}">
        <p14:creationId xmlns:p14="http://schemas.microsoft.com/office/powerpoint/2010/main" val="8461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067BF0B-E0B2-57D9-3AA5-9CF8958B4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3755" r="32815" b="301"/>
          <a:stretch/>
        </p:blipFill>
        <p:spPr bwMode="auto">
          <a:xfrm>
            <a:off x="6936613" y="-7400"/>
            <a:ext cx="5257722" cy="68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FAB68D-50B1-1D7A-2CBC-BBC4EB0EAD1B}"/>
              </a:ext>
            </a:extLst>
          </p:cNvPr>
          <p:cNvSpPr>
            <a:spLocks noGrp="1"/>
          </p:cNvSpPr>
          <p:nvPr>
            <p:ph type="title"/>
          </p:nvPr>
        </p:nvSpPr>
        <p:spPr>
          <a:xfrm>
            <a:off x="467933" y="472438"/>
            <a:ext cx="5805868" cy="792167"/>
          </a:xfrm>
        </p:spPr>
        <p:txBody>
          <a:bodyPr/>
          <a:lstStyle/>
          <a:p>
            <a:pPr>
              <a:spcBef>
                <a:spcPts val="600"/>
              </a:spcBef>
            </a:pPr>
            <a:r>
              <a:rPr lang="es-419" sz="2800" dirty="0">
                <a:latin typeface="Manulife JH Sans" panose="020B0503040401060103" pitchFamily="34" charset="77"/>
              </a:rPr>
              <a:t>Estrategias para ignorar el ruido en un año electoral</a:t>
            </a:r>
          </a:p>
        </p:txBody>
      </p:sp>
      <p:grpSp>
        <p:nvGrpSpPr>
          <p:cNvPr id="5" name="Group 4">
            <a:extLst>
              <a:ext uri="{FF2B5EF4-FFF2-40B4-BE49-F238E27FC236}">
                <a16:creationId xmlns:a16="http://schemas.microsoft.com/office/drawing/2014/main" id="{912E7CD0-E23B-9836-34F1-9E91B63C075A}"/>
              </a:ext>
            </a:extLst>
          </p:cNvPr>
          <p:cNvGrpSpPr/>
          <p:nvPr/>
        </p:nvGrpSpPr>
        <p:grpSpPr>
          <a:xfrm>
            <a:off x="488696" y="3325542"/>
            <a:ext cx="5607304" cy="982891"/>
            <a:chOff x="488696" y="3325542"/>
            <a:chExt cx="4787393" cy="982891"/>
          </a:xfrm>
        </p:grpSpPr>
        <p:sp>
          <p:nvSpPr>
            <p:cNvPr id="14" name="Rectangle 13">
              <a:extLst>
                <a:ext uri="{FF2B5EF4-FFF2-40B4-BE49-F238E27FC236}">
                  <a16:creationId xmlns:a16="http://schemas.microsoft.com/office/drawing/2014/main" id="{0F600632-255D-13F1-35E0-786E43DC4F66}"/>
                </a:ext>
              </a:extLst>
            </p:cNvPr>
            <p:cNvSpPr/>
            <p:nvPr/>
          </p:nvSpPr>
          <p:spPr>
            <a:xfrm>
              <a:off x="1503547" y="3325542"/>
              <a:ext cx="3772542" cy="982891"/>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s-419" sz="2400">
                  <a:solidFill>
                    <a:prstClr val="black"/>
                  </a:solidFill>
                  <a:latin typeface="Manulife JH Sans" panose="020B0503040401060103" pitchFamily="34" charset="77"/>
                  <a:cs typeface="Arial" panose="020B0604020202020204" pitchFamily="34" charset="0"/>
                </a:rPr>
                <a:t>Cree un plan de jubilación</a:t>
              </a:r>
            </a:p>
          </p:txBody>
        </p:sp>
        <p:sp>
          <p:nvSpPr>
            <p:cNvPr id="29" name="Rectangle 28">
              <a:extLst>
                <a:ext uri="{FF2B5EF4-FFF2-40B4-BE49-F238E27FC236}">
                  <a16:creationId xmlns:a16="http://schemas.microsoft.com/office/drawing/2014/main" id="{51C03023-07D3-6345-14F7-ECB8ED7A7A39}"/>
                </a:ext>
              </a:extLst>
            </p:cNvPr>
            <p:cNvSpPr/>
            <p:nvPr/>
          </p:nvSpPr>
          <p:spPr>
            <a:xfrm>
              <a:off x="488696" y="3325542"/>
              <a:ext cx="1014851" cy="982891"/>
            </a:xfrm>
            <a:prstGeom prst="rect">
              <a:avLst/>
            </a:prstGeom>
            <a:solidFill>
              <a:schemeClr val="accent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pitchFamily="34" charset="0"/>
                <a:cs typeface="Arial" panose="020B0604020202020204" pitchFamily="34" charset="0"/>
              </a:endParaRPr>
            </a:p>
          </p:txBody>
        </p:sp>
        <p:pic>
          <p:nvPicPr>
            <p:cNvPr id="32" name="Graphic 31">
              <a:extLst>
                <a:ext uri="{FF2B5EF4-FFF2-40B4-BE49-F238E27FC236}">
                  <a16:creationId xmlns:a16="http://schemas.microsoft.com/office/drawing/2014/main" id="{0B31E5A9-1FBB-630E-7ED0-0D46652639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122" y="3475564"/>
              <a:ext cx="630322" cy="690855"/>
            </a:xfrm>
            <a:prstGeom prst="rect">
              <a:avLst/>
            </a:prstGeom>
          </p:spPr>
        </p:pic>
      </p:grpSp>
      <p:grpSp>
        <p:nvGrpSpPr>
          <p:cNvPr id="4" name="Group 3">
            <a:extLst>
              <a:ext uri="{FF2B5EF4-FFF2-40B4-BE49-F238E27FC236}">
                <a16:creationId xmlns:a16="http://schemas.microsoft.com/office/drawing/2014/main" id="{9282038C-6FFA-2691-C2CE-79A6909FF00D}"/>
              </a:ext>
            </a:extLst>
          </p:cNvPr>
          <p:cNvGrpSpPr/>
          <p:nvPr/>
        </p:nvGrpSpPr>
        <p:grpSpPr>
          <a:xfrm>
            <a:off x="488697" y="2012461"/>
            <a:ext cx="5607303" cy="1024342"/>
            <a:chOff x="467994" y="3174049"/>
            <a:chExt cx="5087247" cy="1024342"/>
          </a:xfrm>
        </p:grpSpPr>
        <p:sp>
          <p:nvSpPr>
            <p:cNvPr id="18" name="Rectangle 17">
              <a:extLst>
                <a:ext uri="{FF2B5EF4-FFF2-40B4-BE49-F238E27FC236}">
                  <a16:creationId xmlns:a16="http://schemas.microsoft.com/office/drawing/2014/main" id="{ACF127FD-63B7-F0E4-654B-1CBECF593B96}"/>
                </a:ext>
              </a:extLst>
            </p:cNvPr>
            <p:cNvSpPr/>
            <p:nvPr/>
          </p:nvSpPr>
          <p:spPr>
            <a:xfrm>
              <a:off x="1467603" y="3174049"/>
              <a:ext cx="4087638" cy="1024342"/>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s-419" sz="2400">
                  <a:solidFill>
                    <a:schemeClr val="tx1"/>
                  </a:solidFill>
                  <a:latin typeface="Manulife JH Sans" panose="020B0503040401060103" pitchFamily="34" charset="77"/>
                </a:rPr>
                <a:t>Entienda cómo las elecciones afectan al mercado</a:t>
              </a:r>
            </a:p>
          </p:txBody>
        </p:sp>
        <p:sp>
          <p:nvSpPr>
            <p:cNvPr id="30" name="Rectangle 29">
              <a:extLst>
                <a:ext uri="{FF2B5EF4-FFF2-40B4-BE49-F238E27FC236}">
                  <a16:creationId xmlns:a16="http://schemas.microsoft.com/office/drawing/2014/main" id="{1E13D214-97B5-14CA-4FEA-215F53048B15}"/>
                </a:ext>
              </a:extLst>
            </p:cNvPr>
            <p:cNvSpPr/>
            <p:nvPr/>
          </p:nvSpPr>
          <p:spPr>
            <a:xfrm>
              <a:off x="467994" y="3174049"/>
              <a:ext cx="1014851" cy="1024342"/>
            </a:xfrm>
            <a:prstGeom prst="rect">
              <a:avLst/>
            </a:prstGeom>
            <a:solidFill>
              <a:schemeClr val="accent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a:endParaRPr>
            </a:p>
          </p:txBody>
        </p:sp>
        <p:pic>
          <p:nvPicPr>
            <p:cNvPr id="33" name="Graphic 32">
              <a:extLst>
                <a:ext uri="{FF2B5EF4-FFF2-40B4-BE49-F238E27FC236}">
                  <a16:creationId xmlns:a16="http://schemas.microsoft.com/office/drawing/2014/main" id="{85C994E5-7EEA-E2BC-D295-F0AE721928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524" y="3340587"/>
              <a:ext cx="643995" cy="690855"/>
            </a:xfrm>
            <a:prstGeom prst="rect">
              <a:avLst/>
            </a:prstGeom>
          </p:spPr>
        </p:pic>
      </p:grpSp>
      <p:grpSp>
        <p:nvGrpSpPr>
          <p:cNvPr id="35" name="Group 34">
            <a:extLst>
              <a:ext uri="{FF2B5EF4-FFF2-40B4-BE49-F238E27FC236}">
                <a16:creationId xmlns:a16="http://schemas.microsoft.com/office/drawing/2014/main" id="{FA29AE56-9D76-48E7-2E54-4E8F2057A72F}"/>
              </a:ext>
            </a:extLst>
          </p:cNvPr>
          <p:cNvGrpSpPr/>
          <p:nvPr/>
        </p:nvGrpSpPr>
        <p:grpSpPr>
          <a:xfrm>
            <a:off x="461949" y="4545989"/>
            <a:ext cx="5634051" cy="982891"/>
            <a:chOff x="455336" y="4667314"/>
            <a:chExt cx="4229297" cy="867214"/>
          </a:xfrm>
        </p:grpSpPr>
        <p:sp>
          <p:nvSpPr>
            <p:cNvPr id="21" name="Rectangle 20">
              <a:extLst>
                <a:ext uri="{FF2B5EF4-FFF2-40B4-BE49-F238E27FC236}">
                  <a16:creationId xmlns:a16="http://schemas.microsoft.com/office/drawing/2014/main" id="{2402E2E3-882B-AB1D-A1C7-224D8CB0BCE7}"/>
                </a:ext>
              </a:extLst>
            </p:cNvPr>
            <p:cNvSpPr/>
            <p:nvPr/>
          </p:nvSpPr>
          <p:spPr>
            <a:xfrm>
              <a:off x="1351027" y="4667314"/>
              <a:ext cx="3333606" cy="867214"/>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s-419" sz="2400">
                  <a:solidFill>
                    <a:prstClr val="black"/>
                  </a:solidFill>
                  <a:latin typeface="Manulife JH Sans" panose="020B0503040401060103" pitchFamily="34" charset="77"/>
                  <a:cs typeface="Arial" panose="020B0604020202020204" pitchFamily="34" charset="0"/>
                </a:rPr>
                <a:t>Mantenga el rumbo</a:t>
              </a:r>
            </a:p>
          </p:txBody>
        </p:sp>
        <p:sp>
          <p:nvSpPr>
            <p:cNvPr id="31" name="Rectangle 30">
              <a:extLst>
                <a:ext uri="{FF2B5EF4-FFF2-40B4-BE49-F238E27FC236}">
                  <a16:creationId xmlns:a16="http://schemas.microsoft.com/office/drawing/2014/main" id="{B9CA3998-3D9D-00A1-DDE2-17ED6328470A}"/>
                </a:ext>
              </a:extLst>
            </p:cNvPr>
            <p:cNvSpPr/>
            <p:nvPr/>
          </p:nvSpPr>
          <p:spPr>
            <a:xfrm>
              <a:off x="455336" y="4667314"/>
              <a:ext cx="896772" cy="867214"/>
            </a:xfrm>
            <a:prstGeom prst="rect">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6EC12FF8-ED65-6C78-0701-955E0794B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115" y="4779278"/>
              <a:ext cx="480293" cy="609548"/>
            </a:xfrm>
            <a:prstGeom prst="rect">
              <a:avLst/>
            </a:prstGeom>
          </p:spPr>
        </p:pic>
      </p:grpSp>
      <p:sp>
        <p:nvSpPr>
          <p:cNvPr id="41" name="Slide Number Placeholder 2">
            <a:extLst>
              <a:ext uri="{FF2B5EF4-FFF2-40B4-BE49-F238E27FC236}">
                <a16:creationId xmlns:a16="http://schemas.microsoft.com/office/drawing/2014/main" id="{11598C99-C702-2E95-291D-95DB551F4E4E}"/>
              </a:ext>
            </a:extLst>
          </p:cNvPr>
          <p:cNvSpPr>
            <a:spLocks noGrp="1"/>
          </p:cNvSpPr>
          <p:nvPr>
            <p:ph type="sldNum" sz="quarter" idx="12"/>
          </p:nvPr>
        </p:nvSpPr>
        <p:spPr>
          <a:xfrm>
            <a:off x="11451582" y="6399283"/>
            <a:ext cx="283219" cy="175694"/>
          </a:xfrm>
        </p:spPr>
        <p:txBody>
          <a:bodyPr/>
          <a:lstStyle/>
          <a:p>
            <a:fld id="{BB333B34-C87C-402E-ABB0-13B7C9DEBBC4}" type="slidenum">
              <a:rPr lang="en-CA">
                <a:solidFill>
                  <a:prstClr val="white"/>
                </a:solidFill>
                <a:latin typeface="Arial" panose="020B0604020202020204"/>
              </a:rPr>
              <a:pPr/>
              <a:t>2</a:t>
            </a:fld>
            <a:endParaRPr lang="en-CA">
              <a:solidFill>
                <a:prstClr val="white"/>
              </a:solidFill>
              <a:latin typeface="Arial" panose="020B0604020202020204"/>
            </a:endParaRPr>
          </a:p>
        </p:txBody>
      </p:sp>
    </p:spTree>
    <p:custDataLst>
      <p:tags r:id="rId1"/>
    </p:custDataLst>
    <p:extLst>
      <p:ext uri="{BB962C8B-B14F-4D97-AF65-F5344CB8AC3E}">
        <p14:creationId xmlns:p14="http://schemas.microsoft.com/office/powerpoint/2010/main" val="375391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6" name="Title 1">
            <a:extLst>
              <a:ext uri="{FF2B5EF4-FFF2-40B4-BE49-F238E27FC236}">
                <a16:creationId xmlns:a16="http://schemas.microsoft.com/office/drawing/2014/main" id="{95FC4CDD-6F60-7799-D987-8DD159730DB6}"/>
              </a:ext>
            </a:extLst>
          </p:cNvPr>
          <p:cNvSpPr txBox="1">
            <a:spLocks/>
          </p:cNvSpPr>
          <p:nvPr/>
        </p:nvSpPr>
        <p:spPr>
          <a:xfrm>
            <a:off x="375653" y="357455"/>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cs typeface="Arial" panose="020B0604020202020204" pitchFamily="34" charset="0"/>
              </a:rPr>
              <a:t>Lo que puede hacer hoy</a:t>
            </a:r>
          </a:p>
        </p:txBody>
      </p:sp>
      <p:sp>
        <p:nvSpPr>
          <p:cNvPr id="9" name="TextBox 8">
            <a:extLst>
              <a:ext uri="{FF2B5EF4-FFF2-40B4-BE49-F238E27FC236}">
                <a16:creationId xmlns:a16="http://schemas.microsoft.com/office/drawing/2014/main" id="{A8714632-E169-7010-824E-D5C6F2B66DB4}"/>
              </a:ext>
            </a:extLst>
          </p:cNvPr>
          <p:cNvSpPr txBox="1"/>
          <p:nvPr/>
        </p:nvSpPr>
        <p:spPr>
          <a:xfrm>
            <a:off x="1717177" y="1841148"/>
            <a:ext cx="5338354" cy="3539430"/>
          </a:xfrm>
          <a:prstGeom prst="rect">
            <a:avLst/>
          </a:prstGeom>
          <a:noFill/>
        </p:spPr>
        <p:txBody>
          <a:bodyPr wrap="square" lIns="0" tIns="0" rIns="0" bIns="0" rtlCol="0">
            <a:spAutoFit/>
          </a:bodyPr>
          <a:lstStyle/>
          <a:p>
            <a:pPr defTabSz="514350">
              <a:spcAft>
                <a:spcPts val="3000"/>
              </a:spcAft>
            </a:pPr>
            <a:r>
              <a:rPr lang="es-419" sz="2500" b="1" dirty="0">
                <a:solidFill>
                  <a:prstClr val="black"/>
                </a:solidFill>
                <a:latin typeface="Manulife JH Sans" panose="020B0503040401060103" pitchFamily="34" charset="77"/>
                <a:cs typeface="Arial" panose="020B0604020202020204" pitchFamily="34" charset="0"/>
              </a:rPr>
              <a:t>Cree una estrategia a largo plazo </a:t>
            </a:r>
            <a:br>
              <a:rPr lang="es-419" sz="2500" b="1" dirty="0">
                <a:solidFill>
                  <a:prstClr val="black"/>
                </a:solidFill>
                <a:latin typeface="Manulife JH Sans" panose="020B0503040401060103" pitchFamily="34" charset="77"/>
                <a:cs typeface="Arial" panose="020B0604020202020204" pitchFamily="34" charset="0"/>
              </a:rPr>
            </a:br>
            <a:r>
              <a:rPr lang="es-419" sz="2500" b="1" dirty="0">
                <a:solidFill>
                  <a:prstClr val="black"/>
                </a:solidFill>
                <a:latin typeface="Manulife JH Sans" panose="020B0503040401060103" pitchFamily="34" charset="77"/>
                <a:cs typeface="Arial" panose="020B0604020202020204" pitchFamily="34" charset="0"/>
              </a:rPr>
              <a:t>para acumular y mantener sus ahorros</a:t>
            </a:r>
          </a:p>
          <a:p>
            <a:pPr defTabSz="514350">
              <a:spcAft>
                <a:spcPts val="3000"/>
              </a:spcAft>
            </a:pPr>
            <a:r>
              <a:rPr lang="es-419" sz="2500" b="1" dirty="0">
                <a:solidFill>
                  <a:prstClr val="black"/>
                </a:solidFill>
                <a:latin typeface="Manulife JH Sans" panose="020B0503040401060103" pitchFamily="34" charset="77"/>
                <a:cs typeface="Arial" panose="020B0604020202020204" pitchFamily="34" charset="0"/>
              </a:rPr>
              <a:t>Conozca cómo se ven las inversiones en todas las condiciones del mercado</a:t>
            </a:r>
          </a:p>
          <a:p>
            <a:pPr defTabSz="514350">
              <a:spcAft>
                <a:spcPts val="3000"/>
              </a:spcAft>
            </a:pPr>
            <a:r>
              <a:rPr lang="es-419" sz="2500" b="1" dirty="0">
                <a:solidFill>
                  <a:prstClr val="black"/>
                </a:solidFill>
                <a:latin typeface="Manulife JH Sans" panose="020B0503040401060103" pitchFamily="34" charset="77"/>
                <a:cs typeface="Arial" panose="020B0604020202020204" pitchFamily="34" charset="0"/>
              </a:rPr>
              <a:t>Prepárese y mantenga la calma</a:t>
            </a:r>
          </a:p>
        </p:txBody>
      </p:sp>
      <p:pic>
        <p:nvPicPr>
          <p:cNvPr id="10" name="Picture 9">
            <a:extLst>
              <a:ext uri="{FF2B5EF4-FFF2-40B4-BE49-F238E27FC236}">
                <a16:creationId xmlns:a16="http://schemas.microsoft.com/office/drawing/2014/main" id="{A75887E8-A70E-FFB3-4396-07D76C4AABE7}"/>
              </a:ext>
            </a:extLst>
          </p:cNvPr>
          <p:cNvPicPr>
            <a:picLocks noChangeAspect="1"/>
          </p:cNvPicPr>
          <p:nvPr/>
        </p:nvPicPr>
        <p:blipFill>
          <a:blip r:embed="rId3"/>
          <a:stretch>
            <a:fillRect/>
          </a:stretch>
        </p:blipFill>
        <p:spPr>
          <a:xfrm>
            <a:off x="570117" y="1920699"/>
            <a:ext cx="848497" cy="848497"/>
          </a:xfrm>
          <a:prstGeom prst="rect">
            <a:avLst/>
          </a:prstGeom>
          <a:solidFill>
            <a:schemeClr val="bg1"/>
          </a:solidFill>
        </p:spPr>
      </p:pic>
      <p:pic>
        <p:nvPicPr>
          <p:cNvPr id="11" name="Picture 10">
            <a:extLst>
              <a:ext uri="{FF2B5EF4-FFF2-40B4-BE49-F238E27FC236}">
                <a16:creationId xmlns:a16="http://schemas.microsoft.com/office/drawing/2014/main" id="{673EFA30-4333-D880-F994-E672CEC41CBA}"/>
              </a:ext>
            </a:extLst>
          </p:cNvPr>
          <p:cNvPicPr>
            <a:picLocks noChangeAspect="1"/>
          </p:cNvPicPr>
          <p:nvPr/>
        </p:nvPicPr>
        <p:blipFill>
          <a:blip r:embed="rId3"/>
          <a:stretch>
            <a:fillRect/>
          </a:stretch>
        </p:blipFill>
        <p:spPr>
          <a:xfrm>
            <a:off x="570117" y="3477654"/>
            <a:ext cx="848497" cy="848497"/>
          </a:xfrm>
          <a:prstGeom prst="rect">
            <a:avLst/>
          </a:prstGeom>
          <a:solidFill>
            <a:schemeClr val="bg1"/>
          </a:solidFill>
        </p:spPr>
      </p:pic>
      <p:pic>
        <p:nvPicPr>
          <p:cNvPr id="12" name="Picture 11">
            <a:extLst>
              <a:ext uri="{FF2B5EF4-FFF2-40B4-BE49-F238E27FC236}">
                <a16:creationId xmlns:a16="http://schemas.microsoft.com/office/drawing/2014/main" id="{47DFD683-5DF8-9891-672D-A0D1E089D8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89" r="39365"/>
          <a:stretch/>
        </p:blipFill>
        <p:spPr>
          <a:xfrm>
            <a:off x="7679215" y="1168476"/>
            <a:ext cx="4511198" cy="5691051"/>
          </a:xfrm>
          <a:prstGeom prst="rect">
            <a:avLst/>
          </a:prstGeom>
        </p:spPr>
      </p:pic>
      <p:pic>
        <p:nvPicPr>
          <p:cNvPr id="13" name="Picture 12">
            <a:extLst>
              <a:ext uri="{FF2B5EF4-FFF2-40B4-BE49-F238E27FC236}">
                <a16:creationId xmlns:a16="http://schemas.microsoft.com/office/drawing/2014/main" id="{C440A51C-C949-8920-2566-9F4817677464}"/>
              </a:ext>
            </a:extLst>
          </p:cNvPr>
          <p:cNvPicPr>
            <a:picLocks noChangeAspect="1"/>
          </p:cNvPicPr>
          <p:nvPr/>
        </p:nvPicPr>
        <p:blipFill>
          <a:blip r:embed="rId3"/>
          <a:stretch>
            <a:fillRect/>
          </a:stretch>
        </p:blipFill>
        <p:spPr>
          <a:xfrm>
            <a:off x="570117" y="4836198"/>
            <a:ext cx="848497" cy="848497"/>
          </a:xfrm>
          <a:prstGeom prst="rect">
            <a:avLst/>
          </a:prstGeom>
          <a:solidFill>
            <a:schemeClr val="bg1"/>
          </a:solidFill>
        </p:spPr>
      </p:pic>
      <p:pic>
        <p:nvPicPr>
          <p:cNvPr id="15" name="Picture 14">
            <a:extLst>
              <a:ext uri="{FF2B5EF4-FFF2-40B4-BE49-F238E27FC236}">
                <a16:creationId xmlns:a16="http://schemas.microsoft.com/office/drawing/2014/main" id="{00C181BA-51B0-8E26-837F-444F03571AA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756" t="10611" r="25974"/>
          <a:stretch/>
        </p:blipFill>
        <p:spPr>
          <a:xfrm>
            <a:off x="7679215" y="1166950"/>
            <a:ext cx="4511198" cy="5691051"/>
          </a:xfrm>
          <a:prstGeom prst="rect">
            <a:avLst/>
          </a:prstGeom>
        </p:spPr>
      </p:pic>
    </p:spTree>
    <p:extLst>
      <p:ext uri="{BB962C8B-B14F-4D97-AF65-F5344CB8AC3E}">
        <p14:creationId xmlns:p14="http://schemas.microsoft.com/office/powerpoint/2010/main" val="30346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BC8FB-B780-B943-9C73-2C746B12AC29}"/>
              </a:ext>
            </a:extLst>
          </p:cNvPr>
          <p:cNvSpPr>
            <a:spLocks noGrp="1"/>
          </p:cNvSpPr>
          <p:nvPr>
            <p:ph idx="1"/>
          </p:nvPr>
        </p:nvSpPr>
        <p:spPr>
          <a:xfrm>
            <a:off x="2129456" y="6348079"/>
            <a:ext cx="9059244" cy="401427"/>
          </a:xfrm>
        </p:spPr>
        <p:txBody>
          <a:bodyPr/>
          <a:lstStyle/>
          <a:p>
            <a:pPr marL="0" indent="0">
              <a:buNone/>
            </a:pPr>
            <a:r>
              <a:rPr lang="es-419" sz="800">
                <a:latin typeface="Manulife JH Sans" panose="020B0503040401060103" pitchFamily="34" charset="77"/>
              </a:rPr>
              <a:t>Ninguna estrategia de inversión garantiza que se alcanzarán los objetivos. La asignación de activos y la diversificación no garantizan una ganancia ni brindan protección contra una pérdida. Una opción de inversión de asignación de activos puede no ser apropiada para todos los participantes, especialmente para aquellas personas interesadas en gestionar sus propias inversiones.</a:t>
            </a:r>
          </a:p>
        </p:txBody>
      </p:sp>
      <p:sp>
        <p:nvSpPr>
          <p:cNvPr id="4" name="Slide Number Placeholder 3">
            <a:extLst>
              <a:ext uri="{FF2B5EF4-FFF2-40B4-BE49-F238E27FC236}">
                <a16:creationId xmlns:a16="http://schemas.microsoft.com/office/drawing/2014/main" id="{2677806B-049B-FC49-8A58-CC48701CC539}"/>
              </a:ext>
            </a:extLst>
          </p:cNvPr>
          <p:cNvSpPr>
            <a:spLocks noGrp="1"/>
          </p:cNvSpPr>
          <p:nvPr>
            <p:ph type="sldNum" sz="quarter" idx="12"/>
          </p:nvPr>
        </p:nvSpPr>
        <p:spPr/>
        <p:txBody>
          <a:bodyPr/>
          <a:lstStyle/>
          <a:p>
            <a:pPr defTabSz="514350"/>
            <a:fld id="{BB333B34-C87C-402E-ABB0-13B7C9DEBBC4}" type="slidenum">
              <a:rPr lang="en-PH">
                <a:solidFill>
                  <a:prstClr val="black"/>
                </a:solidFill>
                <a:latin typeface="Arial" panose="020B0604020202020204"/>
              </a:rPr>
              <a:pPr defTabSz="514350"/>
              <a:t>21</a:t>
            </a:fld>
            <a:endParaRPr lang="en-PH">
              <a:solidFill>
                <a:prstClr val="black"/>
              </a:solidFill>
              <a:latin typeface="Arial" panose="020B0604020202020204"/>
            </a:endParaRPr>
          </a:p>
        </p:txBody>
      </p:sp>
      <p:grpSp>
        <p:nvGrpSpPr>
          <p:cNvPr id="9" name="Group 8">
            <a:extLst>
              <a:ext uri="{FF2B5EF4-FFF2-40B4-BE49-F238E27FC236}">
                <a16:creationId xmlns:a16="http://schemas.microsoft.com/office/drawing/2014/main" id="{5E129718-4464-9B4E-82C0-97819E046D72}"/>
              </a:ext>
            </a:extLst>
          </p:cNvPr>
          <p:cNvGrpSpPr/>
          <p:nvPr/>
        </p:nvGrpSpPr>
        <p:grpSpPr>
          <a:xfrm>
            <a:off x="4447132" y="1756326"/>
            <a:ext cx="6598050" cy="3751956"/>
            <a:chOff x="4213798" y="1769225"/>
            <a:chExt cx="6296020" cy="3584816"/>
          </a:xfrm>
        </p:grpSpPr>
        <p:grpSp>
          <p:nvGrpSpPr>
            <p:cNvPr id="3" name="Group 2">
              <a:extLst>
                <a:ext uri="{FF2B5EF4-FFF2-40B4-BE49-F238E27FC236}">
                  <a16:creationId xmlns:a16="http://schemas.microsoft.com/office/drawing/2014/main" id="{E76BD12A-4A2D-D44E-9A50-412BB79CCF9D}"/>
                </a:ext>
              </a:extLst>
            </p:cNvPr>
            <p:cNvGrpSpPr/>
            <p:nvPr/>
          </p:nvGrpSpPr>
          <p:grpSpPr>
            <a:xfrm>
              <a:off x="4213798" y="1769225"/>
              <a:ext cx="6296020" cy="3584816"/>
              <a:chOff x="4213798" y="1769225"/>
              <a:chExt cx="6296020" cy="3584816"/>
            </a:xfrm>
          </p:grpSpPr>
          <p:grpSp>
            <p:nvGrpSpPr>
              <p:cNvPr id="8" name="Group 7">
                <a:extLst>
                  <a:ext uri="{FF2B5EF4-FFF2-40B4-BE49-F238E27FC236}">
                    <a16:creationId xmlns:a16="http://schemas.microsoft.com/office/drawing/2014/main" id="{A39B7B3C-0168-584F-8A4F-545C934E1925}"/>
                  </a:ext>
                </a:extLst>
              </p:cNvPr>
              <p:cNvGrpSpPr/>
              <p:nvPr/>
            </p:nvGrpSpPr>
            <p:grpSpPr>
              <a:xfrm>
                <a:off x="4213798" y="1769225"/>
                <a:ext cx="6296020" cy="3584816"/>
                <a:chOff x="4213798" y="1769225"/>
                <a:chExt cx="6296020" cy="3584816"/>
              </a:xfrm>
            </p:grpSpPr>
            <p:pic>
              <p:nvPicPr>
                <p:cNvPr id="27" name="Picture 26">
                  <a:extLst>
                    <a:ext uri="{FF2B5EF4-FFF2-40B4-BE49-F238E27FC236}">
                      <a16:creationId xmlns:a16="http://schemas.microsoft.com/office/drawing/2014/main" id="{9B58CA51-94FF-8D4C-9CC9-023A077BC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798" y="1769225"/>
                  <a:ext cx="6296020" cy="3584816"/>
                </a:xfrm>
                <a:prstGeom prst="rect">
                  <a:avLst/>
                </a:prstGeom>
              </p:spPr>
            </p:pic>
            <p:sp>
              <p:nvSpPr>
                <p:cNvPr id="7" name="Rectangle 6">
                  <a:extLst>
                    <a:ext uri="{FF2B5EF4-FFF2-40B4-BE49-F238E27FC236}">
                      <a16:creationId xmlns:a16="http://schemas.microsoft.com/office/drawing/2014/main" id="{B9128D18-3723-F24C-8757-5FE01EE6BC14}"/>
                    </a:ext>
                  </a:extLst>
                </p:cNvPr>
                <p:cNvSpPr/>
                <p:nvPr/>
              </p:nvSpPr>
              <p:spPr>
                <a:xfrm>
                  <a:off x="5097668" y="1965765"/>
                  <a:ext cx="4522581" cy="2820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grpSp>
          <p:pic>
            <p:nvPicPr>
              <p:cNvPr id="10" name="Picture 9">
                <a:extLst>
                  <a:ext uri="{FF2B5EF4-FFF2-40B4-BE49-F238E27FC236}">
                    <a16:creationId xmlns:a16="http://schemas.microsoft.com/office/drawing/2014/main" id="{4A7D6D91-622C-A944-B967-0C2F116ABA4A}"/>
                  </a:ext>
                </a:extLst>
              </p:cNvPr>
              <p:cNvPicPr>
                <a:picLocks noChangeAspect="1"/>
              </p:cNvPicPr>
              <p:nvPr/>
            </p:nvPicPr>
            <p:blipFill rotWithShape="1">
              <a:blip r:embed="rId4"/>
              <a:srcRect l="2683" t="7522" r="50666" b="3944"/>
              <a:stretch/>
            </p:blipFill>
            <p:spPr>
              <a:xfrm>
                <a:off x="5087007" y="1965765"/>
                <a:ext cx="4533242" cy="2419590"/>
              </a:xfrm>
              <a:prstGeom prst="rect">
                <a:avLst/>
              </a:prstGeom>
            </p:spPr>
          </p:pic>
        </p:grpSp>
        <p:sp>
          <p:nvSpPr>
            <p:cNvPr id="6" name="Rectangle 5">
              <a:extLst>
                <a:ext uri="{FF2B5EF4-FFF2-40B4-BE49-F238E27FC236}">
                  <a16:creationId xmlns:a16="http://schemas.microsoft.com/office/drawing/2014/main" id="{651706AF-2305-AA4A-B831-B1EBC003EDEF}"/>
                </a:ext>
              </a:extLst>
            </p:cNvPr>
            <p:cNvSpPr/>
            <p:nvPr/>
          </p:nvSpPr>
          <p:spPr>
            <a:xfrm>
              <a:off x="5097668" y="4385355"/>
              <a:ext cx="4324124" cy="401046"/>
            </a:xfrm>
            <a:prstGeom prst="rect">
              <a:avLst/>
            </a:prstGeom>
            <a:solidFill>
              <a:srgbClr val="272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grpSp>
      <p:pic>
        <p:nvPicPr>
          <p:cNvPr id="15" name="Picture 14">
            <a:extLst>
              <a:ext uri="{FF2B5EF4-FFF2-40B4-BE49-F238E27FC236}">
                <a16:creationId xmlns:a16="http://schemas.microsoft.com/office/drawing/2014/main" id="{389B100D-34BF-444C-ADB4-3911F4BDA7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85685" y="3028908"/>
            <a:ext cx="1242352" cy="2479374"/>
          </a:xfrm>
          <a:prstGeom prst="rect">
            <a:avLst/>
          </a:prstGeom>
        </p:spPr>
      </p:pic>
      <p:sp>
        <p:nvSpPr>
          <p:cNvPr id="5" name="TextBox 5"/>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ADMASTER-STAMP!GA0802232978353</a:t>
            </a:r>
          </a:p>
        </p:txBody>
      </p:sp>
      <p:sp>
        <p:nvSpPr>
          <p:cNvPr id="12" name="TextBox 11">
            <a:extLst>
              <a:ext uri="{FF2B5EF4-FFF2-40B4-BE49-F238E27FC236}">
                <a16:creationId xmlns:a16="http://schemas.microsoft.com/office/drawing/2014/main" id="{3D12BF25-6E0D-B936-6DF1-59049B1F208D}"/>
              </a:ext>
            </a:extLst>
          </p:cNvPr>
          <p:cNvSpPr txBox="1"/>
          <p:nvPr/>
        </p:nvSpPr>
        <p:spPr>
          <a:xfrm>
            <a:off x="481929" y="1627897"/>
            <a:ext cx="4152069" cy="738664"/>
          </a:xfrm>
          <a:prstGeom prst="rect">
            <a:avLst/>
          </a:prstGeom>
          <a:noFill/>
        </p:spPr>
        <p:txBody>
          <a:bodyPr wrap="square" lIns="0" tIns="0" rIns="0" bIns="0" rtlCol="0">
            <a:spAutoFit/>
          </a:bodyPr>
          <a:lstStyle/>
          <a:p>
            <a:pPr defTabSz="514350">
              <a:spcBef>
                <a:spcPts val="600"/>
              </a:spcBef>
            </a:pPr>
            <a:r>
              <a:rPr lang="es-419" sz="2400" b="1">
                <a:solidFill>
                  <a:prstClr val="black"/>
                </a:solidFill>
                <a:latin typeface="Manulife JH Sans" panose="020B0503040401060103" pitchFamily="34" charset="77"/>
              </a:rPr>
              <a:t>¿No está seguro de qué tipo de inversionista es?</a:t>
            </a:r>
          </a:p>
        </p:txBody>
      </p:sp>
      <p:sp>
        <p:nvSpPr>
          <p:cNvPr id="16" name="TextBox 15">
            <a:extLst>
              <a:ext uri="{FF2B5EF4-FFF2-40B4-BE49-F238E27FC236}">
                <a16:creationId xmlns:a16="http://schemas.microsoft.com/office/drawing/2014/main" id="{002A6E07-B438-E175-886C-53094752DE52}"/>
              </a:ext>
            </a:extLst>
          </p:cNvPr>
          <p:cNvSpPr txBox="1"/>
          <p:nvPr/>
        </p:nvSpPr>
        <p:spPr>
          <a:xfrm>
            <a:off x="477254" y="4999271"/>
            <a:ext cx="3408946" cy="461665"/>
          </a:xfrm>
          <a:prstGeom prst="rect">
            <a:avLst/>
          </a:prstGeom>
          <a:noFill/>
        </p:spPr>
        <p:txBody>
          <a:bodyPr wrap="square" lIns="0" tIns="0" rIns="0" bIns="0" rtlCol="0">
            <a:spAutoFit/>
          </a:bodyPr>
          <a:lstStyle/>
          <a:p>
            <a:pPr defTabSz="514350">
              <a:spcBef>
                <a:spcPts val="600"/>
              </a:spcBef>
            </a:pPr>
            <a:r>
              <a:rPr lang="es-419" sz="1500" b="1">
                <a:solidFill>
                  <a:prstClr val="black"/>
                </a:solidFill>
                <a:latin typeface="Manulife JH Sans" panose="020B0503040401060103" pitchFamily="34" charset="77"/>
              </a:rPr>
              <a:t>Escanee el código QR de la diapositiva para acceder al cuestionario de riesgo de John Hancock</a:t>
            </a:r>
          </a:p>
        </p:txBody>
      </p:sp>
      <p:pic>
        <p:nvPicPr>
          <p:cNvPr id="18" name="Picture 17">
            <a:extLst>
              <a:ext uri="{FF2B5EF4-FFF2-40B4-BE49-F238E27FC236}">
                <a16:creationId xmlns:a16="http://schemas.microsoft.com/office/drawing/2014/main" id="{AF9410E0-F754-C5C9-F373-C796F7149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53" y="2691968"/>
            <a:ext cx="2094541" cy="2094541"/>
          </a:xfrm>
          <a:prstGeom prst="rect">
            <a:avLst/>
          </a:prstGeom>
        </p:spPr>
      </p:pic>
      <p:sp>
        <p:nvSpPr>
          <p:cNvPr id="14" name="Title 1">
            <a:extLst>
              <a:ext uri="{FF2B5EF4-FFF2-40B4-BE49-F238E27FC236}">
                <a16:creationId xmlns:a16="http://schemas.microsoft.com/office/drawing/2014/main" id="{245C8049-E6E2-F249-D78E-33CE7146A814}"/>
              </a:ext>
            </a:extLst>
          </p:cNvPr>
          <p:cNvSpPr txBox="1">
            <a:spLocks/>
          </p:cNvSpPr>
          <p:nvPr/>
        </p:nvSpPr>
        <p:spPr>
          <a:xfrm>
            <a:off x="4137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rPr>
              <a:t>Responda nuestro cuestionario de riesgo</a:t>
            </a:r>
          </a:p>
        </p:txBody>
      </p:sp>
      <p:sp>
        <p:nvSpPr>
          <p:cNvPr id="11" name="TextBox 10">
            <a:extLst>
              <a:ext uri="{FF2B5EF4-FFF2-40B4-BE49-F238E27FC236}">
                <a16:creationId xmlns:a16="http://schemas.microsoft.com/office/drawing/2014/main" id="{8E5E4CAF-E4A9-8A0F-D19A-2EB01C6E04E5}"/>
              </a:ext>
            </a:extLst>
          </p:cNvPr>
          <p:cNvSpPr txBox="1"/>
          <p:nvPr/>
        </p:nvSpPr>
        <p:spPr>
          <a:xfrm>
            <a:off x="7076102" y="5515556"/>
            <a:ext cx="1340110" cy="123111"/>
          </a:xfrm>
          <a:prstGeom prst="rect">
            <a:avLst/>
          </a:prstGeom>
          <a:noFill/>
        </p:spPr>
        <p:txBody>
          <a:bodyPr wrap="none" lIns="0" tIns="0" rIns="0" bIns="0" rtlCol="0">
            <a:spAutoFit/>
          </a:bodyPr>
          <a:lstStyle/>
          <a:p>
            <a:pPr algn="l">
              <a:spcBef>
                <a:spcPts val="600"/>
              </a:spcBef>
            </a:pPr>
            <a:r>
              <a:rPr lang="es-419" sz="800"/>
              <a:t>Solo para fines ilustrativos.</a:t>
            </a:r>
          </a:p>
        </p:txBody>
      </p:sp>
    </p:spTree>
    <p:extLst>
      <p:ext uri="{BB962C8B-B14F-4D97-AF65-F5344CB8AC3E}">
        <p14:creationId xmlns:p14="http://schemas.microsoft.com/office/powerpoint/2010/main" val="35206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10" name="TextBox 10"/>
          <p:cNvSpPr txBox="1"/>
          <p:nvPr/>
        </p:nvSpPr>
        <p:spPr>
          <a:xfrm>
            <a:off x="10123488" y="6642101"/>
            <a:ext cx="3810000" cy="166449"/>
          </a:xfrm>
          <a:prstGeom prst="rect">
            <a:avLst/>
          </a:prstGeom>
        </p:spPr>
        <p:txBody>
          <a:bodyPr lIns="0" tIns="0" rIns="0" bIns="0" rtlCol="0" anchor="t" anchorCtr="0">
            <a:noAutofit/>
          </a:bodyPr>
          <a:lstStyle/>
          <a:p>
            <a:pPr defTabSz="514350">
              <a:defRPr/>
            </a:pPr>
            <a:r>
              <a:rPr lang="es-419" sz="800">
                <a:solidFill>
                  <a:srgbClr val="000000"/>
                </a:solidFill>
                <a:latin typeface="Courier"/>
              </a:rPr>
              <a:t>MGR0801233017680</a:t>
            </a:r>
          </a:p>
        </p:txBody>
      </p:sp>
      <p:sp>
        <p:nvSpPr>
          <p:cNvPr id="14" name="Content Placeholder 2">
            <a:extLst>
              <a:ext uri="{FF2B5EF4-FFF2-40B4-BE49-F238E27FC236}">
                <a16:creationId xmlns:a16="http://schemas.microsoft.com/office/drawing/2014/main" id="{AF440DE4-0BAE-4CB2-5165-C4E65B809177}"/>
              </a:ext>
            </a:extLst>
          </p:cNvPr>
          <p:cNvSpPr>
            <a:spLocks noGrp="1"/>
          </p:cNvSpPr>
          <p:nvPr>
            <p:ph idx="1"/>
          </p:nvPr>
        </p:nvSpPr>
        <p:spPr>
          <a:xfrm>
            <a:off x="383997" y="1469116"/>
            <a:ext cx="5618747" cy="3467101"/>
          </a:xfrm>
        </p:spPr>
        <p:txBody>
          <a:bodyPr/>
          <a:lstStyle/>
          <a:p>
            <a:pPr marL="0" indent="0">
              <a:buNone/>
            </a:pPr>
            <a:r>
              <a:rPr lang="es-419" sz="2500" b="1">
                <a:latin typeface="Manulife JH Sans" panose="020B0503040401060103" pitchFamily="34" charset="77"/>
              </a:rPr>
              <a:t>Manténgase conectado en todo momento y en todo lugar</a:t>
            </a:r>
          </a:p>
          <a:p>
            <a:pPr marL="0" indent="0">
              <a:buNone/>
            </a:pPr>
            <a:r>
              <a:rPr lang="es-419" sz="1800" dirty="0">
                <a:latin typeface="Manulife JH Sans" panose="020B0503040401060103" pitchFamily="34" charset="77"/>
              </a:rPr>
              <a:t>Descargue hoy mismo la aplicación de jubilación de John </a:t>
            </a:r>
            <a:r>
              <a:rPr lang="es-419" sz="1800" dirty="0" err="1">
                <a:latin typeface="Manulife JH Sans" panose="020B0503040401060103" pitchFamily="34" charset="77"/>
              </a:rPr>
              <a:t>Hancock</a:t>
            </a:r>
            <a:endParaRPr lang="es-419" sz="1800" dirty="0">
              <a:latin typeface="Manulife JH Sans" panose="020B0503040401060103" pitchFamily="34" charset="77"/>
            </a:endParaRPr>
          </a:p>
          <a:p>
            <a:pPr marL="0" indent="0">
              <a:buNone/>
            </a:pPr>
            <a:endParaRPr lang="en-US" dirty="0">
              <a:latin typeface="Manulife JH Sans" panose="020B0503040401060103" pitchFamily="34" charset="77"/>
            </a:endParaRPr>
          </a:p>
          <a:p>
            <a:pPr marL="0" indent="0">
              <a:buNone/>
            </a:pPr>
            <a:r>
              <a:rPr lang="es-419" sz="2500" b="1" dirty="0">
                <a:latin typeface="Manulife JH Sans" panose="020B0503040401060103" pitchFamily="34" charset="77"/>
              </a:rPr>
              <a:t>Mantenga su cuenta segura </a:t>
            </a:r>
          </a:p>
          <a:p>
            <a:r>
              <a:rPr lang="es-419" sz="1800" dirty="0">
                <a:latin typeface="Manulife JH Sans" panose="020B0503040401060103" pitchFamily="34" charset="77"/>
                <a:cs typeface="Arial" panose="020B0604020202020204" pitchFamily="34" charset="0"/>
              </a:rPr>
              <a:t>Registre su cuenta en </a:t>
            </a:r>
            <a:r>
              <a:rPr lang="es-419" sz="1800" b="1" dirty="0">
                <a:latin typeface="Manulife JH Sans" panose="020B0503040401060103" pitchFamily="34" charset="77"/>
                <a:cs typeface="Arial" panose="020B0604020202020204" pitchFamily="34" charset="0"/>
              </a:rPr>
              <a:t>myplan.johnhancock.com</a:t>
            </a:r>
          </a:p>
          <a:p>
            <a:r>
              <a:rPr lang="es-419" sz="1800" dirty="0">
                <a:latin typeface="Manulife JH Sans" panose="020B0503040401060103" pitchFamily="34" charset="77"/>
              </a:rPr>
              <a:t>Proporcione una dirección de correo electrónico y un número de teléfono celular para que pueda mantenerse conectado y recibir actualizaciones importantes del plan y detalles de las transacciones</a:t>
            </a:r>
          </a:p>
        </p:txBody>
      </p:sp>
      <p:sp>
        <p:nvSpPr>
          <p:cNvPr id="15" name="TextBox 14">
            <a:extLst>
              <a:ext uri="{FF2B5EF4-FFF2-40B4-BE49-F238E27FC236}">
                <a16:creationId xmlns:a16="http://schemas.microsoft.com/office/drawing/2014/main" id="{8B2B9951-8329-787F-6B62-E23DB0AAD8E7}"/>
              </a:ext>
            </a:extLst>
          </p:cNvPr>
          <p:cNvSpPr txBox="1"/>
          <p:nvPr/>
        </p:nvSpPr>
        <p:spPr>
          <a:xfrm flipH="1">
            <a:off x="383997" y="5642787"/>
            <a:ext cx="5618747" cy="400110"/>
          </a:xfrm>
          <a:prstGeom prst="rect">
            <a:avLst/>
          </a:prstGeom>
          <a:noFill/>
        </p:spPr>
        <p:txBody>
          <a:bodyPr wrap="square" rtlCol="0">
            <a:spAutoFit/>
          </a:bodyPr>
          <a:lstStyle/>
          <a:p>
            <a:pPr defTabSz="514350"/>
            <a:r>
              <a:rPr lang="es-419" sz="1000">
                <a:solidFill>
                  <a:prstClr val="black"/>
                </a:solidFill>
                <a:latin typeface="Manulife JH Sans" panose="020B0503040401060103" pitchFamily="34" charset="77"/>
              </a:rPr>
              <a:t>La autenticación biométrica de John Hancock incluye identificador táctil para los teléfonos inteligentes que admiten esta función. John Hancock no recopila ni almacena la información biométrica del usuario.</a:t>
            </a:r>
          </a:p>
        </p:txBody>
      </p:sp>
      <p:pic>
        <p:nvPicPr>
          <p:cNvPr id="16" name="Content Placeholder 4">
            <a:extLst>
              <a:ext uri="{FF2B5EF4-FFF2-40B4-BE49-F238E27FC236}">
                <a16:creationId xmlns:a16="http://schemas.microsoft.com/office/drawing/2014/main" id="{C7AD75D9-D49F-ED6B-048B-92DCF274F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8781" y="1162677"/>
            <a:ext cx="5471632" cy="5695406"/>
          </a:xfrm>
          <a:prstGeom prst="rect">
            <a:avLst/>
          </a:prstGeom>
        </p:spPr>
      </p:pic>
      <p:pic>
        <p:nvPicPr>
          <p:cNvPr id="17" name="Picture 16">
            <a:extLst>
              <a:ext uri="{FF2B5EF4-FFF2-40B4-BE49-F238E27FC236}">
                <a16:creationId xmlns:a16="http://schemas.microsoft.com/office/drawing/2014/main" id="{61732D57-91AE-2437-C09E-BCCE6AA2CB1C}"/>
              </a:ext>
            </a:extLst>
          </p:cNvPr>
          <p:cNvPicPr>
            <a:picLocks noChangeAspect="1"/>
          </p:cNvPicPr>
          <p:nvPr/>
        </p:nvPicPr>
        <p:blipFill>
          <a:blip r:embed="rId4"/>
          <a:stretch>
            <a:fillRect/>
          </a:stretch>
        </p:blipFill>
        <p:spPr>
          <a:xfrm>
            <a:off x="9889745" y="2862511"/>
            <a:ext cx="1722538" cy="1118139"/>
          </a:xfrm>
          <a:prstGeom prst="rect">
            <a:avLst/>
          </a:prstGeom>
        </p:spPr>
      </p:pic>
      <p:sp>
        <p:nvSpPr>
          <p:cNvPr id="18" name="TextBox 17">
            <a:extLst>
              <a:ext uri="{FF2B5EF4-FFF2-40B4-BE49-F238E27FC236}">
                <a16:creationId xmlns:a16="http://schemas.microsoft.com/office/drawing/2014/main" id="{ED92D26F-B214-98A2-025C-F195305CE665}"/>
              </a:ext>
            </a:extLst>
          </p:cNvPr>
          <p:cNvSpPr txBox="1"/>
          <p:nvPr/>
        </p:nvSpPr>
        <p:spPr>
          <a:xfrm>
            <a:off x="9454597" y="1579210"/>
            <a:ext cx="2557461" cy="1199816"/>
          </a:xfrm>
          <a:prstGeom prst="rect">
            <a:avLst/>
          </a:prstGeom>
          <a:noFill/>
        </p:spPr>
        <p:txBody>
          <a:bodyPr wrap="square">
            <a:spAutoFit/>
          </a:bodyPr>
          <a:lstStyle/>
          <a:p>
            <a:pPr algn="ctr" defTabSz="514350"/>
            <a:r>
              <a:rPr lang="es-419" sz="1799" b="1" dirty="0">
                <a:solidFill>
                  <a:prstClr val="black"/>
                </a:solidFill>
                <a:latin typeface="Manulife JH Sans" panose="020B0503040401060103" pitchFamily="34" charset="77"/>
                <a:cs typeface="Arial" panose="020B0604020202020204" pitchFamily="34" charset="0"/>
              </a:rPr>
              <a:t>Descargue </a:t>
            </a:r>
            <a:br>
              <a:rPr lang="es-419" sz="1799" b="1" dirty="0">
                <a:solidFill>
                  <a:prstClr val="black"/>
                </a:solidFill>
                <a:latin typeface="Manulife JH Sans" panose="020B0503040401060103" pitchFamily="34" charset="77"/>
                <a:cs typeface="Arial" panose="020B0604020202020204" pitchFamily="34" charset="0"/>
              </a:rPr>
            </a:br>
            <a:r>
              <a:rPr lang="es-419" sz="1799" b="1" dirty="0">
                <a:solidFill>
                  <a:prstClr val="black"/>
                </a:solidFill>
                <a:latin typeface="Manulife JH Sans" panose="020B0503040401060103" pitchFamily="34" charset="77"/>
                <a:cs typeface="Arial" panose="020B0604020202020204" pitchFamily="34" charset="0"/>
              </a:rPr>
              <a:t>la aplicación de jubilación de John </a:t>
            </a:r>
            <a:r>
              <a:rPr lang="es-419" sz="1799" b="1" dirty="0" err="1">
                <a:solidFill>
                  <a:prstClr val="black"/>
                </a:solidFill>
                <a:latin typeface="Manulife JH Sans" panose="020B0503040401060103" pitchFamily="34" charset="77"/>
                <a:cs typeface="Arial" panose="020B0604020202020204" pitchFamily="34" charset="0"/>
              </a:rPr>
              <a:t>Hancock</a:t>
            </a:r>
            <a:r>
              <a:rPr lang="es-419" sz="1799" b="1" dirty="0">
                <a:solidFill>
                  <a:prstClr val="black"/>
                </a:solidFill>
                <a:latin typeface="Manulife JH Sans" panose="020B0503040401060103" pitchFamily="34" charset="77"/>
                <a:cs typeface="Arial" panose="020B0604020202020204" pitchFamily="34" charset="0"/>
              </a:rPr>
              <a:t>.</a:t>
            </a:r>
          </a:p>
        </p:txBody>
      </p:sp>
      <p:pic>
        <p:nvPicPr>
          <p:cNvPr id="19" name="Picture 18" descr="Un código QR sobre un fondo negro. Descripción generada automáticamente.">
            <a:extLst>
              <a:ext uri="{FF2B5EF4-FFF2-40B4-BE49-F238E27FC236}">
                <a16:creationId xmlns:a16="http://schemas.microsoft.com/office/drawing/2014/main" id="{1B518D37-0641-94CF-8ABE-786301EBD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431" y="4319851"/>
            <a:ext cx="1923581" cy="1923581"/>
          </a:xfrm>
          <a:prstGeom prst="rect">
            <a:avLst/>
          </a:prstGeom>
        </p:spPr>
      </p:pic>
      <p:sp>
        <p:nvSpPr>
          <p:cNvPr id="20" name="Title 1">
            <a:extLst>
              <a:ext uri="{FF2B5EF4-FFF2-40B4-BE49-F238E27FC236}">
                <a16:creationId xmlns:a16="http://schemas.microsoft.com/office/drawing/2014/main" id="{4667489B-2B89-AB1C-0B83-8EE40127226C}"/>
              </a:ext>
            </a:extLst>
          </p:cNvPr>
          <p:cNvSpPr txBox="1">
            <a:spLocks/>
          </p:cNvSpPr>
          <p:nvPr/>
        </p:nvSpPr>
        <p:spPr>
          <a:xfrm>
            <a:off x="3756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rPr>
              <a:t>Conéctese con su plan de jubilación</a:t>
            </a:r>
          </a:p>
        </p:txBody>
      </p:sp>
      <p:sp>
        <p:nvSpPr>
          <p:cNvPr id="2" name="TextBox 1">
            <a:extLst>
              <a:ext uri="{FF2B5EF4-FFF2-40B4-BE49-F238E27FC236}">
                <a16:creationId xmlns:a16="http://schemas.microsoft.com/office/drawing/2014/main" id="{BFE7CA14-75F6-40A4-F610-722474CFEB20}"/>
              </a:ext>
            </a:extLst>
          </p:cNvPr>
          <p:cNvSpPr txBox="1"/>
          <p:nvPr/>
        </p:nvSpPr>
        <p:spPr>
          <a:xfrm>
            <a:off x="6900530" y="6527902"/>
            <a:ext cx="1339702" cy="123111"/>
          </a:xfrm>
          <a:prstGeom prst="rect">
            <a:avLst/>
          </a:prstGeom>
          <a:noFill/>
        </p:spPr>
        <p:txBody>
          <a:bodyPr wrap="square" lIns="0" tIns="0" rIns="0" bIns="0" rtlCol="0">
            <a:spAutoFit/>
          </a:bodyPr>
          <a:lstStyle/>
          <a:p>
            <a:pPr algn="l">
              <a:spcBef>
                <a:spcPts val="600"/>
              </a:spcBef>
            </a:pPr>
            <a:r>
              <a:rPr lang="es-419" sz="800">
                <a:latin typeface="Manulife JH Sans" panose="020B0503040401060103" pitchFamily="34" charset="77"/>
              </a:rPr>
              <a:t>Solo para fines ilustrativos.</a:t>
            </a:r>
          </a:p>
        </p:txBody>
      </p:sp>
    </p:spTree>
    <p:extLst>
      <p:ext uri="{BB962C8B-B14F-4D97-AF65-F5344CB8AC3E}">
        <p14:creationId xmlns:p14="http://schemas.microsoft.com/office/powerpoint/2010/main" val="115027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80DD-C299-6084-205B-5052E079D0ED}"/>
              </a:ext>
            </a:extLst>
          </p:cNvPr>
          <p:cNvSpPr>
            <a:spLocks noGrp="1"/>
          </p:cNvSpPr>
          <p:nvPr>
            <p:ph idx="1"/>
          </p:nvPr>
        </p:nvSpPr>
        <p:spPr>
          <a:xfrm>
            <a:off x="458724" y="1546659"/>
            <a:ext cx="11274551" cy="4437973"/>
          </a:xfrm>
        </p:spPr>
        <p:txBody>
          <a:bodyPr>
            <a:normAutofit/>
          </a:bodyPr>
          <a:lstStyle/>
          <a:p>
            <a:pPr marL="0" indent="0">
              <a:buNone/>
            </a:pPr>
            <a:r>
              <a:rPr lang="es-419" sz="1300" dirty="0">
                <a:latin typeface="Manulife JH Sans" panose="020B0503040401060103" pitchFamily="34" charset="77"/>
              </a:rPr>
              <a:t>El contenido de esta presentación es únicamente para información general y se considera exacto y confiable a su fecha de publicación, pero puede estar sujeto a cambios. No está destinado a proporcionar asesoramiento relacionado con inversiones, impuestos, diseño de planes ni asuntos jurídicos (a menos que se indique lo contrario). Consulte con su propio asesor independiente sobre cualquier declaración realizada en materia de inversiones, fiscalidad o legalización.</a:t>
            </a:r>
          </a:p>
          <a:p>
            <a:pPr marL="0" indent="0">
              <a:buNone/>
            </a:pPr>
            <a:r>
              <a:rPr lang="es-419" sz="1300" dirty="0">
                <a:latin typeface="Manulife JH Sans" panose="020B0503040401060103" pitchFamily="34" charset="77"/>
              </a:rPr>
              <a:t>John Hancock </a:t>
            </a:r>
            <a:r>
              <a:rPr lang="es-419" sz="1300" dirty="0" err="1">
                <a:latin typeface="Manulife JH Sans" panose="020B0503040401060103" pitchFamily="34" charset="77"/>
              </a:rPr>
              <a:t>Retirement</a:t>
            </a:r>
            <a:r>
              <a:rPr lang="es-419" sz="1300" dirty="0">
                <a:latin typeface="Manulife JH Sans" panose="020B0503040401060103" pitchFamily="34" charset="77"/>
              </a:rPr>
              <a:t> Plan </a:t>
            </a:r>
            <a:r>
              <a:rPr lang="es-419" sz="1300" dirty="0" err="1">
                <a:latin typeface="Manulife JH Sans" panose="020B0503040401060103" pitchFamily="34" charset="77"/>
              </a:rPr>
              <a:t>Services</a:t>
            </a:r>
            <a:r>
              <a:rPr lang="es-419" sz="1300" dirty="0">
                <a:latin typeface="Manulife JH Sans" panose="020B0503040401060103" pitchFamily="34" charset="77"/>
              </a:rPr>
              <a:t> LLC ofrece servicios administrativos y de mantenimiento de registros a patrocinadores y administradores de planes de jubilación a través de una plataforma de arquitectura abierta. John Hancock Trust Company LLC, una empresa fiduciaria no depositaria de Nuevo Hampshire, proporciona servicios fiduciarios y de custodia de dichos planes, ofrece un producto de cuentas de jubilación individuales y mantiene fideicomisos de inversión colectivos específicos. Los contratos de anualidades colectivas y los acuerdos de mantenimiento de registros son emitidos por John Hancock </a:t>
            </a:r>
            <a:r>
              <a:rPr lang="es-419" sz="1300" dirty="0" err="1">
                <a:latin typeface="Manulife JH Sans" panose="020B0503040401060103" pitchFamily="34" charset="77"/>
              </a:rPr>
              <a:t>Life</a:t>
            </a:r>
            <a:r>
              <a:rPr lang="es-419" sz="1300" dirty="0">
                <a:latin typeface="Manulife JH Sans" panose="020B0503040401060103" pitchFamily="34" charset="77"/>
              </a:rPr>
              <a:t> </a:t>
            </a:r>
            <a:r>
              <a:rPr lang="es-419" sz="1300" dirty="0" err="1">
                <a:latin typeface="Manulife JH Sans" panose="020B0503040401060103" pitchFamily="34" charset="77"/>
              </a:rPr>
              <a:t>Insurance</a:t>
            </a:r>
            <a:r>
              <a:rPr lang="es-419" sz="1300" dirty="0">
                <a:latin typeface="Manulife JH Sans" panose="020B0503040401060103" pitchFamily="34" charset="77"/>
              </a:rPr>
              <a:t> Company (EE. UU.), Boston, MA (no autorizado en NY) y John Hancock </a:t>
            </a:r>
            <a:r>
              <a:rPr lang="es-419" sz="1300" dirty="0" err="1">
                <a:latin typeface="Manulife JH Sans" panose="020B0503040401060103" pitchFamily="34" charset="77"/>
              </a:rPr>
              <a:t>Life</a:t>
            </a:r>
            <a:r>
              <a:rPr lang="es-419" sz="1300" dirty="0">
                <a:latin typeface="Manulife JH Sans" panose="020B0503040401060103" pitchFamily="34" charset="77"/>
              </a:rPr>
              <a:t> </a:t>
            </a:r>
            <a:r>
              <a:rPr lang="es-419" sz="1300" dirty="0" err="1">
                <a:latin typeface="Manulife JH Sans" panose="020B0503040401060103" pitchFamily="34" charset="77"/>
              </a:rPr>
              <a:t>Insurance</a:t>
            </a:r>
            <a:r>
              <a:rPr lang="es-419" sz="1300" dirty="0">
                <a:latin typeface="Manulife JH Sans" panose="020B0503040401060103" pitchFamily="34" charset="77"/>
              </a:rPr>
              <a:t> Company </a:t>
            </a:r>
            <a:r>
              <a:rPr lang="es-419" sz="1300" dirty="0" err="1">
                <a:latin typeface="Manulife JH Sans" panose="020B0503040401060103" pitchFamily="34" charset="77"/>
              </a:rPr>
              <a:t>of</a:t>
            </a:r>
            <a:r>
              <a:rPr lang="es-419" sz="1300" dirty="0">
                <a:latin typeface="Manulife JH Sans" panose="020B0503040401060103" pitchFamily="34" charset="77"/>
              </a:rPr>
              <a:t> New York, Valhalla, NY. Las características y la disponibilidad del producto pueden variar según el estado. Todas las entidades hacen negocios en ciertas circunstancias usando la marca John Hancock. Cada entidad pone a disposición de los patrocinadores o los administradores de planes de jubilación una plataforma de alternativas de inversión, sin tener en cuenta las necesidades particulares de cada plan. A menos que se especifique lo contrario por escrito, ninguna entidad proporciona ni se compromete a proporcionar asesoramiento imparcial en materia de inversiones ni a prestar asesoramiento en calidad de fiduciarios. Los valores se ofrecen a través de John Hancock </a:t>
            </a:r>
            <a:r>
              <a:rPr lang="es-419" sz="1300" dirty="0" err="1">
                <a:latin typeface="Manulife JH Sans" panose="020B0503040401060103" pitchFamily="34" charset="77"/>
              </a:rPr>
              <a:t>Distributors</a:t>
            </a:r>
            <a:r>
              <a:rPr lang="es-419" sz="1300" dirty="0">
                <a:latin typeface="Manulife JH Sans" panose="020B0503040401060103" pitchFamily="34" charset="77"/>
              </a:rPr>
              <a:t> LLC, miembro de FINRA, SIPC.</a:t>
            </a:r>
          </a:p>
          <a:p>
            <a:pPr marL="0" indent="0">
              <a:buNone/>
            </a:pPr>
            <a:r>
              <a:rPr lang="es-ES" sz="1300" dirty="0">
                <a:latin typeface="Manulife JH Sans" panose="020B0503040401060103" pitchFamily="34" charset="77"/>
              </a:rPr>
              <a:t>Aun cuando la presente comunicación es en español, John Hancock </a:t>
            </a:r>
            <a:r>
              <a:rPr lang="es-ES" sz="1300" dirty="0" err="1">
                <a:latin typeface="Manulife JH Sans" panose="020B0503040401060103" pitchFamily="34" charset="77"/>
              </a:rPr>
              <a:t>Retirement</a:t>
            </a:r>
            <a:r>
              <a:rPr lang="es-ES" sz="1300" dirty="0">
                <a:latin typeface="Manulife JH Sans" panose="020B0503040401060103" pitchFamily="34" charset="77"/>
              </a:rPr>
              <a:t> desarrolla su actividad comercial en inglés.</a:t>
            </a:r>
            <a:endParaRPr lang="es-419" sz="1300" dirty="0">
              <a:latin typeface="Manulife JH Sans" panose="020B0503040401060103" pitchFamily="34" charset="77"/>
            </a:endParaRPr>
          </a:p>
          <a:p>
            <a:pPr marL="0" indent="0">
              <a:buNone/>
            </a:pPr>
            <a:r>
              <a:rPr lang="es-419" sz="1300" dirty="0">
                <a:latin typeface="Manulife JH Sans" panose="020B0503040401060103" pitchFamily="34" charset="77"/>
              </a:rPr>
              <a:t>NO ASEGURADO POR LA FDIC. PUEDE PERDER VALOR. NO GARANTIZADO POR EL BANCO.</a:t>
            </a:r>
          </a:p>
          <a:p>
            <a:pPr marL="0" indent="0">
              <a:buNone/>
            </a:pPr>
            <a:r>
              <a:rPr lang="es-419" sz="1300" dirty="0">
                <a:latin typeface="Manulife JH Sans" panose="020B0503040401060103" pitchFamily="34" charset="77"/>
              </a:rPr>
              <a:t>© 2024 John Hancock. Todos los derechos reservados.</a:t>
            </a:r>
          </a:p>
          <a:p>
            <a:pPr marL="0" indent="0">
              <a:buNone/>
            </a:pPr>
            <a:r>
              <a:rPr lang="es-419" sz="1300" dirty="0">
                <a:latin typeface="Manulife JH Sans" panose="020B0503040401060103" pitchFamily="34" charset="77"/>
              </a:rPr>
              <a:t>MGTS-P599238-SP-GE 9/25 599238								       </a:t>
            </a:r>
          </a:p>
        </p:txBody>
      </p:sp>
      <p:sp>
        <p:nvSpPr>
          <p:cNvPr id="4" name="TextBox 4"/>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s-419" sz="100">
                <a:solidFill>
                  <a:prstClr val="black"/>
                </a:solidFill>
                <a:latin typeface="Arial" panose="020B0604020202020204"/>
              </a:rPr>
              <a:t>ADMASTER-STAMP!MGR0801233017680</a:t>
            </a:r>
          </a:p>
        </p:txBody>
      </p:sp>
      <p:sp>
        <p:nvSpPr>
          <p:cNvPr id="6" name="Title 1">
            <a:extLst>
              <a:ext uri="{FF2B5EF4-FFF2-40B4-BE49-F238E27FC236}">
                <a16:creationId xmlns:a16="http://schemas.microsoft.com/office/drawing/2014/main" id="{83439787-C98E-D570-D876-031024139C8E}"/>
              </a:ext>
            </a:extLst>
          </p:cNvPr>
          <p:cNvSpPr txBox="1">
            <a:spLocks/>
          </p:cNvSpPr>
          <p:nvPr/>
        </p:nvSpPr>
        <p:spPr>
          <a:xfrm>
            <a:off x="3502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3600">
                <a:solidFill>
                  <a:prstClr val="white"/>
                </a:solidFill>
                <a:latin typeface="Manulife JH Sans" panose="020B0503040401060103" pitchFamily="34" charset="77"/>
              </a:rPr>
              <a:t>Información importante</a:t>
            </a:r>
          </a:p>
        </p:txBody>
      </p:sp>
    </p:spTree>
    <p:extLst>
      <p:ext uri="{BB962C8B-B14F-4D97-AF65-F5344CB8AC3E}">
        <p14:creationId xmlns:p14="http://schemas.microsoft.com/office/powerpoint/2010/main" val="120834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D0F7-1FA8-25BD-652E-7EAC5F535D15}"/>
              </a:ext>
            </a:extLst>
          </p:cNvPr>
          <p:cNvSpPr>
            <a:spLocks noGrp="1"/>
          </p:cNvSpPr>
          <p:nvPr>
            <p:ph type="title"/>
          </p:nvPr>
        </p:nvSpPr>
        <p:spPr>
          <a:xfrm>
            <a:off x="439027" y="780239"/>
            <a:ext cx="9009774" cy="4771958"/>
          </a:xfrm>
        </p:spPr>
        <p:txBody>
          <a:bodyPr/>
          <a:lstStyle/>
          <a:p>
            <a:r>
              <a:rPr lang="es-419" sz="7200" dirty="0">
                <a:latin typeface="Manulife JH Sans" panose="020B0503040401060103" pitchFamily="34" charset="77"/>
              </a:rPr>
              <a:t>Entienda cómo las elecciones afectan al mercado</a:t>
            </a:r>
          </a:p>
        </p:txBody>
      </p:sp>
    </p:spTree>
    <p:extLst>
      <p:ext uri="{BB962C8B-B14F-4D97-AF65-F5344CB8AC3E}">
        <p14:creationId xmlns:p14="http://schemas.microsoft.com/office/powerpoint/2010/main" val="95838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A128-1C83-4ABA-52B7-CFE1D4ED2FBB}"/>
              </a:ext>
            </a:extLst>
          </p:cNvPr>
          <p:cNvSpPr>
            <a:spLocks noGrp="1"/>
          </p:cNvSpPr>
          <p:nvPr>
            <p:ph type="title"/>
          </p:nvPr>
        </p:nvSpPr>
        <p:spPr>
          <a:xfrm>
            <a:off x="466467" y="520514"/>
            <a:ext cx="11277490" cy="512850"/>
          </a:xfrm>
        </p:spPr>
        <p:txBody>
          <a:bodyPr/>
          <a:lstStyle/>
          <a:p>
            <a:r>
              <a:rPr lang="es-419" sz="2800" b="1" i="0">
                <a:solidFill>
                  <a:srgbClr val="282B3E"/>
                </a:solidFill>
                <a:effectLst/>
                <a:latin typeface="Manulife JH Sans" panose="020B0503040401060103" pitchFamily="34" charset="77"/>
              </a:rPr>
              <a:t>¿Qué está en juego en las elecciones de 2024?</a:t>
            </a:r>
            <a:br>
              <a:rPr lang="es-419" b="0" i="0">
                <a:solidFill>
                  <a:srgbClr val="282B3E"/>
                </a:solidFill>
                <a:effectLst/>
                <a:latin typeface="Manulife JH Sans" panose="020B0503040401060103" pitchFamily="34" charset="0"/>
              </a:rPr>
            </a:br>
            <a:endParaRPr lang="es-419" b="0" i="0">
              <a:solidFill>
                <a:srgbClr val="282B3E"/>
              </a:solidFill>
              <a:effectLst/>
              <a:latin typeface="Manulife JH Sans" panose="020B0503040401060103" pitchFamily="34" charset="0"/>
            </a:endParaRPr>
          </a:p>
        </p:txBody>
      </p:sp>
      <p:sp>
        <p:nvSpPr>
          <p:cNvPr id="4" name="Slide Number Placeholder 3">
            <a:extLst>
              <a:ext uri="{FF2B5EF4-FFF2-40B4-BE49-F238E27FC236}">
                <a16:creationId xmlns:a16="http://schemas.microsoft.com/office/drawing/2014/main" id="{B40295FE-A7D9-FA25-A573-D15F46411FC7}"/>
              </a:ext>
            </a:extLst>
          </p:cNvPr>
          <p:cNvSpPr>
            <a:spLocks noGrp="1"/>
          </p:cNvSpPr>
          <p:nvPr>
            <p:ph type="sldNum" sz="quarter" idx="12"/>
          </p:nvPr>
        </p:nvSpPr>
        <p:spPr/>
        <p:txBody>
          <a:bodyPr/>
          <a:lstStyle/>
          <a:p>
            <a:fld id="{BB333B34-C87C-402E-ABB0-13B7C9DEBBC4}" type="slidenum">
              <a:rPr lang="en-US" smtClean="0"/>
              <a:t>4</a:t>
            </a:fld>
            <a:endParaRPr lang="en-US"/>
          </a:p>
        </p:txBody>
      </p:sp>
      <p:sp>
        <p:nvSpPr>
          <p:cNvPr id="5" name="Text Placeholder 4">
            <a:extLst>
              <a:ext uri="{FF2B5EF4-FFF2-40B4-BE49-F238E27FC236}">
                <a16:creationId xmlns:a16="http://schemas.microsoft.com/office/drawing/2014/main" id="{CD382E88-76D4-8E8F-94CA-67DAC262C7CE}"/>
              </a:ext>
            </a:extLst>
          </p:cNvPr>
          <p:cNvSpPr>
            <a:spLocks noGrp="1"/>
          </p:cNvSpPr>
          <p:nvPr>
            <p:ph type="body" sz="quarter" idx="13"/>
          </p:nvPr>
        </p:nvSpPr>
        <p:spPr/>
        <p:txBody>
          <a:bodyPr/>
          <a:lstStyle/>
          <a:p>
            <a:r>
              <a:rPr lang="es-419" b="1" i="0">
                <a:solidFill>
                  <a:srgbClr val="282B3E"/>
                </a:solidFill>
                <a:effectLst/>
                <a:latin typeface="Manulife JH Sans" panose="020B0503040401060103" pitchFamily="34" charset="0"/>
              </a:rPr>
              <a:t>1</a:t>
            </a:r>
            <a:r>
              <a:rPr lang="es-419" b="0" i="0">
                <a:solidFill>
                  <a:srgbClr val="282B3E"/>
                </a:solidFill>
                <a:effectLst/>
                <a:latin typeface="Manulife JH Sans" panose="020B0503040401060103" pitchFamily="34" charset="0"/>
              </a:rPr>
              <a:t> Dos elecciones especiales tendrán lugar simultáneamente con las elecciones del Senado regulares de 2024: una en California para llenar la vacante temporal que se creó con el fallecimiento de la demócrata Diane Feinstein el 29/9/23 y una en Nebraska por la renuncia del republicano Ben Sasse el 8/1/23.</a:t>
            </a:r>
          </a:p>
        </p:txBody>
      </p:sp>
      <p:sp>
        <p:nvSpPr>
          <p:cNvPr id="6" name="Text Placeholder 5">
            <a:extLst>
              <a:ext uri="{FF2B5EF4-FFF2-40B4-BE49-F238E27FC236}">
                <a16:creationId xmlns:a16="http://schemas.microsoft.com/office/drawing/2014/main" id="{FA815ED8-1DC1-5128-120F-0B86B3BB7B54}"/>
              </a:ext>
            </a:extLst>
          </p:cNvPr>
          <p:cNvSpPr>
            <a:spLocks noGrp="1"/>
          </p:cNvSpPr>
          <p:nvPr>
            <p:ph type="body" sz="quarter" idx="14"/>
          </p:nvPr>
        </p:nvSpPr>
        <p:spPr>
          <a:xfrm>
            <a:off x="499391" y="1130244"/>
            <a:ext cx="10155909" cy="512850"/>
          </a:xfrm>
        </p:spPr>
        <p:txBody>
          <a:bodyPr/>
          <a:lstStyle/>
          <a:p>
            <a:r>
              <a:rPr lang="es-419" sz="1800" b="0" i="0">
                <a:solidFill>
                  <a:srgbClr val="282B3E"/>
                </a:solidFill>
                <a:effectLst/>
                <a:latin typeface="Manulife JH Sans" panose="020B0503040401060103" pitchFamily="34" charset="77"/>
              </a:rPr>
              <a:t>Los votantes elegirán al presidente y decidirán la composición de toda la Cámara de Representantes y casi un tercio del Senado.</a:t>
            </a:r>
          </a:p>
        </p:txBody>
      </p:sp>
      <p:pic>
        <p:nvPicPr>
          <p:cNvPr id="14" name="Picture 13">
            <a:extLst>
              <a:ext uri="{FF2B5EF4-FFF2-40B4-BE49-F238E27FC236}">
                <a16:creationId xmlns:a16="http://schemas.microsoft.com/office/drawing/2014/main" id="{B64F9D8F-45ED-3BA5-0F93-5D363DD9402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088774" y="2071935"/>
            <a:ext cx="9909426" cy="3757365"/>
          </a:xfrm>
          <a:prstGeom prst="rect">
            <a:avLst/>
          </a:prstGeom>
        </p:spPr>
      </p:pic>
    </p:spTree>
    <p:extLst>
      <p:ext uri="{BB962C8B-B14F-4D97-AF65-F5344CB8AC3E}">
        <p14:creationId xmlns:p14="http://schemas.microsoft.com/office/powerpoint/2010/main" val="12622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092C-FA94-F276-460F-5256457375F8}"/>
              </a:ext>
            </a:extLst>
          </p:cNvPr>
          <p:cNvSpPr>
            <a:spLocks noGrp="1"/>
          </p:cNvSpPr>
          <p:nvPr>
            <p:ph type="title"/>
          </p:nvPr>
        </p:nvSpPr>
        <p:spPr>
          <a:xfrm>
            <a:off x="482600" y="302724"/>
            <a:ext cx="10515600" cy="158825"/>
          </a:xfrm>
        </p:spPr>
        <p:txBody>
          <a:bodyPr>
            <a:noAutofit/>
          </a:bodyPr>
          <a:lstStyle/>
          <a:p>
            <a:r>
              <a:rPr lang="es-419" sz="2800" dirty="0">
                <a:latin typeface="Manulife JH Sans" panose="020B0503040401060103" pitchFamily="34" charset="77"/>
              </a:rPr>
              <a:t>No deje que las elecciones descarrilen sus metas de inversión a largo plazo</a:t>
            </a:r>
          </a:p>
        </p:txBody>
      </p:sp>
      <p:sp>
        <p:nvSpPr>
          <p:cNvPr id="3" name="Content Placeholder 2">
            <a:extLst>
              <a:ext uri="{FF2B5EF4-FFF2-40B4-BE49-F238E27FC236}">
                <a16:creationId xmlns:a16="http://schemas.microsoft.com/office/drawing/2014/main" id="{091D39B7-8D07-91A0-8F43-A89A10F7DBEE}"/>
              </a:ext>
            </a:extLst>
          </p:cNvPr>
          <p:cNvSpPr>
            <a:spLocks noGrp="1"/>
          </p:cNvSpPr>
          <p:nvPr>
            <p:ph idx="1"/>
          </p:nvPr>
        </p:nvSpPr>
        <p:spPr>
          <a:xfrm>
            <a:off x="2362200" y="6340964"/>
            <a:ext cx="8991600" cy="517036"/>
          </a:xfrm>
        </p:spPr>
        <p:txBody>
          <a:bodyPr>
            <a:normAutofit/>
          </a:bodyPr>
          <a:lstStyle/>
          <a:p>
            <a:pPr marL="0" indent="0">
              <a:buNone/>
            </a:pPr>
            <a:r>
              <a:rPr lang="es-ES" sz="800" b="0" i="0" u="none" strike="noStrike" baseline="0" dirty="0">
                <a:solidFill>
                  <a:srgbClr val="211D1E"/>
                </a:solidFill>
                <a:latin typeface="Manulife JH Sans" panose="020B0503040401060103" pitchFamily="34" charset="77"/>
              </a:rPr>
              <a:t>Fuente: </a:t>
            </a:r>
            <a:r>
              <a:rPr lang="es-ES" sz="800" b="0" i="0" u="none" strike="noStrike" baseline="0" dirty="0" err="1">
                <a:solidFill>
                  <a:srgbClr val="211D1E"/>
                </a:solidFill>
                <a:latin typeface="Manulife JH Sans" panose="020B0503040401060103" pitchFamily="34" charset="77"/>
              </a:rPr>
              <a:t>Morningstar</a:t>
            </a:r>
            <a:r>
              <a:rPr lang="es-ES" sz="800" b="0" i="0" u="none" strike="noStrike" baseline="0" dirty="0">
                <a:solidFill>
                  <a:srgbClr val="211D1E"/>
                </a:solidFill>
                <a:latin typeface="Manulife JH Sans" panose="020B0503040401060103" pitchFamily="34" charset="77"/>
              </a:rPr>
              <a:t>, 2024. Se ha aplicado una escala logarítmica al crecimiento de 1.000 dólares para mostrar más claramente los valores cambiantes durante las primeras décadas del período 1928-2023. Las fechas de control de los partidos políticos de la Casa Blanca coinciden con los meses de toma de posesión presidencial. El índice S&amp;P 500 rastrea el desempeño de 500 de las empresas más grandes de los Estados Unidos. No es posible invertir directamente en un índice. Esta cifra es solo para fines ilustrativos y no representa ninguna inversión específica ni implica ninguna tasa de rendimiento garantizada.</a:t>
            </a:r>
          </a:p>
        </p:txBody>
      </p:sp>
      <p:pic>
        <p:nvPicPr>
          <p:cNvPr id="10" name="Picture 9">
            <a:extLst>
              <a:ext uri="{FF2B5EF4-FFF2-40B4-BE49-F238E27FC236}">
                <a16:creationId xmlns:a16="http://schemas.microsoft.com/office/drawing/2014/main" id="{F8675849-D0CD-A2D2-7983-0728A51B55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3559"/>
          <a:stretch/>
        </p:blipFill>
        <p:spPr>
          <a:xfrm>
            <a:off x="2017055" y="1432441"/>
            <a:ext cx="8043589" cy="4657654"/>
          </a:xfrm>
          <a:prstGeom prst="rect">
            <a:avLst/>
          </a:prstGeom>
        </p:spPr>
      </p:pic>
    </p:spTree>
    <p:extLst>
      <p:ext uri="{BB962C8B-B14F-4D97-AF65-F5344CB8AC3E}">
        <p14:creationId xmlns:p14="http://schemas.microsoft.com/office/powerpoint/2010/main" val="107247481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B212-3DF8-E203-F058-3F63347107DE}"/>
              </a:ext>
            </a:extLst>
          </p:cNvPr>
          <p:cNvSpPr>
            <a:spLocks noGrp="1"/>
          </p:cNvSpPr>
          <p:nvPr>
            <p:ph type="title"/>
          </p:nvPr>
        </p:nvSpPr>
        <p:spPr>
          <a:xfrm>
            <a:off x="493025" y="229457"/>
            <a:ext cx="11277490" cy="792167"/>
          </a:xfrm>
        </p:spPr>
        <p:txBody>
          <a:bodyPr/>
          <a:lstStyle/>
          <a:p>
            <a:pPr fontAlgn="base"/>
            <a:r>
              <a:rPr lang="es-419" sz="2800" i="0" dirty="0">
                <a:solidFill>
                  <a:srgbClr val="282B3E"/>
                </a:solidFill>
                <a:effectLst/>
                <a:latin typeface="Manulife JH Sans" panose="020B0503040401060103" pitchFamily="34" charset="77"/>
              </a:rPr>
              <a:t>En los ciclos electorales de cuatro años, el rendimiento de las acciones normalmente ha sido mejor en el año anterior a una elección presidencial</a:t>
            </a:r>
            <a:br>
              <a:rPr lang="es-419" b="0" i="0" dirty="0">
                <a:solidFill>
                  <a:srgbClr val="282B3E"/>
                </a:solidFill>
                <a:effectLst/>
                <a:latin typeface="Manulife JH Sans" panose="020B0503040401060103" pitchFamily="34" charset="77"/>
              </a:rPr>
            </a:br>
            <a:br>
              <a:rPr lang="es-419" b="0" i="0" dirty="0">
                <a:solidFill>
                  <a:srgbClr val="282B3E"/>
                </a:solidFill>
                <a:effectLst/>
                <a:latin typeface="Manulife JH Sans" panose="020B0503040401060103" pitchFamily="34" charset="77"/>
              </a:rPr>
            </a:br>
            <a:endParaRPr lang="es-419" b="0" i="0" dirty="0">
              <a:solidFill>
                <a:srgbClr val="282B3E"/>
              </a:solidFill>
              <a:effectLst/>
              <a:latin typeface="Manulife JH Sans" panose="020B0503040401060103" pitchFamily="34" charset="77"/>
            </a:endParaRPr>
          </a:p>
        </p:txBody>
      </p:sp>
      <p:pic>
        <p:nvPicPr>
          <p:cNvPr id="8" name="Content Placeholder 7">
            <a:extLst>
              <a:ext uri="{FF2B5EF4-FFF2-40B4-BE49-F238E27FC236}">
                <a16:creationId xmlns:a16="http://schemas.microsoft.com/office/drawing/2014/main" id="{0B4A109D-7F54-124F-F880-E78C08CC5CC2}"/>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a:stretch/>
        </p:blipFill>
        <p:spPr>
          <a:xfrm>
            <a:off x="1117898" y="2585073"/>
            <a:ext cx="9471914" cy="3583051"/>
          </a:xfrm>
        </p:spPr>
      </p:pic>
      <p:sp>
        <p:nvSpPr>
          <p:cNvPr id="4" name="Slide Number Placeholder 3">
            <a:extLst>
              <a:ext uri="{FF2B5EF4-FFF2-40B4-BE49-F238E27FC236}">
                <a16:creationId xmlns:a16="http://schemas.microsoft.com/office/drawing/2014/main" id="{DFF0E12E-EE22-F6ED-5F37-484BBA505169}"/>
              </a:ext>
            </a:extLst>
          </p:cNvPr>
          <p:cNvSpPr>
            <a:spLocks noGrp="1"/>
          </p:cNvSpPr>
          <p:nvPr>
            <p:ph type="sldNum" sz="quarter" idx="12"/>
          </p:nvPr>
        </p:nvSpPr>
        <p:spPr/>
        <p:txBody>
          <a:bodyPr/>
          <a:lstStyle/>
          <a:p>
            <a:fld id="{BB333B34-C87C-402E-ABB0-13B7C9DEBBC4}" type="slidenum">
              <a:rPr lang="en-US" smtClean="0"/>
              <a:t>6</a:t>
            </a:fld>
            <a:endParaRPr lang="en-US"/>
          </a:p>
        </p:txBody>
      </p:sp>
      <p:sp>
        <p:nvSpPr>
          <p:cNvPr id="5" name="Text Placeholder 4">
            <a:extLst>
              <a:ext uri="{FF2B5EF4-FFF2-40B4-BE49-F238E27FC236}">
                <a16:creationId xmlns:a16="http://schemas.microsoft.com/office/drawing/2014/main" id="{CAD3D6BD-6860-7B72-7015-F87C58A167F9}"/>
              </a:ext>
            </a:extLst>
          </p:cNvPr>
          <p:cNvSpPr>
            <a:spLocks noGrp="1"/>
          </p:cNvSpPr>
          <p:nvPr>
            <p:ph type="body" sz="quarter" idx="13"/>
          </p:nvPr>
        </p:nvSpPr>
        <p:spPr/>
        <p:txBody>
          <a:bodyPr/>
          <a:lstStyle/>
          <a:p>
            <a:r>
              <a:rPr lang="es-419" b="0" i="0">
                <a:solidFill>
                  <a:srgbClr val="282B3E"/>
                </a:solidFill>
                <a:effectLst/>
                <a:latin typeface="Manulife JH Sans" panose="020B0503040401060103" pitchFamily="34" charset="0"/>
              </a:rPr>
              <a:t>Fuente: Morningstar Direct, enero de 2024. El Índice S&amp;P 500 registra el desempeño de 500 de las mayores empresas de Estados Unidos. No es posible invertir directamente en un índice. El rendimiento pasado no garantiza resultados futuros.</a:t>
            </a:r>
          </a:p>
        </p:txBody>
      </p:sp>
      <p:sp>
        <p:nvSpPr>
          <p:cNvPr id="6" name="Text Placeholder 5">
            <a:extLst>
              <a:ext uri="{FF2B5EF4-FFF2-40B4-BE49-F238E27FC236}">
                <a16:creationId xmlns:a16="http://schemas.microsoft.com/office/drawing/2014/main" id="{1AC93D68-AE6D-7EF9-4C80-0C2659DA4C31}"/>
              </a:ext>
            </a:extLst>
          </p:cNvPr>
          <p:cNvSpPr>
            <a:spLocks noGrp="1"/>
          </p:cNvSpPr>
          <p:nvPr>
            <p:ph type="body" sz="quarter" idx="14"/>
          </p:nvPr>
        </p:nvSpPr>
        <p:spPr>
          <a:xfrm>
            <a:off x="493027" y="1792191"/>
            <a:ext cx="11277488" cy="231242"/>
          </a:xfrm>
        </p:spPr>
        <p:txBody>
          <a:bodyPr/>
          <a:lstStyle/>
          <a:p>
            <a:r>
              <a:rPr lang="es-419" sz="1800" b="0" i="0" dirty="0">
                <a:solidFill>
                  <a:srgbClr val="282B3E"/>
                </a:solidFill>
                <a:effectLst/>
                <a:latin typeface="Manulife JH Sans" panose="020B0503040401060103" pitchFamily="34" charset="77"/>
              </a:rPr>
              <a:t>Rendimiento del Índice S&amp;P 500 de 1928 a 2023</a:t>
            </a:r>
          </a:p>
        </p:txBody>
      </p:sp>
    </p:spTree>
    <p:extLst>
      <p:ext uri="{BB962C8B-B14F-4D97-AF65-F5344CB8AC3E}">
        <p14:creationId xmlns:p14="http://schemas.microsoft.com/office/powerpoint/2010/main" val="18110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20F5D8-7A61-4A55-90EE-EFEA1D5AA482}"/>
              </a:ext>
            </a:extLst>
          </p:cNvPr>
          <p:cNvSpPr>
            <a:spLocks noGrp="1"/>
          </p:cNvSpPr>
          <p:nvPr>
            <p:ph type="sldNum" sz="quarter" idx="12"/>
          </p:nvPr>
        </p:nvSpPr>
        <p:spPr/>
        <p:txBody>
          <a:bodyPr/>
          <a:lstStyle/>
          <a:p>
            <a:pPr>
              <a:defRPr/>
            </a:pPr>
            <a:fld id="{1EEDA745-9936-4A17-800E-6B5675F0F699}" type="slidenum">
              <a:rPr lang="en-CA" smtClean="0"/>
              <a:pPr>
                <a:defRPr/>
              </a:pPr>
              <a:t>7</a:t>
            </a:fld>
            <a:endParaRPr lang="en-CA"/>
          </a:p>
        </p:txBody>
      </p:sp>
      <p:sp>
        <p:nvSpPr>
          <p:cNvPr id="5" name="Title 4">
            <a:extLst>
              <a:ext uri="{FF2B5EF4-FFF2-40B4-BE49-F238E27FC236}">
                <a16:creationId xmlns:a16="http://schemas.microsoft.com/office/drawing/2014/main" id="{8D24AF9A-6C77-4DEA-9F52-129FF64A8D63}"/>
              </a:ext>
            </a:extLst>
          </p:cNvPr>
          <p:cNvSpPr>
            <a:spLocks noGrp="1"/>
          </p:cNvSpPr>
          <p:nvPr>
            <p:ph type="title"/>
          </p:nvPr>
        </p:nvSpPr>
        <p:spPr>
          <a:xfrm>
            <a:off x="454025" y="525154"/>
            <a:ext cx="10691018" cy="792167"/>
          </a:xfrm>
        </p:spPr>
        <p:txBody>
          <a:bodyPr/>
          <a:lstStyle/>
          <a:p>
            <a:r>
              <a:rPr lang="es-419" sz="2800">
                <a:latin typeface="Manulife JH Sans" panose="020B0503040401060103" pitchFamily="34" charset="77"/>
              </a:rPr>
              <a:t>Evolución de las acciones en seis escenarios políticos</a:t>
            </a:r>
            <a:br>
              <a:rPr lang="es-419" sz="2800">
                <a:latin typeface="Manulife JH Sans" panose="020B0503040401060103" pitchFamily="34" charset="77"/>
              </a:rPr>
            </a:br>
            <a:endParaRPr lang="es-419" sz="2800">
              <a:latin typeface="Manulife JH Sans" panose="020B0503040401060103" pitchFamily="34" charset="77"/>
            </a:endParaRPr>
          </a:p>
        </p:txBody>
      </p:sp>
      <p:sp>
        <p:nvSpPr>
          <p:cNvPr id="6" name="TextBox 5">
            <a:extLst>
              <a:ext uri="{FF2B5EF4-FFF2-40B4-BE49-F238E27FC236}">
                <a16:creationId xmlns:a16="http://schemas.microsoft.com/office/drawing/2014/main" id="{D6E3C08D-2A1F-4F1A-A603-823EEC0613ED}"/>
              </a:ext>
            </a:extLst>
          </p:cNvPr>
          <p:cNvSpPr txBox="1"/>
          <p:nvPr/>
        </p:nvSpPr>
        <p:spPr>
          <a:xfrm>
            <a:off x="2346822" y="6240908"/>
            <a:ext cx="8047954" cy="492443"/>
          </a:xfrm>
          <a:prstGeom prst="rect">
            <a:avLst/>
          </a:prstGeom>
          <a:noFill/>
        </p:spPr>
        <p:txBody>
          <a:bodyPr wrap="square" lIns="0" tIns="0" rIns="0" bIns="0" rtlCol="0">
            <a:spAutoFit/>
          </a:bodyPr>
          <a:lstStyle/>
          <a:p>
            <a:pPr>
              <a:spcBef>
                <a:spcPts val="600"/>
              </a:spcBef>
            </a:pPr>
            <a:r>
              <a:rPr lang="es-ES" sz="800" b="0" i="0" dirty="0">
                <a:solidFill>
                  <a:srgbClr val="282B3E"/>
                </a:solidFill>
                <a:effectLst/>
                <a:latin typeface="Manulife JH Sans" panose="020B0503040401060103" pitchFamily="34" charset="0"/>
              </a:rPr>
              <a:t>Fuente: </a:t>
            </a:r>
            <a:r>
              <a:rPr lang="es-ES" sz="800" b="0" i="0" dirty="0" err="1">
                <a:solidFill>
                  <a:srgbClr val="282B3E"/>
                </a:solidFill>
                <a:effectLst/>
                <a:latin typeface="Manulife JH Sans" panose="020B0503040401060103" pitchFamily="34" charset="0"/>
              </a:rPr>
              <a:t>Morningstar</a:t>
            </a:r>
            <a:r>
              <a:rPr lang="es-ES" sz="800" b="0" i="0" dirty="0">
                <a:solidFill>
                  <a:srgbClr val="282B3E"/>
                </a:solidFill>
                <a:effectLst/>
                <a:latin typeface="Manulife JH Sans" panose="020B0503040401060103" pitchFamily="34" charset="0"/>
              </a:rPr>
              <a:t>, 2024. Se ha aplicado una escala logarítmica al crecimiento de 1.000 dólares para mostrar más claramente los valores cambiantes durante las primeras décadas del período 1928-2023. Las fechas de control de los partidos políticos de la Casa Blanca coinciden con los meses de toma de posesión presidencial. El índice S&amp;P 500 rastrea el desempeño de 500 de las empresas más grandes de los Estados Unidos. No es posible invertir directamente en un índice. Esta cifra es solo para fines ilustrativos y no representa ninguna inversión específica ni implica ninguna tasa de rendimiento garantizada.</a:t>
            </a:r>
          </a:p>
        </p:txBody>
      </p:sp>
      <p:pic>
        <p:nvPicPr>
          <p:cNvPr id="9" name="Picture 8">
            <a:extLst>
              <a:ext uri="{FF2B5EF4-FFF2-40B4-BE49-F238E27FC236}">
                <a16:creationId xmlns:a16="http://schemas.microsoft.com/office/drawing/2014/main" id="{61768D90-996D-B492-9402-A868AE7FC6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1900" y="1621268"/>
            <a:ext cx="10557798" cy="4100353"/>
          </a:xfrm>
          <a:prstGeom prst="rect">
            <a:avLst/>
          </a:prstGeom>
        </p:spPr>
      </p:pic>
      <p:sp>
        <p:nvSpPr>
          <p:cNvPr id="11" name="TextBox 10">
            <a:extLst>
              <a:ext uri="{FF2B5EF4-FFF2-40B4-BE49-F238E27FC236}">
                <a16:creationId xmlns:a16="http://schemas.microsoft.com/office/drawing/2014/main" id="{02941CF1-ECD2-72D6-C67A-0B262032F0C9}"/>
              </a:ext>
            </a:extLst>
          </p:cNvPr>
          <p:cNvSpPr txBox="1"/>
          <p:nvPr/>
        </p:nvSpPr>
        <p:spPr>
          <a:xfrm>
            <a:off x="454025" y="1136378"/>
            <a:ext cx="9852440" cy="276999"/>
          </a:xfrm>
          <a:prstGeom prst="rect">
            <a:avLst/>
          </a:prstGeom>
          <a:noFill/>
        </p:spPr>
        <p:txBody>
          <a:bodyPr wrap="square" lIns="0" tIns="0" rIns="0" bIns="0" rtlCol="0">
            <a:spAutoFit/>
          </a:bodyPr>
          <a:lstStyle/>
          <a:p>
            <a:r>
              <a:rPr lang="es-419">
                <a:solidFill>
                  <a:schemeClr val="tx1"/>
                </a:solidFill>
                <a:latin typeface="Manulife JH Sans" panose="020B0503040401060103" pitchFamily="34" charset="77"/>
              </a:rPr>
              <a:t>Rendimientos anuales promedios en el Índice S&amp;P 500 desde 1933, con diferentes partidos en el poder.</a:t>
            </a:r>
          </a:p>
        </p:txBody>
      </p:sp>
    </p:spTree>
    <p:extLst>
      <p:ext uri="{BB962C8B-B14F-4D97-AF65-F5344CB8AC3E}">
        <p14:creationId xmlns:p14="http://schemas.microsoft.com/office/powerpoint/2010/main" val="77054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F465-00E0-682B-B1E5-475BBE4A891D}"/>
              </a:ext>
            </a:extLst>
          </p:cNvPr>
          <p:cNvSpPr>
            <a:spLocks noGrp="1"/>
          </p:cNvSpPr>
          <p:nvPr>
            <p:ph type="title"/>
          </p:nvPr>
        </p:nvSpPr>
        <p:spPr>
          <a:xfrm>
            <a:off x="366451" y="356543"/>
            <a:ext cx="11725535" cy="792167"/>
          </a:xfrm>
        </p:spPr>
        <p:txBody>
          <a:bodyPr/>
          <a:lstStyle/>
          <a:p>
            <a:r>
              <a:rPr lang="es-419" sz="2700" b="1" i="0" u="none" strike="noStrike" baseline="0" dirty="0">
                <a:solidFill>
                  <a:srgbClr val="211D1E"/>
                </a:solidFill>
                <a:latin typeface="Manulife JH Sans" panose="020B0503040401060103" pitchFamily="34" charset="77"/>
              </a:rPr>
              <a:t>¿Cuáles han sido las mejores formas de invertir en los años electorales? </a:t>
            </a:r>
          </a:p>
        </p:txBody>
      </p:sp>
      <p:sp>
        <p:nvSpPr>
          <p:cNvPr id="4" name="Slide Number Placeholder 3">
            <a:extLst>
              <a:ext uri="{FF2B5EF4-FFF2-40B4-BE49-F238E27FC236}">
                <a16:creationId xmlns:a16="http://schemas.microsoft.com/office/drawing/2014/main" id="{BC3A0C8A-59E5-B67A-418D-BD1A62DBBA75}"/>
              </a:ext>
            </a:extLst>
          </p:cNvPr>
          <p:cNvSpPr>
            <a:spLocks noGrp="1"/>
          </p:cNvSpPr>
          <p:nvPr>
            <p:ph type="sldNum" sz="quarter" idx="12"/>
          </p:nvPr>
        </p:nvSpPr>
        <p:spPr/>
        <p:txBody>
          <a:bodyPr/>
          <a:lstStyle/>
          <a:p>
            <a:fld id="{BB333B34-C87C-402E-ABB0-13B7C9DEBBC4}" type="slidenum">
              <a:rPr lang="en-US" smtClean="0"/>
              <a:t>8</a:t>
            </a:fld>
            <a:endParaRPr lang="en-US"/>
          </a:p>
        </p:txBody>
      </p:sp>
      <p:pic>
        <p:nvPicPr>
          <p:cNvPr id="7" name="Picture 6">
            <a:extLst>
              <a:ext uri="{FF2B5EF4-FFF2-40B4-BE49-F238E27FC236}">
                <a16:creationId xmlns:a16="http://schemas.microsoft.com/office/drawing/2014/main" id="{CC416ABA-E420-D32E-5DC4-AEC81511DB0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2120232" y="1148710"/>
            <a:ext cx="7696868" cy="4493047"/>
          </a:xfrm>
          <a:prstGeom prst="rect">
            <a:avLst/>
          </a:prstGeom>
        </p:spPr>
      </p:pic>
      <p:sp>
        <p:nvSpPr>
          <p:cNvPr id="10" name="Text Placeholder 9">
            <a:extLst>
              <a:ext uri="{FF2B5EF4-FFF2-40B4-BE49-F238E27FC236}">
                <a16:creationId xmlns:a16="http://schemas.microsoft.com/office/drawing/2014/main" id="{2D2EF030-646A-FED4-3761-A19C67989F3B}"/>
              </a:ext>
            </a:extLst>
          </p:cNvPr>
          <p:cNvSpPr>
            <a:spLocks noGrp="1"/>
          </p:cNvSpPr>
          <p:nvPr>
            <p:ph type="body" sz="quarter" idx="13"/>
          </p:nvPr>
        </p:nvSpPr>
        <p:spPr>
          <a:xfrm>
            <a:off x="2120232" y="5597979"/>
            <a:ext cx="8931429" cy="1260021"/>
          </a:xfrm>
        </p:spPr>
        <p:txBody>
          <a:bodyPr/>
          <a:lstStyle/>
          <a:p>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Fuente: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Morningstar</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enero de 2024. Los 10.000 dólares iniciales de la estrategia de inversión total se invierten íntegramente en el índice</a:t>
            </a:r>
            <a:b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b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S&amp;P 500 a lo largo de cada ciclo de 4 años. La estrategia de contribuciones periódicas comienza con 9.000 dólares en un equivalente en efectivo, el índice de letras del tesoro estadounidense a 30 días SBBI de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Ibbotson</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Associates</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(IA) y 1.000 dólares en el índice S&amp;P 500. En el año electoral que comienza cada ciclo de 4 años, la estrategia de contribuciones regulares realiza contribuciones de $1,000 del índice IA SBBI U.S.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Treasury</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Bill de 30 días al índice S&amp;P 500 durante cada uno de los 9 meses previos a las elecciones de noviembre, de modo que los 10.000 dólares iniciales se invierten íntegramente en acciones; Durante el resto del ciclo, el saldo de la cuenta permanece totalmente invertido. La estrategia de permanecer al margen se invierte completamente en el índice IA SBBI U.S.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Treasury</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Bill </a:t>
            </a:r>
            <a:r>
              <a:rPr lang="es-ES" sz="800" kern="0" dirty="0" err="1">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Index</a:t>
            </a:r>
            <a:r>
              <a:rPr lang="es-ES" sz="800" kern="0" dirty="0">
                <a:solidFill>
                  <a:srgbClr val="202124"/>
                </a:solidFill>
                <a:effectLst/>
                <a:latin typeface="Manulife JH Sans" panose="020B0503040401060103" pitchFamily="34" charset="0"/>
                <a:ea typeface="Times New Roman" panose="02020603050405020304" pitchFamily="18" charset="0"/>
                <a:cs typeface="Courier New" panose="02070309020205020404" pitchFamily="49" charset="0"/>
              </a:rPr>
              <a:t> a 30 días durante cada año electoral y luego se invierte completamente en el índice S&amp;P 500 en los tres años siguientes de cada ciclo. El índice S&amp;P 500 sigue el desempeño de 500 de las empresas más grandes de Estados Unidos. El índice IA SBBI de Letras del Tesoro de EE. UU. a 30 días rastrea el desempeño de una única emisión de Letras del Tesoro en circulación cuyo vencimiento se acerca más a los 30 días, pero no más allá, de la fecha de reequilibrio. No es posible invertir en un índice. El rendimiento pasado no garantiza resultados futuros.</a:t>
            </a:r>
            <a:endParaRPr lang="en-US" sz="800" kern="100" dirty="0">
              <a:effectLst/>
              <a:latin typeface="Manulife JH Sans" panose="020B0503040401060103"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504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4">
            <a:extLst>
              <a:ext uri="{FF2B5EF4-FFF2-40B4-BE49-F238E27FC236}">
                <a16:creationId xmlns:a16="http://schemas.microsoft.com/office/drawing/2014/main" id="{E2CD1710-4573-4718-A40A-7E8F9604C4F9}"/>
              </a:ext>
            </a:extLst>
          </p:cNvPr>
          <p:cNvSpPr>
            <a:spLocks noGrp="1" noChangeArrowheads="1"/>
          </p:cNvSpPr>
          <p:nvPr>
            <p:ph type="title"/>
          </p:nvPr>
        </p:nvSpPr>
        <p:spPr/>
        <p:txBody>
          <a:bodyPr/>
          <a:lstStyle/>
          <a:p>
            <a:r>
              <a:rPr lang="es-419">
                <a:latin typeface="Manulife JH Sans" panose="020B0503040401060103" pitchFamily="34" charset="77"/>
              </a:rPr>
              <a:t>¿Hay un buen o mal momento para invertir?</a:t>
            </a:r>
          </a:p>
        </p:txBody>
      </p:sp>
      <p:sp>
        <p:nvSpPr>
          <p:cNvPr id="3" name="Slide Number Placeholder 2">
            <a:extLst>
              <a:ext uri="{FF2B5EF4-FFF2-40B4-BE49-F238E27FC236}">
                <a16:creationId xmlns:a16="http://schemas.microsoft.com/office/drawing/2014/main" id="{4C58D2A4-F564-4062-BC97-B5A819482465}"/>
              </a:ext>
            </a:extLst>
          </p:cNvPr>
          <p:cNvSpPr>
            <a:spLocks noGrp="1"/>
          </p:cNvSpPr>
          <p:nvPr>
            <p:ph type="sldNum" sz="quarter" idx="16"/>
          </p:nvPr>
        </p:nvSpPr>
        <p:spPr>
          <a:xfrm>
            <a:off x="8532813" y="6399213"/>
            <a:ext cx="212725" cy="176212"/>
          </a:xfrm>
          <a:prstGeom prst="rect">
            <a:avLst/>
          </a:prstGeom>
        </p:spPr>
        <p:txBody>
          <a:bodyPr vert="horz" lIns="0" tIns="0" rIns="0" bIns="0" rtlCol="0" anchor="b">
            <a:noAutofit/>
          </a:bodyPr>
          <a:lstStyle>
            <a:defPPr>
              <a:defRPr lang="en-US"/>
            </a:defPPr>
            <a:lvl1pPr algn="r" rtl="0" eaLnBrk="0" fontAlgn="base" hangingPunct="0">
              <a:spcBef>
                <a:spcPct val="0"/>
              </a:spcBef>
              <a:spcAft>
                <a:spcPct val="0"/>
              </a:spcAft>
              <a:defRPr sz="8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1EEDA745-9936-4A17-800E-6B5675F0F699}" type="slidenum">
              <a:rPr lang="en-CA" smtClean="0"/>
              <a:pPr>
                <a:defRPr/>
              </a:pPr>
              <a:t>9</a:t>
            </a:fld>
            <a:endParaRPr lang="en-CA"/>
          </a:p>
        </p:txBody>
      </p:sp>
      <p:grpSp>
        <p:nvGrpSpPr>
          <p:cNvPr id="10" name="Group 9">
            <a:extLst>
              <a:ext uri="{FF2B5EF4-FFF2-40B4-BE49-F238E27FC236}">
                <a16:creationId xmlns:a16="http://schemas.microsoft.com/office/drawing/2014/main" id="{6FD522D3-1FB2-630C-B13D-AD66198D344B}"/>
              </a:ext>
            </a:extLst>
          </p:cNvPr>
          <p:cNvGrpSpPr/>
          <p:nvPr/>
        </p:nvGrpSpPr>
        <p:grpSpPr>
          <a:xfrm>
            <a:off x="4142395" y="779489"/>
            <a:ext cx="6620543" cy="1760040"/>
            <a:chOff x="4727012" y="282575"/>
            <a:chExt cx="5542575" cy="1320544"/>
          </a:xfrm>
        </p:grpSpPr>
        <p:sp>
          <p:nvSpPr>
            <p:cNvPr id="16" name="AutoShape 6">
              <a:extLst>
                <a:ext uri="{FF2B5EF4-FFF2-40B4-BE49-F238E27FC236}">
                  <a16:creationId xmlns:a16="http://schemas.microsoft.com/office/drawing/2014/main" id="{3CD0FE67-873E-4B59-98F4-4A2BD8A2B887}"/>
                </a:ext>
              </a:extLst>
            </p:cNvPr>
            <p:cNvSpPr>
              <a:spLocks/>
            </p:cNvSpPr>
            <p:nvPr/>
          </p:nvSpPr>
          <p:spPr bwMode="auto">
            <a:xfrm>
              <a:off x="6095136" y="322959"/>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s-419" sz="2000">
                  <a:latin typeface="Manulife JH Sans" panose="020B0503040401060103" pitchFamily="34" charset="77"/>
                </a:rPr>
                <a:t>Por lo general, los ciclos de elecciones presidenciales han sido positivos para las acciones. </a:t>
              </a:r>
            </a:p>
          </p:txBody>
        </p:sp>
        <p:sp>
          <p:nvSpPr>
            <p:cNvPr id="17" name="AutoShape 6">
              <a:extLst>
                <a:ext uri="{FF2B5EF4-FFF2-40B4-BE49-F238E27FC236}">
                  <a16:creationId xmlns:a16="http://schemas.microsoft.com/office/drawing/2014/main" id="{1CD77A57-1286-4B5D-BA2D-1756CC676FF8}"/>
                </a:ext>
              </a:extLst>
            </p:cNvPr>
            <p:cNvSpPr>
              <a:spLocks/>
            </p:cNvSpPr>
            <p:nvPr/>
          </p:nvSpPr>
          <p:spPr bwMode="auto">
            <a:xfrm>
              <a:off x="4727012" y="282575"/>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pic>
          <p:nvPicPr>
            <p:cNvPr id="5" name="Graphic 4" descr="Esquema de tendencia ascendente">
              <a:extLst>
                <a:ext uri="{FF2B5EF4-FFF2-40B4-BE49-F238E27FC236}">
                  <a16:creationId xmlns:a16="http://schemas.microsoft.com/office/drawing/2014/main" id="{CF3ECFF5-6E19-42D0-8669-C04B4598C69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4835832" y="465455"/>
              <a:ext cx="914400" cy="914400"/>
            </a:xfrm>
            <a:prstGeom prst="rect">
              <a:avLst/>
            </a:prstGeom>
          </p:spPr>
        </p:pic>
      </p:grpSp>
      <p:grpSp>
        <p:nvGrpSpPr>
          <p:cNvPr id="6" name="Group 5">
            <a:extLst>
              <a:ext uri="{FF2B5EF4-FFF2-40B4-BE49-F238E27FC236}">
                <a16:creationId xmlns:a16="http://schemas.microsoft.com/office/drawing/2014/main" id="{5E9CA911-A822-3717-FF69-5006C5631DC7}"/>
              </a:ext>
            </a:extLst>
          </p:cNvPr>
          <p:cNvGrpSpPr/>
          <p:nvPr/>
        </p:nvGrpSpPr>
        <p:grpSpPr>
          <a:xfrm>
            <a:off x="4142395" y="2757252"/>
            <a:ext cx="6620543" cy="3202348"/>
            <a:chOff x="4771982" y="1782891"/>
            <a:chExt cx="5515019" cy="2689860"/>
          </a:xfrm>
        </p:grpSpPr>
        <p:sp>
          <p:nvSpPr>
            <p:cNvPr id="9" name="AutoShape 6">
              <a:extLst>
                <a:ext uri="{FF2B5EF4-FFF2-40B4-BE49-F238E27FC236}">
                  <a16:creationId xmlns:a16="http://schemas.microsoft.com/office/drawing/2014/main" id="{FE3783FA-4EC3-4122-B4C0-B4D5B277A5A0}"/>
                </a:ext>
              </a:extLst>
            </p:cNvPr>
            <p:cNvSpPr>
              <a:spLocks/>
            </p:cNvSpPr>
            <p:nvPr/>
          </p:nvSpPr>
          <p:spPr bwMode="auto">
            <a:xfrm>
              <a:off x="6112550" y="31925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s-419" sz="2000">
                  <a:latin typeface="Manulife JH Sans" panose="020B0503040401060103" pitchFamily="34" charset="77"/>
                  <a:ea typeface="ＭＳ Ｐゴシック" charset="0"/>
                </a:rPr>
                <a:t>A pesar de la volatilidad sin precedentes, intente ignorar el corto plazo y enfóquese en el largo plazo.</a:t>
              </a:r>
            </a:p>
          </p:txBody>
        </p:sp>
        <p:sp>
          <p:nvSpPr>
            <p:cNvPr id="13" name="AutoShape 6">
              <a:extLst>
                <a:ext uri="{FF2B5EF4-FFF2-40B4-BE49-F238E27FC236}">
                  <a16:creationId xmlns:a16="http://schemas.microsoft.com/office/drawing/2014/main" id="{D8160425-B15C-4514-82AD-204E599B0C9F}"/>
                </a:ext>
              </a:extLst>
            </p:cNvPr>
            <p:cNvSpPr>
              <a:spLocks/>
            </p:cNvSpPr>
            <p:nvPr/>
          </p:nvSpPr>
          <p:spPr bwMode="auto">
            <a:xfrm>
              <a:off x="4771982" y="31925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grpSp>
          <p:nvGrpSpPr>
            <p:cNvPr id="4" name="Group 3">
              <a:extLst>
                <a:ext uri="{FF2B5EF4-FFF2-40B4-BE49-F238E27FC236}">
                  <a16:creationId xmlns:a16="http://schemas.microsoft.com/office/drawing/2014/main" id="{F1CE9232-0B05-D1A4-C745-D49092567444}"/>
                </a:ext>
              </a:extLst>
            </p:cNvPr>
            <p:cNvGrpSpPr/>
            <p:nvPr/>
          </p:nvGrpSpPr>
          <p:grpSpPr>
            <a:xfrm>
              <a:off x="4771982" y="1782891"/>
              <a:ext cx="5515019" cy="1280160"/>
              <a:chOff x="4771982" y="1782891"/>
              <a:chExt cx="5515019" cy="1280160"/>
            </a:xfrm>
          </p:grpSpPr>
          <p:sp>
            <p:nvSpPr>
              <p:cNvPr id="12" name="AutoShape 6">
                <a:extLst>
                  <a:ext uri="{FF2B5EF4-FFF2-40B4-BE49-F238E27FC236}">
                    <a16:creationId xmlns:a16="http://schemas.microsoft.com/office/drawing/2014/main" id="{D362AB2F-A2C4-431B-87F2-BE20B1200199}"/>
                  </a:ext>
                </a:extLst>
              </p:cNvPr>
              <p:cNvSpPr>
                <a:spLocks/>
              </p:cNvSpPr>
              <p:nvPr/>
            </p:nvSpPr>
            <p:spPr bwMode="auto">
              <a:xfrm>
                <a:off x="6112550" y="17828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s-419" sz="2000">
                    <a:latin typeface="Manulife JH Sans" panose="020B0503040401060103" pitchFamily="34" charset="77"/>
                    <a:ea typeface="ＭＳ Ｐゴシック" charset="0"/>
                  </a:rPr>
                  <a:t>Los mercados se recuperan de las crisis.</a:t>
                </a:r>
              </a:p>
            </p:txBody>
          </p:sp>
          <p:sp>
            <p:nvSpPr>
              <p:cNvPr id="15" name="AutoShape 6">
                <a:extLst>
                  <a:ext uri="{FF2B5EF4-FFF2-40B4-BE49-F238E27FC236}">
                    <a16:creationId xmlns:a16="http://schemas.microsoft.com/office/drawing/2014/main" id="{C9AE255D-9873-43AF-997E-5682F9667BB5}"/>
                  </a:ext>
                </a:extLst>
              </p:cNvPr>
              <p:cNvSpPr>
                <a:spLocks/>
              </p:cNvSpPr>
              <p:nvPr/>
            </p:nvSpPr>
            <p:spPr bwMode="auto">
              <a:xfrm>
                <a:off x="4771982" y="17828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pic>
            <p:nvPicPr>
              <p:cNvPr id="20" name="Graphic 19">
                <a:extLst>
                  <a:ext uri="{FF2B5EF4-FFF2-40B4-BE49-F238E27FC236}">
                    <a16:creationId xmlns:a16="http://schemas.microsoft.com/office/drawing/2014/main" id="{AD4FBD9F-D864-4359-BF13-B06698AB6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1203" y="2012112"/>
                <a:ext cx="821718" cy="821718"/>
              </a:xfrm>
              <a:prstGeom prst="rect">
                <a:avLst/>
              </a:prstGeom>
            </p:spPr>
          </p:pic>
        </p:grpSp>
        <p:pic>
          <p:nvPicPr>
            <p:cNvPr id="18" name="Graphic 17" descr="Aspiración con diseño de relleno uniforme">
              <a:extLst>
                <a:ext uri="{FF2B5EF4-FFF2-40B4-BE49-F238E27FC236}">
                  <a16:creationId xmlns:a16="http://schemas.microsoft.com/office/drawing/2014/main" id="{A2F01A84-5D9A-41E9-A45D-BA3298CF17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4862" y="3375471"/>
              <a:ext cx="914400" cy="914400"/>
            </a:xfrm>
            <a:prstGeom prst="rect">
              <a:avLst/>
            </a:prstGeom>
          </p:spPr>
        </p:pic>
      </p:grpSp>
    </p:spTree>
    <p:extLst>
      <p:ext uri="{BB962C8B-B14F-4D97-AF65-F5344CB8AC3E}">
        <p14:creationId xmlns:p14="http://schemas.microsoft.com/office/powerpoint/2010/main" val="1329022989"/>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COUNT" val="4"/>
  <p:tag name="SN" val="HIDDEN"/>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1_John Hancock layouts">
  <a:themeElements>
    <a:clrScheme name="Custom 15">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22879</TotalTime>
  <Words>4663</Words>
  <Application>Microsoft Office PowerPoint</Application>
  <PresentationFormat>Widescreen</PresentationFormat>
  <Paragraphs>281</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AvenirNext LT Com Regular</vt:lpstr>
      <vt:lpstr>Calibri</vt:lpstr>
      <vt:lpstr>Courier</vt:lpstr>
      <vt:lpstr>Courier New</vt:lpstr>
      <vt:lpstr>Manulife JH Sans</vt:lpstr>
      <vt:lpstr>Manulife JH Serif Optimized</vt:lpstr>
      <vt:lpstr>Wingdings</vt:lpstr>
      <vt:lpstr>John Hancock layouts</vt:lpstr>
      <vt:lpstr>1_John Hancock layouts</vt:lpstr>
      <vt:lpstr>PowerPoint Presentation</vt:lpstr>
      <vt:lpstr>Estrategias para ignorar el ruido en un año electoral</vt:lpstr>
      <vt:lpstr>Entienda cómo las elecciones afectan al mercado</vt:lpstr>
      <vt:lpstr>¿Qué está en juego en las elecciones de 2024? </vt:lpstr>
      <vt:lpstr>No deje que las elecciones descarrilen sus metas de inversión a largo plazo</vt:lpstr>
      <vt:lpstr>En los ciclos electorales de cuatro años, el rendimiento de las acciones normalmente ha sido mejor en el año anterior a una elección presidencial  </vt:lpstr>
      <vt:lpstr>Evolución de las acciones en seis escenarios políticos </vt:lpstr>
      <vt:lpstr>¿Cuáles han sido las mejores formas de invertir en los años electorales? </vt:lpstr>
      <vt:lpstr>¿Hay un buen o mal momento para invertir?</vt:lpstr>
      <vt:lpstr>Cree un  plan de jubilación </vt:lpstr>
      <vt:lpstr>PowerPoint Presentation</vt:lpstr>
      <vt:lpstr>PowerPoint Presentation</vt:lpstr>
      <vt:lpstr>PowerPoint Presentation</vt:lpstr>
      <vt:lpstr>PowerPoint Presentation</vt:lpstr>
      <vt:lpstr>Mantenga el rumbo</vt:lpstr>
      <vt:lpstr>PowerPoint Presentation</vt:lpstr>
      <vt:lpstr>Ignorar el ruido para mantener el rumbo   </vt:lpstr>
      <vt:lpstr>Haga un chequeo anual a su plan de jubilación  </vt:lpstr>
      <vt:lpstr>Lo que puede hacer hoy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401k day and Investing in the election</dc:title>
  <dc:creator>Daniel Alexander</dc:creator>
  <cp:lastModifiedBy>Daniel Alexander</cp:lastModifiedBy>
  <cp:revision>102</cp:revision>
  <dcterms:created xsi:type="dcterms:W3CDTF">2024-04-09T18:51:36Z</dcterms:created>
  <dcterms:modified xsi:type="dcterms:W3CDTF">2024-09-05T20:19:10Z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2024-04-23T17:47:27Z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ffc84446-ce6e-4013-be0d-2706f2cc610b</vt:lpwstr>
  </property>
  <property fmtid="{D5CDD505-2E9C-101B-9397-08002B2CF9AE}" pid="8" name="MSIP_Label_0dd5db4b-78fb-42ac-8616-2bbd1a698c72_ContentBits">
    <vt:lpwstr>0</vt:lpwstr>
  </property>
</Properties>
</file>