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316" r:id="rId2"/>
    <p:sldId id="331" r:id="rId3"/>
    <p:sldId id="332" r:id="rId4"/>
    <p:sldId id="333" r:id="rId5"/>
    <p:sldId id="3866" r:id="rId6"/>
    <p:sldId id="336" r:id="rId7"/>
    <p:sldId id="344" r:id="rId8"/>
    <p:sldId id="3871" r:id="rId9"/>
    <p:sldId id="3872" r:id="rId10"/>
    <p:sldId id="3939" r:id="rId11"/>
    <p:sldId id="3930" r:id="rId12"/>
    <p:sldId id="3873" r:id="rId13"/>
    <p:sldId id="3874" r:id="rId14"/>
    <p:sldId id="337" r:id="rId15"/>
    <p:sldId id="402" r:id="rId16"/>
    <p:sldId id="1256" r:id="rId17"/>
    <p:sldId id="3876" r:id="rId18"/>
    <p:sldId id="3926" r:id="rId19"/>
    <p:sldId id="1098" r:id="rId20"/>
    <p:sldId id="473" r:id="rId21"/>
    <p:sldId id="605" r:id="rId22"/>
    <p:sldId id="1100" r:id="rId23"/>
    <p:sldId id="1101" r:id="rId24"/>
    <p:sldId id="486" r:id="rId25"/>
    <p:sldId id="1103" r:id="rId26"/>
    <p:sldId id="3931" r:id="rId27"/>
    <p:sldId id="1068" r:id="rId28"/>
    <p:sldId id="1083" r:id="rId29"/>
    <p:sldId id="3934" r:id="rId30"/>
    <p:sldId id="3935" r:id="rId31"/>
    <p:sldId id="357" r:id="rId32"/>
    <p:sldId id="353" r:id="rId33"/>
    <p:sldId id="354" r:id="rId34"/>
  </p:sldIdLst>
  <p:sldSz cx="9144000" cy="6858000" type="screen4x3"/>
  <p:notesSz cx="6858000" cy="92964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5511" userDrawn="1">
          <p15:clr>
            <a:srgbClr val="A4A3A4"/>
          </p15:clr>
        </p15:guide>
        <p15:guide id="5" orient="horz" pos="336" userDrawn="1">
          <p15:clr>
            <a:srgbClr val="A4A3A4"/>
          </p15:clr>
        </p15:guide>
        <p15:guide id="6" orient="horz" pos="923" userDrawn="1">
          <p15:clr>
            <a:srgbClr val="A4A3A4"/>
          </p15:clr>
        </p15:guide>
      </p15:sldGuideLst>
    </p:ext>
    <p:ext uri="{2D200454-40CA-4A62-9FC3-DE9A4176ACB9}">
      <p15:notesGuideLst xmlns:p15="http://schemas.microsoft.com/office/powerpoint/2012/main">
        <p15:guide id="1" orient="horz" pos="2330">
          <p15:clr>
            <a:srgbClr val="A4A3A4"/>
          </p15:clr>
        </p15:guide>
        <p15:guide id="2" pos="345">
          <p15:clr>
            <a:srgbClr val="A4A3A4"/>
          </p15:clr>
        </p15:guide>
        <p15:guide id="3" pos="397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3C9F30-1F76-8A30-DF1A-1D7EC926C519}" name="Kathleen Nordgren" initials="KN" userId="S::nothdka@MFCGD.COM::50fb4c34-c853-4326-9d70-bd9a0d98f957" providerId="AD"/>
  <p188:author id="{9650D537-89DA-F4CE-75E1-DE6E8197D26D}" name="Paul Chomiuk" initials="PC" userId="S::chomipa@MFCGD.COM::ed58fff9-ef6d-4c55-b68b-afaf12281966" providerId="AD"/>
  <p188:author id="{77319D62-4AE2-0191-B9F8-2141A0CB923C}" name="Carla Conway" initials="CC" userId="S::conwaca@MFCGD.COM::f6f0c01a-44e1-45d2-b033-af4bfe8a917a" providerId="AD"/>
  <p188:author id="{D2E2CCC7-21CD-7FC2-967C-E237B909DECB}" name="Amy Lynn" initials="AL" userId="S::lynnamy@MFCGD.COM::a57b1233-82b5-4277-832f-99e6ce1b3921" providerId="AD"/>
  <p188:author id="{76E26FC9-A6A6-CD18-CC8A-D1C1BECEB5E6}" name="Sandra Jahnke" initials="SJ" userId="S::jahnksa@MFCGD.COM::fdf11850-c8ea-4bc9-8987-4b91a968dd4a" providerId="AD"/>
  <p188:author id="{FBC284D6-7ECA-09D2-25DC-8A36A9BDF0DE}" name="Thanyaa Navaneethan" initials="TN" userId="S::navanth@MFCGD.COM::ba91b2f5-3622-43c1-a462-8a553934e142" providerId="AD"/>
  <p188:author id="{5040DCDB-437B-A42B-3D82-593F3012B40F}" name="Christine Creamer" initials="CC" userId="S::creamerc@MFCGD.COM::9698b4c3-39f2-416b-aec0-23b6f51dcfd0" providerId="AD"/>
  <p188:author id="{1AF05AFD-A344-2A68-719A-E5D7834950B2}" name="Ria Sharma" initials="RS" userId="S::sharria@MFCGD.COM::9c3f58c7-5192-4eff-9227-74cebe5fa03b" providerId="AD"/>
  <p188:author id="{D649F7FD-EF14-BA21-90EE-1FA6DC21A348}" name="Eleanor Jan" initials="EJ" userId="S::janelea@MFCGD.COM::331eda0f-1df8-4f14-90f0-b792c405a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ly L. Sinclair" initials="KLS" lastIdx="36" clrIdx="0">
    <p:extLst>
      <p:ext uri="{19B8F6BF-5375-455C-9EA6-DF929625EA0E}">
        <p15:presenceInfo xmlns:p15="http://schemas.microsoft.com/office/powerpoint/2012/main" userId="S::sinclke@MFCGD.COM::c0581adb-da3c-4f5e-b808-9e8c641c5f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15" autoAdjust="0"/>
    <p:restoredTop sz="81265" autoAdjust="0"/>
  </p:normalViewPr>
  <p:slideViewPr>
    <p:cSldViewPr snapToGrid="0" snapToObjects="1">
      <p:cViewPr varScale="1">
        <p:scale>
          <a:sx n="87" d="100"/>
          <a:sy n="87" d="100"/>
        </p:scale>
        <p:origin x="2070" y="90"/>
      </p:cViewPr>
      <p:guideLst>
        <p:guide pos="5511"/>
        <p:guide orient="horz" pos="336"/>
        <p:guide orient="horz" pos="923"/>
      </p:guideLst>
    </p:cSldViewPr>
  </p:slideViewPr>
  <p:outlineViewPr>
    <p:cViewPr>
      <p:scale>
        <a:sx n="33" d="100"/>
        <a:sy n="33" d="100"/>
      </p:scale>
      <p:origin x="0" y="-7662"/>
    </p:cViewPr>
  </p:outlineViewPr>
  <p:notesTextViewPr>
    <p:cViewPr>
      <p:scale>
        <a:sx n="160" d="100"/>
        <a:sy n="160" d="100"/>
      </p:scale>
      <p:origin x="0" y="0"/>
    </p:cViewPr>
  </p:notesTextViewPr>
  <p:sorterViewPr>
    <p:cViewPr>
      <p:scale>
        <a:sx n="125" d="100"/>
        <a:sy n="125" d="100"/>
      </p:scale>
      <p:origin x="0" y="-8268"/>
    </p:cViewPr>
  </p:sorterViewPr>
  <p:notesViewPr>
    <p:cSldViewPr snapToGrid="0" snapToObjects="1">
      <p:cViewPr>
        <p:scale>
          <a:sx n="104" d="100"/>
          <a:sy n="104" d="100"/>
        </p:scale>
        <p:origin x="1484" y="-552"/>
      </p:cViewPr>
      <p:guideLst>
        <p:guide orient="horz" pos="2330"/>
        <p:guide pos="345"/>
        <p:guide pos="397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66825" y="319088"/>
            <a:ext cx="4322763" cy="32416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544513" y="3718559"/>
            <a:ext cx="5764213" cy="4958081"/>
          </a:xfrm>
          <a:prstGeom prst="rect">
            <a:avLst/>
          </a:prstGeom>
        </p:spPr>
        <p:txBody>
          <a:bodyPr vert="horz" lIns="91440" tIns="45720" rIns="91440" bIns="45720" rtlCol="0"/>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ankrate.com/finance/credit-cards/minimum-payment-calculator/)"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nvestor.gov/financial-tools-calculators/calculators/compound-interest-calculator)"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b="1" i="1" dirty="0">
                <a:effectLst/>
                <a:ea typeface="Calibri" panose="020F0502020204030204" pitchFamily="34" charset="0"/>
              </a:rPr>
              <a:t>[PRESENTER: All notes to the presenter are set bold, italic, and in brackets throughout the presentation.]</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effectLst/>
              <a:ea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dirty="0">
                <a:effectLst/>
                <a:ea typeface="Calibri" panose="020F0502020204030204" pitchFamily="34" charset="0"/>
              </a:rPr>
              <a:t>Welcome to “Smart money moves.” My name is </a:t>
            </a:r>
            <a:r>
              <a:rPr lang="en-US" b="1" i="1" dirty="0">
                <a:effectLst/>
                <a:ea typeface="Calibri" panose="020F0502020204030204" pitchFamily="34" charset="0"/>
              </a:rPr>
              <a:t>[Name]</a:t>
            </a:r>
            <a:r>
              <a:rPr lang="en-US" i="0" dirty="0">
                <a:effectLst/>
                <a:ea typeface="Calibri" panose="020F0502020204030204" pitchFamily="34" charset="0"/>
              </a:rPr>
              <a:t>,</a:t>
            </a:r>
            <a:r>
              <a:rPr lang="en-US" dirty="0">
                <a:effectLst/>
                <a:ea typeface="Calibri" panose="020F0502020204030204" pitchFamily="34" charset="0"/>
              </a:rPr>
              <a:t> and I work with </a:t>
            </a:r>
            <a:r>
              <a:rPr lang="en-US" b="1" i="1" dirty="0">
                <a:effectLst/>
                <a:ea typeface="Calibri" panose="020F0502020204030204" pitchFamily="34" charset="0"/>
              </a:rPr>
              <a:t>[company name]</a:t>
            </a:r>
            <a:r>
              <a:rPr lang="en-US" b="0" i="0" dirty="0">
                <a:effectLst/>
                <a:ea typeface="Calibri" panose="020F0502020204030204" pitchFamily="34" charset="0"/>
              </a:rPr>
              <a:t>.</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effectLst/>
              <a:ea typeface="Calibri" panose="020F0502020204030204" pitchFamily="34" charset="0"/>
            </a:endParaRPr>
          </a:p>
          <a:p>
            <a:pPr marL="0" indent="0">
              <a:buNone/>
            </a:pPr>
            <a:endParaRPr lang="en-US" altLang="en-US" b="1" dirty="0">
              <a:latin typeface="Verdana" panose="020B0604030504040204" pitchFamily="34" charset="0"/>
              <a:ea typeface="Geneva"/>
              <a:cs typeface="Geneva"/>
            </a:endParaRPr>
          </a:p>
          <a:p>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2281601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So you’re probably wondering: How much should I have in an emergency fund? It’s a question I get all the time, and the answer depends on your personal financial situation.</a:t>
            </a:r>
            <a:endParaRPr lang="fr-CA" dirty="0"/>
          </a:p>
          <a:p>
            <a:endParaRPr lang="en-US" dirty="0"/>
          </a:p>
          <a:p>
            <a:pPr marL="0" indent="0">
              <a:buNone/>
            </a:pPr>
            <a:r>
              <a:rPr lang="en-US" dirty="0"/>
              <a:t>You should aim to create a cash cushion that you’re comfortable with and that’s enough to serve as a safety net in a time of setback. Some experts suggest having enough to cover three to six months worth of expenses so you’d be able to pay your bills if you lost your job. </a:t>
            </a:r>
          </a:p>
          <a:p>
            <a:pPr marL="0" indent="0">
              <a:buNone/>
            </a:pPr>
            <a:endParaRPr lang="en-US" dirty="0"/>
          </a:p>
          <a:p>
            <a:pPr marL="0" indent="0">
              <a:buNone/>
            </a:pPr>
            <a:r>
              <a:rPr lang="en-US" dirty="0"/>
              <a:t>While this may seem like a lot of money, you don’t have to save it all at once. Think about setting aside a little from each paycheck and make it automatic if you can. You’d be surprised at how quickly even small amounts can add up over time.  </a:t>
            </a:r>
          </a:p>
          <a:p>
            <a:pPr marL="0" indent="0">
              <a:buNone/>
            </a:pPr>
            <a:endParaRPr lang="en-US" dirty="0"/>
          </a:p>
          <a:p>
            <a:pPr marL="0" indent="0">
              <a:buNone/>
            </a:pPr>
            <a:r>
              <a:rPr lang="en-US" dirty="0"/>
              <a:t>The key is to start with a small goal that you feel confident you can reach, such as $200, $300, or $500, and go from there. Once you reach your smaller goal, you could set a new goal to have enough to cover one month of expenses. Over time, you can aim for enough savings to cover three or more months.   </a:t>
            </a:r>
            <a:endParaRPr lang="fr-CA" dirty="0"/>
          </a:p>
          <a:p>
            <a:endParaRPr lang="en-US" dirty="0"/>
          </a:p>
          <a:p>
            <a:pPr marL="0" indent="0">
              <a:buNone/>
            </a:pPr>
            <a:r>
              <a:rPr lang="en-US" dirty="0"/>
              <a:t>With each step you take, you should see your confidence and your financial buffer increase.  </a:t>
            </a:r>
            <a:endParaRPr lang="fr-CA" dirty="0"/>
          </a:p>
          <a:p>
            <a:endParaRPr lang="fr-CA" dirty="0"/>
          </a:p>
          <a:p>
            <a:endParaRPr lang="en-US" dirty="0"/>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10</a:t>
            </a:fld>
            <a:endParaRPr lang="en-CA"/>
          </a:p>
        </p:txBody>
      </p:sp>
    </p:spTree>
    <p:extLst>
      <p:ext uri="{BB962C8B-B14F-4D97-AF65-F5344CB8AC3E}">
        <p14:creationId xmlns:p14="http://schemas.microsoft.com/office/powerpoint/2010/main" val="401807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512052">
              <a:spcBef>
                <a:spcPts val="992"/>
              </a:spcBef>
              <a:buNone/>
              <a:defRPr/>
            </a:pPr>
            <a:r>
              <a:rPr lang="en-US" dirty="0"/>
              <a:t>Another common question I get is: “Where should I keep my emergency fund?” </a:t>
            </a:r>
          </a:p>
          <a:p>
            <a:pPr marL="0" indent="0" defTabSz="1512052">
              <a:spcBef>
                <a:spcPts val="992"/>
              </a:spcBef>
              <a:buNone/>
              <a:defRPr/>
            </a:pPr>
            <a:endParaRPr lang="en-US" dirty="0"/>
          </a:p>
          <a:p>
            <a:pPr marL="0" indent="0" defTabSz="1512052">
              <a:spcBef>
                <a:spcPts val="992"/>
              </a:spcBef>
              <a:buNone/>
              <a:defRPr/>
            </a:pPr>
            <a:r>
              <a:rPr lang="en-US" dirty="0"/>
              <a:t>As I mentioned earlier, this money needs to be readily available because you’ll likely need to make withdrawals on short notice. You’ll generally want a low-risk investment since you don’t have time on your side to help your money recover from a market downturn.</a:t>
            </a:r>
          </a:p>
          <a:p>
            <a:pPr marL="0" indent="0" defTabSz="1512052">
              <a:spcBef>
                <a:spcPts val="992"/>
              </a:spcBef>
              <a:buNone/>
              <a:defRPr/>
            </a:pPr>
            <a:endParaRPr lang="en-US" dirty="0"/>
          </a:p>
          <a:p>
            <a:pPr marL="0" indent="0" defTabSz="1512052">
              <a:spcBef>
                <a:spcPts val="992"/>
              </a:spcBef>
              <a:buNone/>
              <a:defRPr/>
            </a:pPr>
            <a:r>
              <a:rPr lang="en-US" dirty="0"/>
              <a:t>For these reasons, people often use one of these options for their emergency savings. </a:t>
            </a:r>
          </a:p>
          <a:p>
            <a:pPr marL="0" indent="0" defTabSz="1512052">
              <a:spcBef>
                <a:spcPts val="992"/>
              </a:spcBef>
              <a:buNone/>
              <a:defRPr/>
            </a:pPr>
            <a:r>
              <a:rPr lang="en-US" b="1" i="1" dirty="0">
                <a:latin typeface="Arial" panose="020B0604020202020204" pitchFamily="34" charset="0"/>
                <a:cs typeface="Arial" panose="020B0604020202020204" pitchFamily="34" charset="0"/>
              </a:rPr>
              <a:t>[Walk through the three options listed on the slide.]</a:t>
            </a:r>
          </a:p>
          <a:p>
            <a:pPr marL="0" indent="0" defTabSz="1512052">
              <a:spcBef>
                <a:spcPts val="992"/>
              </a:spcBef>
              <a:buNone/>
              <a:defRPr/>
            </a:pPr>
            <a:endParaRPr lang="en-US" b="1" i="1" dirty="0">
              <a:latin typeface="Arial" panose="020B0604020202020204" pitchFamily="34" charset="0"/>
              <a:cs typeface="Arial" panose="020B0604020202020204" pitchFamily="34" charset="0"/>
            </a:endParaRPr>
          </a:p>
          <a:p>
            <a:pPr marL="0" indent="0" defTabSz="1512052">
              <a:spcBef>
                <a:spcPts val="992"/>
              </a:spcBef>
              <a:buNone/>
              <a:defRPr/>
            </a:pPr>
            <a:r>
              <a:rPr lang="en-US" dirty="0"/>
              <a:t>You’ll want consider the potential benefits and drawbacks of each option as well as any transaction fees to help you decide which one may be </a:t>
            </a:r>
            <a:r>
              <a:rPr lang="en-US" i="0" dirty="0"/>
              <a:t>suitable</a:t>
            </a:r>
            <a:r>
              <a:rPr lang="en-US" dirty="0"/>
              <a:t> for you.</a:t>
            </a:r>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11</a:t>
            </a:fld>
            <a:endParaRPr lang="en-CA"/>
          </a:p>
        </p:txBody>
      </p:sp>
    </p:spTree>
    <p:extLst>
      <p:ext uri="{BB962C8B-B14F-4D97-AF65-F5344CB8AC3E}">
        <p14:creationId xmlns:p14="http://schemas.microsoft.com/office/powerpoint/2010/main" val="167154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984"/>
              </a:lnSpc>
              <a:spcBef>
                <a:spcPts val="0"/>
              </a:spcBef>
              <a:buNone/>
            </a:pPr>
            <a:r>
              <a:rPr lang="en-US" sz="1200" dirty="0">
                <a:ea typeface="Calibri" panose="020F0502020204030204" pitchFamily="34" charset="0"/>
                <a:cs typeface="ManulifeJHSansTest4_1"/>
              </a:rPr>
              <a:t>One of the benefits of being a John Hancock retirement plan participant is that you can set up an emergency savings account right through the retirement website.</a:t>
            </a:r>
          </a:p>
          <a:p>
            <a:pPr marL="0" indent="0">
              <a:lnSpc>
                <a:spcPts val="1984"/>
              </a:lnSpc>
              <a:spcBef>
                <a:spcPts val="0"/>
              </a:spcBef>
              <a:buNone/>
            </a:pPr>
            <a:endParaRPr lang="en-US" sz="1200" dirty="0">
              <a:ea typeface="Calibri" panose="020F0502020204030204" pitchFamily="34" charset="0"/>
              <a:cs typeface="ManulifeJHSansTest4_1"/>
            </a:endParaRPr>
          </a:p>
          <a:p>
            <a:pPr marL="0" indent="0">
              <a:lnSpc>
                <a:spcPts val="1984"/>
              </a:lnSpc>
              <a:spcBef>
                <a:spcPts val="0"/>
              </a:spcBef>
              <a:buNone/>
            </a:pPr>
            <a:r>
              <a:rPr lang="en-US" sz="1200" dirty="0">
                <a:ea typeface="Calibri" panose="020F0502020204030204" pitchFamily="34" charset="0"/>
                <a:cs typeface="ManulifeJHSansTest4_1"/>
              </a:rPr>
              <a:t>All you have to do is set a goal, decide how much to save, and identify which bank account you’ll be saving from. You can also set up automatic transfers to your new account to make it even easier for you to meet your goals. </a:t>
            </a:r>
          </a:p>
          <a:p>
            <a:pPr marL="0" indent="0">
              <a:lnSpc>
                <a:spcPts val="1984"/>
              </a:lnSpc>
              <a:spcBef>
                <a:spcPts val="0"/>
              </a:spcBef>
              <a:buNone/>
            </a:pPr>
            <a:endParaRPr lang="en-US" sz="1200" dirty="0">
              <a:ea typeface="Calibri" panose="020F0502020204030204" pitchFamily="34" charset="0"/>
              <a:cs typeface="ManulifeJHSansTest4_1"/>
            </a:endParaRPr>
          </a:p>
          <a:p>
            <a:pPr marL="0" indent="0">
              <a:lnSpc>
                <a:spcPts val="1984"/>
              </a:lnSpc>
              <a:spcBef>
                <a:spcPts val="0"/>
              </a:spcBef>
              <a:buNone/>
            </a:pPr>
            <a:r>
              <a:rPr lang="en-US" sz="1200" dirty="0">
                <a:ea typeface="Calibri" panose="020F0502020204030204" pitchFamily="34" charset="0"/>
                <a:cs typeface="ManulifeJHSansTest4_1"/>
              </a:rPr>
              <a:t>You can log in to myplan.johnhancock.com at any time to access or update your emergency savings account. </a:t>
            </a: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ea typeface="Calibri" panose="020F0502020204030204" pitchFamily="34" charset="0"/>
              <a:cs typeface="ManulifeJHSansTest4_1"/>
            </a:endParaRPr>
          </a:p>
          <a:p>
            <a:pPr marL="0" indent="0">
              <a:lnSpc>
                <a:spcPts val="1221"/>
              </a:lnSpc>
              <a:spcBef>
                <a:spcPts val="0"/>
              </a:spcBef>
              <a:buNone/>
            </a:pPr>
            <a:endParaRPr lang="en-US" dirty="0">
              <a:latin typeface="+mj-lt"/>
              <a:ea typeface="Calibri" panose="020F0502020204030204" pitchFamily="34" charset="0"/>
              <a:cs typeface="ManulifeJHSansTest4_1"/>
            </a:endParaRPr>
          </a:p>
        </p:txBody>
      </p:sp>
      <p:sp>
        <p:nvSpPr>
          <p:cNvPr id="4" name="Slide Number Placeholder 3"/>
          <p:cNvSpPr>
            <a:spLocks noGrp="1"/>
          </p:cNvSpPr>
          <p:nvPr>
            <p:ph type="sldNum" sz="quarter" idx="10"/>
          </p:nvPr>
        </p:nvSpPr>
        <p:spPr/>
        <p:txBody>
          <a:bodyPr/>
          <a:lstStyle/>
          <a:p>
            <a:fld id="{4FF0573C-F130-4D1E-A886-85FBB65D3A1B}" type="slidenum">
              <a:rPr lang="en-CA" smtClean="0"/>
              <a:pPr/>
              <a:t>12</a:t>
            </a:fld>
            <a:endParaRPr lang="en-CA"/>
          </a:p>
        </p:txBody>
      </p:sp>
    </p:spTree>
    <p:extLst>
      <p:ext uri="{BB962C8B-B14F-4D97-AF65-F5344CB8AC3E}">
        <p14:creationId xmlns:p14="http://schemas.microsoft.com/office/powerpoint/2010/main" val="160722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a:p>
        </p:txBody>
      </p:sp>
    </p:spTree>
    <p:extLst>
      <p:ext uri="{BB962C8B-B14F-4D97-AF65-F5344CB8AC3E}">
        <p14:creationId xmlns:p14="http://schemas.microsoft.com/office/powerpoint/2010/main" val="254865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kern="1200" dirty="0">
                <a:solidFill>
                  <a:schemeClr val="tx1"/>
                </a:solidFill>
                <a:effectLst/>
                <a:latin typeface="+mn-lt"/>
                <a:ea typeface="+mn-ea"/>
                <a:cs typeface="+mn-cs"/>
              </a:rPr>
              <a:t>Perhaps you’d like to save more </a:t>
            </a:r>
            <a:r>
              <a:rPr lang="en-US" sz="1200" i="1" kern="1200" dirty="0">
                <a:solidFill>
                  <a:schemeClr val="tx1"/>
                </a:solidFill>
                <a:effectLst/>
                <a:latin typeface="+mn-lt"/>
                <a:ea typeface="+mn-ea"/>
                <a:cs typeface="+mn-cs"/>
              </a:rPr>
              <a:t>now</a:t>
            </a:r>
            <a:r>
              <a:rPr lang="en-US" sz="1200" kern="1200" dirty="0">
                <a:solidFill>
                  <a:schemeClr val="tx1"/>
                </a:solidFill>
                <a:effectLst/>
                <a:latin typeface="+mn-lt"/>
                <a:ea typeface="+mn-ea"/>
                <a:cs typeface="+mn-cs"/>
              </a:rPr>
              <a:t> but feel like you can’t because of the amount of money you owe on your credit cards, student loans, or other debt.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kern="1200" dirty="0">
                <a:solidFill>
                  <a:schemeClr val="tx1"/>
                </a:solidFill>
                <a:effectLst/>
                <a:latin typeface="+mn-lt"/>
                <a:ea typeface="+mn-ea"/>
                <a:cs typeface="+mn-cs"/>
              </a:rPr>
              <a:t>And you may be wondering if it’s better to build your savings or pay down this debt. It’s not always easy to pick one over the other.</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kern="1200" dirty="0">
                <a:solidFill>
                  <a:schemeClr val="tx1"/>
                </a:solidFill>
                <a:effectLst/>
                <a:latin typeface="+mn-lt"/>
                <a:ea typeface="+mn-ea"/>
                <a:cs typeface="+mn-cs"/>
              </a:rPr>
              <a:t>Let’s take a closer look at debt to help you decide the best use of your money.</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14</a:t>
            </a:fld>
            <a:endParaRPr lang="en-CA" dirty="0"/>
          </a:p>
        </p:txBody>
      </p:sp>
    </p:spTree>
    <p:extLst>
      <p:ext uri="{BB962C8B-B14F-4D97-AF65-F5344CB8AC3E}">
        <p14:creationId xmlns:p14="http://schemas.microsoft.com/office/powerpoint/2010/main" val="1445913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Rectangle 3"/>
          <p:cNvSpPr>
            <a:spLocks noGrp="1" noChangeArrowheads="1"/>
          </p:cNvSpPr>
          <p:nvPr>
            <p:ph type="body" idx="1"/>
          </p:nvPr>
        </p:nvSpPr>
        <p:spPr>
          <a:xfrm>
            <a:off x="544513" y="3718559"/>
            <a:ext cx="5764213" cy="5501641"/>
          </a:xfrm>
        </p:spPr>
        <p:txBody>
          <a:bodyPr>
            <a:normAutofit fontScale="25000" lnSpcReduction="20000"/>
          </a:bodyPr>
          <a:lstStyle/>
          <a:p>
            <a:pPr marL="0" indent="0">
              <a:lnSpc>
                <a:spcPct val="120000"/>
              </a:lnSpc>
              <a:buNone/>
            </a:pPr>
            <a:r>
              <a:rPr lang="en-US" sz="4800" b="0" kern="1200" dirty="0">
                <a:solidFill>
                  <a:schemeClr val="tx1"/>
                </a:solidFill>
                <a:ea typeface="Geneva" charset="-128"/>
                <a:cs typeface="Geneva" charset="-128"/>
              </a:rPr>
              <a:t>First, it’s important to know that not all debt is created equal: There’s good debt and bad debt. </a:t>
            </a:r>
          </a:p>
          <a:p>
            <a:pPr marL="0" indent="0">
              <a:lnSpc>
                <a:spcPct val="120000"/>
              </a:lnSpc>
              <a:buNone/>
            </a:pPr>
            <a:endParaRPr lang="en-US" sz="4800" kern="1200" dirty="0">
              <a:solidFill>
                <a:schemeClr val="tx1"/>
              </a:solidFill>
              <a:ea typeface="Geneva" charset="-128"/>
              <a:cs typeface="Geneva" charset="-128"/>
            </a:endParaRPr>
          </a:p>
          <a:p>
            <a:pPr marL="0" indent="0">
              <a:lnSpc>
                <a:spcPct val="120000"/>
              </a:lnSpc>
              <a:buNone/>
            </a:pPr>
            <a:r>
              <a:rPr lang="en-US" sz="4800" kern="1200" dirty="0">
                <a:solidFill>
                  <a:schemeClr val="tx1"/>
                </a:solidFill>
                <a:ea typeface="Geneva" charset="-128"/>
                <a:cs typeface="Geneva" charset="-128"/>
              </a:rPr>
              <a:t>Debt from financing a college education or paying down a mortgage is considered good debt, while credit card balances and retail store card balances are examples of bad debt. Why? </a:t>
            </a:r>
          </a:p>
          <a:p>
            <a:pPr marL="0" indent="0">
              <a:lnSpc>
                <a:spcPct val="120000"/>
              </a:lnSpc>
              <a:buNone/>
            </a:pPr>
            <a:endParaRPr lang="en-US" sz="4800" kern="1200" dirty="0">
              <a:solidFill>
                <a:schemeClr val="tx1"/>
              </a:solidFill>
              <a:ea typeface="Geneva" charset="-128"/>
              <a:cs typeface="Geneva" charset="-128"/>
            </a:endParaRPr>
          </a:p>
          <a:p>
            <a:pPr marL="0" indent="0">
              <a:lnSpc>
                <a:spcPct val="120000"/>
              </a:lnSpc>
              <a:buNone/>
            </a:pPr>
            <a:r>
              <a:rPr lang="en-US" sz="4800" kern="1200" dirty="0">
                <a:solidFill>
                  <a:schemeClr val="tx1"/>
                </a:solidFill>
                <a:ea typeface="Geneva" charset="-128"/>
                <a:cs typeface="Geneva" charset="-128"/>
              </a:rPr>
              <a:t>Well, student loans are an investment in your future, which will likely lead to a better job and the ability to earn a higher income down the line. And paying down a mortgage helps you build equity, allowing you to increase your home’s market value—and the value to you, should you sell it. Typically, this type of debt can be paid off more slowly at lower interest rates compared with other types of loans. You also may have the ability to deduct the interest from your student loans and your mortgage on your income taxes.</a:t>
            </a:r>
          </a:p>
          <a:p>
            <a:pPr>
              <a:lnSpc>
                <a:spcPct val="120000"/>
              </a:lnSpc>
            </a:pPr>
            <a:endParaRPr lang="en-US" sz="4800" kern="1200" dirty="0">
              <a:solidFill>
                <a:schemeClr val="tx1"/>
              </a:solidFill>
              <a:ea typeface="Geneva" charset="-128"/>
              <a:cs typeface="Geneva" charset="-128"/>
            </a:endParaRPr>
          </a:p>
          <a:p>
            <a:pPr marL="0" indent="0">
              <a:lnSpc>
                <a:spcPct val="120000"/>
              </a:lnSpc>
              <a:buNone/>
            </a:pPr>
            <a:r>
              <a:rPr lang="en-US" sz="4800" kern="1200" dirty="0">
                <a:solidFill>
                  <a:schemeClr val="tx1"/>
                </a:solidFill>
                <a:ea typeface="Geneva" charset="-128"/>
                <a:cs typeface="Geneva" charset="-128"/>
              </a:rPr>
              <a:t>On the other hand, consumer debt—also known as credit card debt—is considered bad debt. This is because it’s not tied to a value the way a college loan is. Credit cards typically carry high, fluctuating interest rates and penalties for missed payments. This kind of debt basically takes money that you should be putting toward your future and gives it to the credit card companies. </a:t>
            </a:r>
          </a:p>
          <a:p>
            <a:pPr marL="0" indent="0">
              <a:lnSpc>
                <a:spcPct val="120000"/>
              </a:lnSpc>
              <a:buNone/>
            </a:pPr>
            <a:endParaRPr lang="en-US" sz="4800" kern="1200" dirty="0">
              <a:solidFill>
                <a:schemeClr val="tx1"/>
              </a:solidFill>
              <a:ea typeface="Geneva" charset="-128"/>
              <a:cs typeface="Geneva" charset="-128"/>
            </a:endParaRPr>
          </a:p>
          <a:p>
            <a:pPr marL="0" marR="0" indent="0" algn="just" defTabSz="914400" rtl="0" eaLnBrk="0" fontAlgn="base" latinLnBrk="0" hangingPunct="0">
              <a:lnSpc>
                <a:spcPct val="120000"/>
              </a:lnSpc>
              <a:spcBef>
                <a:spcPct val="100000"/>
              </a:spcBef>
              <a:spcAft>
                <a:spcPct val="0"/>
              </a:spcAft>
              <a:buClrTx/>
              <a:buSzTx/>
              <a:buFontTx/>
              <a:buNone/>
              <a:tabLst/>
              <a:defRPr/>
            </a:pPr>
            <a:r>
              <a:rPr lang="en-US" sz="4800" b="0" dirty="0"/>
              <a:t>And remember, j</a:t>
            </a:r>
            <a:r>
              <a:rPr lang="en-US" sz="4800" b="0" baseline="0" dirty="0"/>
              <a:t>ust because your debt may fall into the good category doesn’t necessarily mean it’s a good thing if you’re in over your head. </a:t>
            </a:r>
            <a:r>
              <a:rPr lang="en-US" sz="4800" kern="1200" dirty="0">
                <a:solidFill>
                  <a:schemeClr val="tx1"/>
                </a:solidFill>
                <a:effectLst/>
                <a:latin typeface="+mn-lt"/>
                <a:ea typeface="+mn-ea"/>
                <a:cs typeface="+mn-cs"/>
              </a:rPr>
              <a:t>Take a moment to think about the type of debt you have and whether it’s good or bad.</a:t>
            </a:r>
            <a:endParaRPr lang="en-US" sz="4800" b="0" baseline="0" dirty="0"/>
          </a:p>
          <a:p>
            <a:pPr marL="0" marR="0" indent="0" algn="just" defTabSz="914400" rtl="0" eaLnBrk="0" fontAlgn="base" latinLnBrk="0" hangingPunct="0">
              <a:lnSpc>
                <a:spcPct val="120000"/>
              </a:lnSpc>
              <a:spcBef>
                <a:spcPct val="100000"/>
              </a:spcBef>
              <a:spcAft>
                <a:spcPct val="0"/>
              </a:spcAft>
              <a:buClrTx/>
              <a:buSzTx/>
              <a:buFontTx/>
              <a:buNone/>
              <a:tabLst/>
              <a:defRPr/>
            </a:pPr>
            <a:endParaRPr lang="en-US" sz="4800" b="0" baseline="0" dirty="0"/>
          </a:p>
          <a:p>
            <a:pPr marL="0" indent="0">
              <a:lnSpc>
                <a:spcPct val="120000"/>
              </a:lnSpc>
              <a:buNone/>
            </a:pPr>
            <a:endParaRPr lang="en-US" sz="4800" b="0" kern="1200" dirty="0">
              <a:solidFill>
                <a:schemeClr val="tx1"/>
              </a:solidFill>
              <a:ea typeface="Geneva" charset="-128"/>
              <a:cs typeface="Geneva" charset="-128"/>
            </a:endParaRPr>
          </a:p>
          <a:p>
            <a:pPr marL="0" indent="0">
              <a:buNone/>
            </a:pPr>
            <a:endParaRPr lang="en-US" dirty="0"/>
          </a:p>
        </p:txBody>
      </p:sp>
      <p:sp>
        <p:nvSpPr>
          <p:cNvPr id="13" name="Slide Image Placeholder 12"/>
          <p:cNvSpPr>
            <a:spLocks noGrp="1" noRot="1" noChangeAspect="1"/>
          </p:cNvSpPr>
          <p:nvPr>
            <p:ph type="sldImg"/>
          </p:nvPr>
        </p:nvSpPr>
        <p:spPr/>
      </p:sp>
      <p:sp>
        <p:nvSpPr>
          <p:cNvPr id="15" name="Slide Number Placeholder 14"/>
          <p:cNvSpPr>
            <a:spLocks noGrp="1"/>
          </p:cNvSpPr>
          <p:nvPr>
            <p:ph type="sldNum" sz="quarter" idx="11"/>
          </p:nvPr>
        </p:nvSpPr>
        <p:spPr>
          <a:xfrm>
            <a:off x="5727031" y="8758989"/>
            <a:ext cx="1129381" cy="535798"/>
          </a:xfrm>
        </p:spPr>
        <p:txBody>
          <a:bodyPr/>
          <a:lstStyle/>
          <a:p>
            <a:pPr>
              <a:defRPr/>
            </a:pPr>
            <a:fld id="{00B79461-ACEF-49D0-BB6C-45B8C18C2CC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Now let’s talk about why you may want to pay down your debt before saving.</a:t>
            </a:r>
          </a:p>
          <a:p>
            <a:pPr marL="0" lvl="0" indent="0">
              <a:buFontTx/>
              <a:buNone/>
            </a:pPr>
            <a:endParaRPr lang="en-US" sz="1200" kern="1200" dirty="0">
              <a:solidFill>
                <a:schemeClr val="tx1"/>
              </a:solidFill>
              <a:effectLst/>
              <a:latin typeface="+mn-lt"/>
              <a:ea typeface="+mn-ea"/>
              <a:cs typeface="+mn-cs"/>
            </a:endParaRPr>
          </a:p>
          <a:p>
            <a:pPr marL="0" indent="0" rtl="0">
              <a:buNone/>
            </a:pPr>
            <a:r>
              <a:rPr lang="en-US" b="1" dirty="0">
                <a:effectLst/>
              </a:rPr>
              <a:t>1 Debt is </a:t>
            </a:r>
            <a:r>
              <a:rPr lang="en-US" b="1" i="1" dirty="0">
                <a:effectLst/>
              </a:rPr>
              <a:t>never </a:t>
            </a:r>
            <a:r>
              <a:rPr lang="en-US" b="1" dirty="0">
                <a:effectLst/>
              </a:rPr>
              <a:t>free—</a:t>
            </a:r>
            <a:r>
              <a:rPr lang="en-US" dirty="0">
                <a:effectLst/>
              </a:rPr>
              <a:t>When you borrow money, you pay interest, and interest costs can really add up—especially when you pay only the minimum on credit cards. In fact, if you borrowed, say, $5,000 on a card at 15% interest and paid a minimum of 2%, by the time your card was paid off, you’d have paid $7,517.60 in interest! And you’d have been making payments for more than 25 years. </a:t>
            </a:r>
          </a:p>
          <a:p>
            <a:pPr marL="0" indent="0" rtl="0">
              <a:buNone/>
            </a:pPr>
            <a:r>
              <a:rPr lang="en-US" dirty="0">
                <a:effectLst/>
              </a:rPr>
              <a:t>(Source: </a:t>
            </a:r>
            <a:r>
              <a:rPr lang="en-US" dirty="0">
                <a:solidFill>
                  <a:srgbClr val="0000C1"/>
                </a:solidFill>
                <a:effectLst/>
                <a:hlinkClick r:id="rId3" tooltip="https://www.bankrate.com/finance/credit-cards/minimum-payment-calculator/)">
                  <a:extLst>
                    <a:ext uri="{A12FA001-AC4F-418D-AE19-62706E023703}">
                      <ahyp:hlinkClr xmlns:ahyp="http://schemas.microsoft.com/office/drawing/2018/hyperlinkcolor" val="tx"/>
                    </a:ext>
                  </a:extLst>
                </a:hlinkClick>
              </a:rPr>
              <a:t>https://www.bankrate.com/finance/credit-cards/minimum-payment-calculator</a:t>
            </a:r>
            <a:r>
              <a:rPr lang="en-US" u="sng" dirty="0">
                <a:solidFill>
                  <a:schemeClr val="tx1"/>
                </a:solidFill>
                <a:effectLst/>
                <a:hlinkClick r:id="rId3" tooltip="https://www.bankrate.com/finance/credit-cards/minimum-payment-calculator/)">
                  <a:extLst>
                    <a:ext uri="{A12FA001-AC4F-418D-AE19-62706E023703}">
                      <ahyp:hlinkClr xmlns:ahyp="http://schemas.microsoft.com/office/drawing/2018/hyperlinkcolor" val="tx"/>
                    </a:ext>
                  </a:extLst>
                </a:hlinkClick>
              </a:rPr>
              <a:t>/</a:t>
            </a:r>
            <a:r>
              <a:rPr lang="en-US" u="none" dirty="0">
                <a:solidFill>
                  <a:schemeClr val="tx1"/>
                </a:solidFill>
                <a:effectLst/>
                <a:hlinkClick r:id="rId3" tooltip="https://www.bankrate.com/finance/credit-cards/minimum-payment-calculator/)">
                  <a:extLst>
                    <a:ext uri="{A12FA001-AC4F-418D-AE19-62706E023703}">
                      <ahyp:hlinkClr xmlns:ahyp="http://schemas.microsoft.com/office/drawing/2018/hyperlinkcolor" val="tx"/>
                    </a:ext>
                  </a:extLst>
                </a:hlinkClick>
              </a:rPr>
              <a:t>.)</a:t>
            </a:r>
            <a:endParaRPr lang="en-US" u="none" dirty="0">
              <a:solidFill>
                <a:schemeClr val="tx1"/>
              </a:solidFill>
              <a:effectLst/>
            </a:endParaRPr>
          </a:p>
          <a:p>
            <a:pPr marL="0" indent="0" rtl="0">
              <a:buNone/>
            </a:pPr>
            <a:endParaRPr lang="en-US" b="1" dirty="0">
              <a:effectLst/>
            </a:endParaRPr>
          </a:p>
          <a:p>
            <a:pPr marL="0" indent="0" rtl="0">
              <a:buNone/>
            </a:pPr>
            <a:r>
              <a:rPr lang="en-US" b="1" dirty="0">
                <a:effectLst/>
              </a:rPr>
              <a:t>2 The sooner you pay off your debt, the sooner you can invest those payments—</a:t>
            </a:r>
            <a:r>
              <a:rPr lang="en-US" dirty="0">
                <a:effectLst/>
              </a:rPr>
              <a:t>Let’s say you’ve got a car loan that costs you around $552 a month. The sooner you pay that off, the sooner you can invest that money instead. If you earned 7% on it, after 30 years, you’d have almost $630,000! That would be a pretty nice nest egg if you weren't stuck paying off a car. And that’s not including the extra costs for car insurance, gas, or maintenance.</a:t>
            </a:r>
          </a:p>
          <a:p>
            <a:pPr marL="0" indent="0" rtl="0">
              <a:buNone/>
            </a:pPr>
            <a:r>
              <a:rPr lang="en-US" dirty="0">
                <a:effectLst/>
              </a:rPr>
              <a:t>(Source: </a:t>
            </a:r>
            <a:r>
              <a:rPr lang="en-US" dirty="0">
                <a:solidFill>
                  <a:srgbClr val="0000C1"/>
                </a:solidFill>
                <a:effectLst/>
                <a:hlinkClick r:id="rId4" tooltip="https://www.investor.gov/financial-tools-calculators/calculators/compound-interest-calculator)">
                  <a:extLst>
                    <a:ext uri="{A12FA001-AC4F-418D-AE19-62706E023703}">
                      <ahyp:hlinkClr xmlns:ahyp="http://schemas.microsoft.com/office/drawing/2018/hyperlinkcolor" val="tx"/>
                    </a:ext>
                  </a:extLst>
                </a:hlinkClick>
              </a:rPr>
              <a:t>https://www.investor.gov/financial-tools-calculators/calculators/compound-interest-calculator</a:t>
            </a:r>
            <a:r>
              <a:rPr lang="en-US" u="none" dirty="0">
                <a:solidFill>
                  <a:schemeClr val="tx1"/>
                </a:solidFill>
                <a:effectLst/>
                <a:hlinkClick r:id="rId4" tooltip="https://www.investor.gov/financial-tools-calculators/calculators/compound-interest-calculator)">
                  <a:extLst>
                    <a:ext uri="{A12FA001-AC4F-418D-AE19-62706E023703}">
                      <ahyp:hlinkClr xmlns:ahyp="http://schemas.microsoft.com/office/drawing/2018/hyperlinkcolor" val="tx"/>
                    </a:ext>
                  </a:extLst>
                </a:hlinkClick>
              </a:rPr>
              <a:t>.)</a:t>
            </a:r>
            <a:endParaRPr lang="en-US" sz="1200" kern="1200" dirty="0">
              <a:solidFill>
                <a:schemeClr val="tx1"/>
              </a:solidFill>
              <a:effectLst/>
              <a:latin typeface="+mn-lt"/>
              <a:ea typeface="+mn-ea"/>
              <a:cs typeface="+mn-cs"/>
            </a:endParaRPr>
          </a:p>
          <a:p>
            <a:pPr marL="228600" lvl="0" indent="-228600">
              <a:buFontTx/>
              <a:buAutoNum type="arabicPlain" startAt="2"/>
            </a:pPr>
            <a:endParaRPr lang="en-US" sz="1200" kern="1200" dirty="0">
              <a:solidFill>
                <a:schemeClr val="tx1"/>
              </a:solidFill>
              <a:effectLst/>
              <a:latin typeface="+mn-lt"/>
              <a:ea typeface="+mn-ea"/>
              <a:cs typeface="+mn-cs"/>
            </a:endParaRPr>
          </a:p>
          <a:p>
            <a:pPr marL="0" lvl="0" indent="0">
              <a:buFontTx/>
              <a:buNone/>
            </a:pPr>
            <a:r>
              <a:rPr lang="en-US" sz="1200" b="1" kern="1200" dirty="0">
                <a:solidFill>
                  <a:schemeClr val="tx1"/>
                </a:solidFill>
                <a:effectLst/>
                <a:latin typeface="+mn-lt"/>
                <a:ea typeface="+mn-ea"/>
                <a:cs typeface="+mn-cs"/>
              </a:rPr>
              <a:t>3 Debt makes it harder to borrow when you really need it—</a:t>
            </a:r>
            <a:r>
              <a:rPr lang="en-US" sz="1200" kern="1200" dirty="0">
                <a:solidFill>
                  <a:schemeClr val="tx1"/>
                </a:solidFill>
                <a:effectLst/>
                <a:latin typeface="+mn-lt"/>
                <a:ea typeface="+mn-ea"/>
                <a:cs typeface="+mn-cs"/>
              </a:rPr>
              <a:t>Sometimes, borrowing money is actually good for us. Yes, you heard me right. For example, if you have to borrow money to grow a business or pay for college, it may help you earn more in the long run. Most people need to borrow to buy a home; investing in the right house can mean big returns! But if you already have a lot of debt, your bank might not approve a new loan. Even a loan that could help you with a worthy goal. Most lenders look at how much debt you have versus how much money you make. If you already have all the debt they think you can afford, they won’t lend to you, or they’ll charge you higher interest. If you pay down your debt, most lenders see you as a less risky borrower, which can help you get loans on good terms when you really need them.</a:t>
            </a:r>
          </a:p>
          <a:p>
            <a:pPr marL="228600" lvl="0" indent="-228600">
              <a:buFontTx/>
              <a:buAutoNum type="arabicPlain" startAt="3"/>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Tx/>
              <a:buNone/>
              <a:tabLst/>
              <a:defRPr/>
            </a:pPr>
            <a:r>
              <a:rPr lang="en-US" sz="1200" b="1" kern="1200" dirty="0">
                <a:solidFill>
                  <a:schemeClr val="tx1"/>
                </a:solidFill>
                <a:effectLst/>
                <a:latin typeface="+mn-lt"/>
                <a:ea typeface="+mn-ea"/>
                <a:cs typeface="+mn-cs"/>
              </a:rPr>
              <a:t>4 Last but not least: debt can stress you out—</a:t>
            </a:r>
            <a:r>
              <a:rPr lang="en-US" sz="1200" kern="1200" dirty="0">
                <a:solidFill>
                  <a:schemeClr val="tx1"/>
                </a:solidFill>
                <a:effectLst/>
                <a:latin typeface="+mn-lt"/>
                <a:ea typeface="+mn-ea"/>
                <a:cs typeface="+mn-cs"/>
              </a:rPr>
              <a:t>If your debt’s keeping you up at night, you may want to focus on paying it down. Your mental well-being is important too. You can save when that weight is off your shoulders.</a:t>
            </a:r>
          </a:p>
          <a:p>
            <a:pPr marL="0" lvl="0" indent="0">
              <a:buFontTx/>
              <a:buNone/>
            </a:pPr>
            <a:endParaRPr lang="en-US" sz="1200" dirty="0"/>
          </a:p>
        </p:txBody>
      </p:sp>
      <p:sp>
        <p:nvSpPr>
          <p:cNvPr id="4" name="Slide Number Placeholder 3"/>
          <p:cNvSpPr>
            <a:spLocks noGrp="1"/>
          </p:cNvSpPr>
          <p:nvPr>
            <p:ph type="sldNum" sz="quarter" idx="5"/>
          </p:nvPr>
        </p:nvSpPr>
        <p:spPr>
          <a:xfrm>
            <a:off x="6192981" y="8829967"/>
            <a:ext cx="663431" cy="464820"/>
          </a:xfrm>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3946390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728" y="3755389"/>
            <a:ext cx="6497782" cy="5007188"/>
          </a:xfrm>
        </p:spPr>
        <p:txBody>
          <a:bodyPr/>
          <a:lstStyle/>
          <a:p>
            <a:pPr marL="0" indent="0">
              <a:buNone/>
            </a:pPr>
            <a:r>
              <a:rPr lang="en-US" dirty="0"/>
              <a:t>Here are some things you can do help tackle your debt. </a:t>
            </a:r>
          </a:p>
          <a:p>
            <a:r>
              <a:rPr lang="en-CA" b="1" dirty="0"/>
              <a:t>Create a list of what you owe</a:t>
            </a:r>
            <a:r>
              <a:rPr lang="en-CA" b="1" dirty="0">
                <a:latin typeface="Arial" panose="020B0604020202020204" pitchFamily="34" charset="0"/>
                <a:cs typeface="Arial" panose="020B0604020202020204" pitchFamily="34" charset="0"/>
              </a:rPr>
              <a:t>—</a:t>
            </a:r>
            <a:r>
              <a:rPr lang="en-US" b="0" i="0" dirty="0">
                <a:solidFill>
                  <a:srgbClr val="000000"/>
                </a:solidFill>
                <a:effectLst/>
                <a:latin typeface="Arial" panose="020B0604020202020204" pitchFamily="34" charset="0"/>
              </a:rPr>
              <a:t>Organizing what you owe can help you make a plan to start paying it down. The list should include the outstanding balance for each debt, the monthly payment, interest rate, and how many payments you have left. Based on your list, you might decide to focus on your smallest debt first and gradually build up to the big stuff, or you might decide to do the reverse.  </a:t>
            </a:r>
            <a:endParaRPr lang="en-CA" dirty="0"/>
          </a:p>
          <a:p>
            <a:r>
              <a:rPr lang="en-CA" b="1" dirty="0"/>
              <a:t>Set up automatic repayments</a:t>
            </a:r>
            <a:r>
              <a:rPr lang="en-CA" b="1"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Similar to putting your savings on autopilot, setting up automatic repayments helps ensure the money you’ve earmarked to pay down debt actually goes toward the debt and not something else.     </a:t>
            </a:r>
            <a:endParaRPr lang="en-CA" b="1" dirty="0"/>
          </a:p>
          <a:p>
            <a:r>
              <a:rPr lang="en-CA" b="1" dirty="0"/>
              <a:t>Identify opportunities to reduce expenses</a:t>
            </a:r>
            <a:r>
              <a:rPr lang="en-CA" b="1"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Could you switch to a cheaper cell phone provider with comparable service, or cut back on streaming services?</a:t>
            </a:r>
            <a:r>
              <a:rPr lang="en-CA" b="1"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Reducing your expenses can help free up money that you can put toward lowering your debt.</a:t>
            </a:r>
          </a:p>
          <a:p>
            <a:r>
              <a:rPr lang="en-CA" b="1" dirty="0"/>
              <a:t>Limit credit card spending</a:t>
            </a:r>
            <a:r>
              <a:rPr lang="en-CA" b="1" dirty="0">
                <a:latin typeface="Arial" panose="020B0604020202020204" pitchFamily="34" charset="0"/>
                <a:cs typeface="Arial" panose="020B0604020202020204" pitchFamily="34" charset="0"/>
              </a:rPr>
              <a:t>—</a:t>
            </a:r>
            <a:r>
              <a:rPr lang="en-CA" dirty="0">
                <a:latin typeface="Arial" panose="020B0604020202020204" pitchFamily="34" charset="0"/>
                <a:cs typeface="Arial" panose="020B0604020202020204" pitchFamily="34" charset="0"/>
              </a:rPr>
              <a:t>The convenience of credit cards can make it easy to give in to the urge to splurge, so consider setting a limit on how much you’ll charge each month and stick to it</a:t>
            </a:r>
            <a:r>
              <a:rPr lang="en-CA" b="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limit can help you adopt a pause-before-you-buy mindset when you don’t have the cash on hand.  </a:t>
            </a:r>
          </a:p>
          <a:p>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Once again, these steps are just examples. Yours will depend on your situation and what you feel you can accomplish to help you make steady progress.     </a:t>
            </a:r>
            <a:endParaRPr lang="en-US" dirty="0"/>
          </a:p>
          <a:p>
            <a:pPr marL="291694" lvl="1" indent="0">
              <a:buNone/>
            </a:pPr>
            <a:endParaRPr lang="en-US" dirty="0"/>
          </a:p>
        </p:txBody>
      </p:sp>
      <p:sp>
        <p:nvSpPr>
          <p:cNvPr id="4" name="Slide Number Placeholder 3"/>
          <p:cNvSpPr>
            <a:spLocks noGrp="1"/>
          </p:cNvSpPr>
          <p:nvPr>
            <p:ph type="sldNum" sz="quarter" idx="5"/>
          </p:nvPr>
        </p:nvSpPr>
        <p:spPr>
          <a:xfrm>
            <a:off x="6222885" y="8831367"/>
            <a:ext cx="438973" cy="370319"/>
          </a:xfrm>
        </p:spPr>
        <p:txBody>
          <a:bodyPr/>
          <a:lstStyle/>
          <a:p>
            <a:fld id="{4FF0573C-F130-4D1E-A886-85FBB65D3A1B}" type="slidenum">
              <a:rPr lang="en-CA" smtClean="0"/>
              <a:pPr/>
              <a:t>17</a:t>
            </a:fld>
            <a:endParaRPr lang="en-CA" dirty="0"/>
          </a:p>
        </p:txBody>
      </p:sp>
    </p:spTree>
    <p:extLst>
      <p:ext uri="{BB962C8B-B14F-4D97-AF65-F5344CB8AC3E}">
        <p14:creationId xmlns:p14="http://schemas.microsoft.com/office/powerpoint/2010/main" val="2460166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dirty="0">
                <a:ea typeface="Geneva"/>
                <a:cs typeface="Geneva"/>
              </a:rPr>
              <a:t>My Learning Center at myplan.johnhancock.com offers an array of interactive tools and resources to help you manage your stress and finances.</a:t>
            </a:r>
          </a:p>
          <a:p>
            <a:pPr marL="0" indent="0">
              <a:buNone/>
            </a:pPr>
            <a:endParaRPr lang="en-US" dirty="0"/>
          </a:p>
          <a:p>
            <a:pPr marL="0" indent="0">
              <a:buNone/>
            </a:pPr>
            <a:r>
              <a:rPr lang="en-US" dirty="0"/>
              <a:t>I encourage you to log in to your account and take the Financial Wellness Assessment to help you set your financial goals and get a personalized action plan to help you address your biggest needs first.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defRPr/>
            </a:pPr>
            <a:endParaRPr lang="en-US" sz="1200" u="none" dirty="0"/>
          </a:p>
          <a:p>
            <a:pPr marL="0" indent="0">
              <a:buNone/>
              <a:defRPr/>
            </a:pPr>
            <a:endParaRPr lang="en-US" sz="1200" b="0" i="0" u="none" strike="noStrike" kern="1200" baseline="0" dirty="0">
              <a:solidFill>
                <a:schemeClr val="tx1"/>
              </a:solidFill>
              <a:ea typeface="+mn-ea"/>
              <a:cs typeface="+mn-cs"/>
            </a:endParaRPr>
          </a:p>
          <a:p>
            <a:pPr marL="0" indent="0">
              <a:buFont typeface="Arial" panose="020B0604020202020204" pitchFamily="34" charset="0"/>
              <a:buNone/>
            </a:pPr>
            <a:endParaRPr lang="en-US" sz="1200"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18</a:t>
            </a:fld>
            <a:endParaRPr lang="en-CA" dirty="0"/>
          </a:p>
        </p:txBody>
      </p:sp>
    </p:spTree>
    <p:extLst>
      <p:ext uri="{BB962C8B-B14F-4D97-AF65-F5344CB8AC3E}">
        <p14:creationId xmlns:p14="http://schemas.microsoft.com/office/powerpoint/2010/main" val="1399436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You’ve worked hard to build the life you want and it’s important to make sure it will be taken care of if something should happen to you. One way to do this is with an estate plan. </a:t>
            </a:r>
          </a:p>
          <a:p>
            <a:pPr marL="0" indent="0">
              <a:buNone/>
            </a:pPr>
            <a:endParaRPr lang="en-US" dirty="0"/>
          </a:p>
          <a:p>
            <a:pPr marL="0" indent="0">
              <a:buNone/>
            </a:pPr>
            <a:r>
              <a:rPr lang="en-US" dirty="0"/>
              <a:t>Estate planning is just a fancy way of saying, “Here’s what I want to happen after my death or if I’m unable to speak for myself.”</a:t>
            </a:r>
          </a:p>
          <a:p>
            <a:pPr marL="0" indent="0">
              <a:buNone/>
            </a:pPr>
            <a:endParaRPr lang="en-US" dirty="0"/>
          </a:p>
          <a:p>
            <a:pPr marL="0" indent="0">
              <a:buNone/>
            </a:pPr>
            <a:r>
              <a:rPr lang="en-US" dirty="0"/>
              <a:t>Let’s go over some of the basics to help you get started.</a:t>
            </a:r>
            <a:endParaRPr lang="en-US" b="0" i="0" u="none" dirty="0">
              <a:effectLst/>
              <a:latin typeface="+mn-lt"/>
            </a:endParaRPr>
          </a:p>
          <a:p>
            <a:pPr marL="0" marR="0" indent="0">
              <a:lnSpc>
                <a:spcPct val="107000"/>
              </a:lnSpc>
              <a:spcBef>
                <a:spcPts val="0"/>
              </a:spcBef>
              <a:spcAft>
                <a:spcPts val="800"/>
              </a:spcAft>
              <a:buNone/>
            </a:pPr>
            <a:endParaRPr lang="en-CA" sz="1200" dirty="0">
              <a:effectLst/>
              <a:latin typeface="Manulife JH Sans" panose="020B05030404010601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19</a:t>
            </a:fld>
            <a:endParaRPr lang="en-CA" dirty="0"/>
          </a:p>
        </p:txBody>
      </p:sp>
    </p:spTree>
    <p:extLst>
      <p:ext uri="{BB962C8B-B14F-4D97-AF65-F5344CB8AC3E}">
        <p14:creationId xmlns:p14="http://schemas.microsoft.com/office/powerpoint/2010/main" val="374043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b="0" kern="1200" dirty="0">
                <a:solidFill>
                  <a:schemeClr val="tx1"/>
                </a:solidFill>
                <a:effectLst/>
                <a:ea typeface="+mn-ea"/>
                <a:cs typeface="+mn-cs"/>
              </a:rPr>
              <a:t>Today, we’re going to discuss specific steps you can take to help you manage your money and make progress on your financial goals, including: </a:t>
            </a:r>
          </a:p>
          <a:p>
            <a:pPr>
              <a:defRPr/>
            </a:pPr>
            <a:r>
              <a:rPr lang="en-US" sz="1200" kern="1200" dirty="0">
                <a:solidFill>
                  <a:schemeClr val="tx1"/>
                </a:solidFill>
                <a:effectLst/>
                <a:latin typeface="+mn-lt"/>
                <a:ea typeface="+mn-ea"/>
                <a:cs typeface="+mn-cs"/>
              </a:rPr>
              <a:t>Creating a budget </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kern="1200" dirty="0">
                <a:solidFill>
                  <a:schemeClr val="tx1"/>
                </a:solidFill>
                <a:effectLst/>
                <a:latin typeface="+mn-lt"/>
                <a:ea typeface="+mn-ea"/>
                <a:cs typeface="+mn-cs"/>
              </a:rPr>
              <a:t>Building your emergency savings</a:t>
            </a:r>
          </a:p>
          <a:p>
            <a:pPr>
              <a:defRPr/>
            </a:pPr>
            <a:r>
              <a:rPr lang="en-US" dirty="0"/>
              <a:t>Managing your debt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sz="1200" u="none" kern="1200" dirty="0">
                <a:solidFill>
                  <a:schemeClr val="tx1"/>
                </a:solidFill>
                <a:effectLst/>
                <a:latin typeface="+mn-lt"/>
                <a:ea typeface="+mn-ea"/>
                <a:cs typeface="+mn-cs"/>
              </a:rPr>
              <a:t>Creating an estate plan to help protect yourself and your loved ones</a:t>
            </a:r>
          </a:p>
          <a:p>
            <a:pPr marL="171450" marR="0" lvl="0" indent="-17145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Char char="•"/>
              <a:tabLst/>
              <a:defRPr/>
            </a:pPr>
            <a:r>
              <a:rPr lang="en-US" dirty="0"/>
              <a:t>Saving through your retirement plan</a:t>
            </a:r>
            <a:endParaRPr lang="en-US" sz="1200" u="none" kern="1200" dirty="0">
              <a:solidFill>
                <a:schemeClr val="tx1"/>
              </a:solidFill>
              <a:effectLst/>
              <a:latin typeface="+mn-lt"/>
              <a:ea typeface="+mn-ea"/>
              <a:cs typeface="+mn-cs"/>
            </a:endParaRPr>
          </a:p>
          <a:p>
            <a:pPr marL="0" lvl="0" indent="0">
              <a:buNone/>
            </a:pPr>
            <a:endParaRPr lang="en-US" sz="1200" kern="1200" dirty="0">
              <a:solidFill>
                <a:schemeClr val="tx1"/>
              </a:solidFill>
              <a:effectLst/>
              <a:latin typeface="+mn-lt"/>
              <a:ea typeface="+mn-ea"/>
              <a:cs typeface="+mn-cs"/>
            </a:endParaRPr>
          </a:p>
          <a:p>
            <a:pPr marL="171450" indent="-171450"/>
            <a:endParaRPr lang="en-US" sz="1100" b="0" kern="1200" dirty="0">
              <a:solidFill>
                <a:schemeClr val="tx1"/>
              </a:solidFill>
              <a:effectLst/>
              <a:latin typeface="+mn-lt"/>
              <a:ea typeface="+mn-ea"/>
              <a:cs typeface="+mn-cs"/>
            </a:endParaRPr>
          </a:p>
          <a:p>
            <a:pPr marL="0" indent="0">
              <a:buNone/>
            </a:pPr>
            <a:endParaRPr lang="en-US" sz="1100" b="0" kern="1200" dirty="0">
              <a:solidFill>
                <a:schemeClr val="tx1"/>
              </a:solidFill>
              <a:effectLst/>
              <a:latin typeface="+mn-lt"/>
              <a:ea typeface="+mn-ea"/>
              <a:cs typeface="+mn-cs"/>
            </a:endParaRPr>
          </a:p>
          <a:p>
            <a:pPr marL="0" indent="0">
              <a:buNone/>
            </a:pPr>
            <a:endParaRPr lang="en-US" sz="11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a:t>
            </a:fld>
            <a:endParaRPr lang="en-CA" dirty="0"/>
          </a:p>
        </p:txBody>
      </p:sp>
    </p:spTree>
    <p:extLst>
      <p:ext uri="{BB962C8B-B14F-4D97-AF65-F5344CB8AC3E}">
        <p14:creationId xmlns:p14="http://schemas.microsoft.com/office/powerpoint/2010/main" val="84226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4D47D20-0D7E-70B9-47D7-4D83A48FD3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276BFEE-0910-95A8-43D2-BC81C49374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Tx/>
              <a:buNone/>
            </a:pPr>
            <a:r>
              <a:rPr lang="en-US" altLang="en-US" sz="1100" i="0" dirty="0"/>
              <a:t>Everyone should consider </a:t>
            </a:r>
            <a:r>
              <a:rPr lang="en-US" altLang="en-US" sz="1100" dirty="0"/>
              <a:t>having an estate plan. It’s not just for the wealthy or those who have “an estate”—it’s for anyone who has, for example, savings or investments or a home so that the courts know where those things you own should go when you’re no longer around. That’s what the plan does—but it does require some planning ahead. </a:t>
            </a:r>
          </a:p>
          <a:p>
            <a:pPr marL="0" indent="0" eaLnBrk="1" hangingPunct="1">
              <a:buFont typeface="Arial" panose="020B0604020202020204" pitchFamily="34" charset="0"/>
              <a:buNone/>
            </a:pPr>
            <a:endParaRPr lang="en-US" altLang="en-US" dirty="0"/>
          </a:p>
        </p:txBody>
      </p:sp>
      <p:sp>
        <p:nvSpPr>
          <p:cNvPr id="38916" name="Slide Number Placeholder 3">
            <a:extLst>
              <a:ext uri="{FF2B5EF4-FFF2-40B4-BE49-F238E27FC236}">
                <a16:creationId xmlns:a16="http://schemas.microsoft.com/office/drawing/2014/main" id="{16431E29-CA15-7FAA-F916-72B02CBD99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7495638-12C5-7847-A812-305C2E330730}" type="slidenum">
              <a:rPr lang="en-CA" altLang="en-US" smtClean="0"/>
              <a:pPr fontAlgn="base">
                <a:spcBef>
                  <a:spcPct val="0"/>
                </a:spcBef>
                <a:spcAft>
                  <a:spcPct val="0"/>
                </a:spcAft>
              </a:pPr>
              <a:t>20</a:t>
            </a:fld>
            <a:endParaRPr lang="en-CA"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8675" y="282575"/>
            <a:ext cx="4344988" cy="32607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
                <a:schemeClr val="tx1"/>
              </a:buClr>
              <a:buSzTx/>
              <a:buFont typeface="Arial" panose="020B0604020202020204" pitchFamily="34" charset="0"/>
              <a:buNone/>
              <a:tabLst/>
              <a:defRPr/>
            </a:pPr>
            <a:r>
              <a:rPr lang="en-US" sz="1200" dirty="0">
                <a:effectLst/>
                <a:latin typeface="+mn-lt"/>
                <a:ea typeface="Calibri" panose="020F0502020204030204" pitchFamily="34" charset="0"/>
                <a:cs typeface="Times New Roman" panose="02020603050405020304" pitchFamily="18" charset="0"/>
              </a:rPr>
              <a:t>Before you do anything else, talk to your family and close friends about your plan. If you’re worried about bringing this up, you’re not alone. Many people feel the same way, and it’s not always easy to talk about it. But making sure your loved ones know your wishes may help the process go smoothly—now and in the future.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Here are some tips to make the talk easier: </a:t>
            </a:r>
          </a:p>
          <a:p>
            <a:pPr marL="0" marR="0" indent="0">
              <a:lnSpc>
                <a:spcPct val="107000"/>
              </a:lnSpc>
              <a:spcBef>
                <a:spcPts val="0"/>
              </a:spcBef>
              <a:spcAft>
                <a:spcPts val="800"/>
              </a:spcAft>
              <a:buNone/>
            </a:pPr>
            <a:r>
              <a:rPr lang="en-US" sz="1200" b="1" dirty="0">
                <a:effectLst/>
                <a:latin typeface="+mn-lt"/>
                <a:ea typeface="Calibri" panose="020F0502020204030204" pitchFamily="34" charset="0"/>
                <a:cs typeface="Times New Roman" panose="02020603050405020304" pitchFamily="18" charset="0"/>
              </a:rPr>
              <a:t>Learn about estate planning</a:t>
            </a:r>
          </a:p>
          <a:p>
            <a:pPr marL="171450" marR="0" lvl="0" indent="-171450">
              <a:lnSpc>
                <a:spcPct val="107000"/>
              </a:lnSpc>
              <a:spcBef>
                <a:spcPts val="0"/>
              </a:spcBef>
              <a:spcAft>
                <a:spcPts val="800"/>
              </a:spcAft>
              <a:tabLst>
                <a:tab pos="457200" algn="l"/>
              </a:tabLst>
            </a:pPr>
            <a:r>
              <a:rPr lang="en-US" sz="1200" dirty="0">
                <a:effectLst/>
                <a:latin typeface="+mn-lt"/>
                <a:ea typeface="Calibri" panose="020F0502020204030204" pitchFamily="34" charset="0"/>
                <a:cs typeface="Times New Roman" panose="02020603050405020304" pitchFamily="18" charset="0"/>
              </a:rPr>
              <a:t>Before talking to family and friends, learn as much as you can about estate planning. Find out what happens if you die without a will. Learn about the main decisions you need to make; this will make it easier for you to explain the process to your loved ones. And you’ve taken an important first step by attending this webinar.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1" dirty="0">
                <a:effectLst/>
                <a:latin typeface="+mn-lt"/>
                <a:ea typeface="Calibri" panose="020F0502020204030204" pitchFamily="34" charset="0"/>
                <a:cs typeface="Times New Roman" panose="02020603050405020304" pitchFamily="18" charset="0"/>
              </a:rPr>
              <a:t>Choose the right time and place</a:t>
            </a:r>
          </a:p>
          <a:p>
            <a:pPr marL="171450" marR="0" lvl="0" indent="-171450">
              <a:lnSpc>
                <a:spcPct val="107000"/>
              </a:lnSpc>
              <a:spcBef>
                <a:spcPts val="0"/>
              </a:spcBef>
              <a:spcAft>
                <a:spcPts val="800"/>
              </a:spcAft>
              <a:tabLst>
                <a:tab pos="457200" algn="l"/>
              </a:tabLst>
            </a:pPr>
            <a:r>
              <a:rPr lang="en-US" sz="1200" dirty="0">
                <a:effectLst/>
                <a:latin typeface="+mn-lt"/>
                <a:ea typeface="Calibri" panose="020F0502020204030204" pitchFamily="34" charset="0"/>
                <a:cs typeface="Times New Roman" panose="02020603050405020304" pitchFamily="18" charset="0"/>
              </a:rPr>
              <a:t>Talking about what will happen if you become ill or die can bring up difficult emotions. Think about how and when you should approach the subject. </a:t>
            </a:r>
          </a:p>
          <a:p>
            <a:pPr marL="171450" marR="0" lvl="0" indent="-171450">
              <a:lnSpc>
                <a:spcPct val="107000"/>
              </a:lnSpc>
              <a:spcBef>
                <a:spcPts val="0"/>
              </a:spcBef>
              <a:spcAft>
                <a:spcPts val="800"/>
              </a:spcAft>
              <a:tabLst>
                <a:tab pos="457200" algn="l"/>
              </a:tabLst>
            </a:pPr>
            <a:r>
              <a:rPr lang="en-US" sz="1200" dirty="0">
                <a:effectLst/>
                <a:latin typeface="+mn-lt"/>
                <a:ea typeface="Calibri" panose="020F0502020204030204" pitchFamily="34" charset="0"/>
                <a:cs typeface="Times New Roman" panose="02020603050405020304" pitchFamily="18" charset="0"/>
              </a:rPr>
              <a:t>Start by asking yourself some questions: Would your loved ones be more comfortable if you start the conversation in person or on the phone? Should you do it alone or with your spouse/partner? Would it be better to have others present?</a:t>
            </a:r>
          </a:p>
          <a:p>
            <a:pPr marL="171450" marR="0" lvl="0" indent="-171450">
              <a:lnSpc>
                <a:spcPct val="107000"/>
              </a:lnSpc>
              <a:spcBef>
                <a:spcPts val="0"/>
              </a:spcBef>
              <a:spcAft>
                <a:spcPts val="800"/>
              </a:spcAft>
              <a:tabLst>
                <a:tab pos="457200" algn="l"/>
              </a:tabLst>
            </a:pPr>
            <a:r>
              <a:rPr lang="en-US" sz="1200" dirty="0">
                <a:effectLst/>
                <a:latin typeface="+mn-lt"/>
                <a:ea typeface="Calibri" panose="020F0502020204030204" pitchFamily="34" charset="0"/>
                <a:cs typeface="Times New Roman" panose="02020603050405020304" pitchFamily="18" charset="0"/>
              </a:rPr>
              <a:t>A casual talk might be the best way to open the door to a bigger conversation. You know your family best, so there’s no right or wrong answer.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1" dirty="0">
                <a:effectLst/>
                <a:latin typeface="+mn-lt"/>
                <a:ea typeface="Calibri" panose="020F0502020204030204" pitchFamily="34" charset="0"/>
                <a:cs typeface="Times New Roman" panose="02020603050405020304" pitchFamily="18" charset="0"/>
              </a:rPr>
              <a:t>Invite other family members to participate in the discussion</a:t>
            </a:r>
          </a:p>
          <a:p>
            <a:pPr marL="0" marR="0" lvl="0" indent="0">
              <a:lnSpc>
                <a:spcPct val="107000"/>
              </a:lnSpc>
              <a:spcBef>
                <a:spcPts val="0"/>
              </a:spcBef>
              <a:spcAft>
                <a:spcPts val="800"/>
              </a:spcAft>
              <a:buNone/>
              <a:tabLst>
                <a:tab pos="457200" algn="l"/>
              </a:tabLst>
            </a:pPr>
            <a:r>
              <a:rPr lang="en-US" sz="1200" dirty="0">
                <a:effectLst/>
                <a:latin typeface="+mn-lt"/>
                <a:ea typeface="Calibri" panose="020F0502020204030204" pitchFamily="34" charset="0"/>
                <a:cs typeface="Times New Roman" panose="02020603050405020304" pitchFamily="18" charset="0"/>
              </a:rPr>
              <a:t>If you have teenagers or adult children, make them part of the discussion; in most cases, they’ll be involved in the future. Talking about it now may make things easier when the plan is needed. </a:t>
            </a:r>
          </a:p>
          <a:p>
            <a:pPr marL="0" marR="0" indent="0">
              <a:lnSpc>
                <a:spcPct val="107000"/>
              </a:lnSpc>
              <a:spcBef>
                <a:spcPts val="0"/>
              </a:spcBef>
              <a:spcAft>
                <a:spcPts val="800"/>
              </a:spcAft>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200" b="1" dirty="0">
                <a:effectLst/>
                <a:latin typeface="+mn-lt"/>
                <a:ea typeface="Calibri" panose="020F0502020204030204" pitchFamily="34" charset="0"/>
                <a:cs typeface="Times New Roman" panose="02020603050405020304" pitchFamily="18" charset="0"/>
              </a:rPr>
              <a:t>Be sensitive</a:t>
            </a:r>
          </a:p>
          <a:p>
            <a:pPr marL="0" marR="0" lvl="0" indent="0">
              <a:lnSpc>
                <a:spcPct val="107000"/>
              </a:lnSpc>
              <a:spcBef>
                <a:spcPts val="0"/>
              </a:spcBef>
              <a:spcAft>
                <a:spcPts val="800"/>
              </a:spcAft>
              <a:buNone/>
              <a:tabLst>
                <a:tab pos="457200" algn="l"/>
              </a:tabLst>
            </a:pPr>
            <a:r>
              <a:rPr lang="en-US" sz="1200" dirty="0">
                <a:effectLst/>
                <a:latin typeface="+mn-lt"/>
                <a:ea typeface="Calibri" panose="020F0502020204030204" pitchFamily="34" charset="0"/>
                <a:cs typeface="Times New Roman" panose="02020603050405020304" pitchFamily="18" charset="0"/>
              </a:rPr>
              <a:t>Finally, be sensitive to your loved ones’ feelings; they may not be ready to talk about it. In that case, accept their decision and approach the subject later, perhaps in a way that they find less upsetting or intimidating. It may take a few tries, but having this talk is an important first step for the rest of your planning.</a:t>
            </a:r>
          </a:p>
          <a:p>
            <a:pPr marL="0" marR="0" indent="0">
              <a:lnSpc>
                <a:spcPct val="107000"/>
              </a:lnSpc>
              <a:spcBef>
                <a:spcPts val="0"/>
              </a:spcBef>
              <a:spcAft>
                <a:spcPts val="800"/>
              </a:spcAft>
              <a:buNone/>
            </a:pPr>
            <a:r>
              <a:rPr lang="en-US"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b="0" i="0" dirty="0">
              <a:cs typeface="Arial"/>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21</a:t>
            </a:fld>
            <a:endParaRPr lang="en-CA"/>
          </a:p>
        </p:txBody>
      </p:sp>
    </p:spTree>
    <p:extLst>
      <p:ext uri="{BB962C8B-B14F-4D97-AF65-F5344CB8AC3E}">
        <p14:creationId xmlns:p14="http://schemas.microsoft.com/office/powerpoint/2010/main" val="146798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kern="1200" dirty="0">
                <a:solidFill>
                  <a:schemeClr val="tx1"/>
                </a:solidFill>
                <a:effectLst/>
                <a:latin typeface="+mn-lt"/>
                <a:ea typeface="+mn-ea"/>
                <a:cs typeface="+mn-cs"/>
              </a:rPr>
              <a:t>Once you’ve started the conversation, the next step is to make some decisions, which can be the hardest part.  </a:t>
            </a:r>
          </a:p>
          <a:p>
            <a:pPr marL="0" indent="0">
              <a:buNone/>
            </a:pPr>
            <a:endParaRPr lang="en-US" sz="1100" kern="1200" dirty="0">
              <a:solidFill>
                <a:schemeClr val="tx1"/>
              </a:solidFill>
              <a:effectLst/>
              <a:latin typeface="+mn-lt"/>
              <a:ea typeface="+mn-ea"/>
              <a:cs typeface="+mn-cs"/>
            </a:endParaRPr>
          </a:p>
          <a:p>
            <a:pPr marL="0" indent="0">
              <a:buNone/>
            </a:pPr>
            <a:r>
              <a:rPr lang="en-US" sz="1100" kern="1200" dirty="0">
                <a:solidFill>
                  <a:schemeClr val="tx1"/>
                </a:solidFill>
                <a:effectLst/>
                <a:latin typeface="+mn-lt"/>
                <a:ea typeface="+mn-ea"/>
                <a:cs typeface="+mn-cs"/>
              </a:rPr>
              <a:t>There are four key decisions you’ll need to make. </a:t>
            </a:r>
          </a:p>
          <a:p>
            <a:pPr marL="0" indent="0">
              <a:lnSpc>
                <a:spcPct val="107000"/>
              </a:lnSpc>
              <a:spcBef>
                <a:spcPts val="0"/>
              </a:spcBef>
              <a:spcAft>
                <a:spcPts val="800"/>
              </a:spcAft>
              <a:buNone/>
            </a:pPr>
            <a:endParaRPr lang="en-US" sz="1100" dirty="0">
              <a:effectLst/>
              <a:latin typeface="+mn-lt"/>
              <a:ea typeface="Calibri" panose="020F0502020204030204" pitchFamily="34" charset="0"/>
              <a:cs typeface="Arial"/>
            </a:endParaRPr>
          </a:p>
          <a:p>
            <a:pPr marL="0" indent="0">
              <a:lnSpc>
                <a:spcPct val="107000"/>
              </a:lnSpc>
              <a:spcBef>
                <a:spcPts val="0"/>
              </a:spcBef>
              <a:spcAft>
                <a:spcPts val="800"/>
              </a:spcAft>
              <a:buNone/>
            </a:pPr>
            <a:r>
              <a:rPr lang="en-US" sz="1100" b="1" dirty="0"/>
              <a:t>Decision 1: </a:t>
            </a:r>
            <a:r>
              <a:rPr lang="en-US" sz="1100" b="1" dirty="0">
                <a:effectLst/>
                <a:latin typeface="+mn-lt"/>
                <a:ea typeface="Calibri" panose="020F0502020204030204" pitchFamily="34" charset="0"/>
                <a:cs typeface="Arial"/>
              </a:rPr>
              <a:t>who do you want to leave things to?</a:t>
            </a:r>
            <a:endParaRPr lang="en-US" sz="1100" b="1" dirty="0">
              <a:effectLst/>
              <a:latin typeface="+mn-lt"/>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You may have heard the term beneficiary before. This is someone who gets something of yours when you die. It’s usually a person, but it can also be an organization such as a charity. </a:t>
            </a:r>
          </a:p>
          <a:p>
            <a:pPr marL="171450" marR="0" indent="-171450">
              <a:lnSpc>
                <a:spcPct val="107000"/>
              </a:lnSpc>
              <a:spcBef>
                <a:spcPts val="0"/>
              </a:spcBef>
              <a:spcAft>
                <a:spcPts val="800"/>
              </a:spcAft>
            </a:pPr>
            <a:r>
              <a:rPr lang="en-US" sz="1100" dirty="0">
                <a:effectLst/>
                <a:latin typeface="+mn-lt"/>
                <a:ea typeface="Calibri" panose="020F0502020204030204" pitchFamily="34" charset="0"/>
                <a:cs typeface="Times New Roman" panose="02020603050405020304" pitchFamily="18" charset="0"/>
              </a:rPr>
              <a:t>Deciding on a beneficiary can be difficult. A good place to start is to make a list of who depends on you financially. Who do you want to look after when you’re gone?</a:t>
            </a:r>
            <a:endParaRPr lang="en-US" sz="1100" b="0" i="0" u="none" strike="noStrike" kern="1200" baseline="0" dirty="0">
              <a:solidFill>
                <a:schemeClr val="tx1"/>
              </a:solidFill>
              <a:latin typeface="+mn-lt"/>
              <a:ea typeface="+mn-ea"/>
              <a:cs typeface="+mn-cs"/>
            </a:endParaRPr>
          </a:p>
          <a:p>
            <a:pPr marL="0" indent="0">
              <a:buNone/>
            </a:pPr>
            <a:endParaRPr lang="en-US" sz="1100" dirty="0"/>
          </a:p>
          <a:p>
            <a:pPr marL="0" marR="0" indent="0">
              <a:lnSpc>
                <a:spcPct val="107000"/>
              </a:lnSpc>
              <a:spcBef>
                <a:spcPts val="0"/>
              </a:spcBef>
              <a:spcAft>
                <a:spcPts val="800"/>
              </a:spcAft>
              <a:buNone/>
            </a:pPr>
            <a:r>
              <a:rPr lang="en-US" sz="1100" b="1" dirty="0"/>
              <a:t>Decision 2: who’s going to look after your children?</a:t>
            </a:r>
          </a:p>
          <a:p>
            <a:pPr marL="0" marR="0" indent="0">
              <a:lnSpc>
                <a:spcPct val="107000"/>
              </a:lnSpc>
              <a:spcBef>
                <a:spcPts val="0"/>
              </a:spcBef>
              <a:spcAft>
                <a:spcPts val="800"/>
              </a:spcAft>
              <a:buNone/>
            </a:pPr>
            <a:r>
              <a:rPr lang="en-US" sz="1100" dirty="0">
                <a:effectLst/>
                <a:latin typeface="+mn-lt"/>
                <a:ea typeface="Calibri" panose="020F0502020204030204" pitchFamily="34" charset="0"/>
                <a:cs typeface="Times New Roman" panose="02020603050405020304" pitchFamily="18" charset="0"/>
              </a:rPr>
              <a:t>One of the most important things you need to think about is </a:t>
            </a:r>
            <a:r>
              <a:rPr lang="en-US" sz="1100" b="0" dirty="0">
                <a:effectLst/>
                <a:latin typeface="+mn-lt"/>
                <a:ea typeface="Calibri" panose="020F0502020204030204" pitchFamily="34" charset="0"/>
                <a:cs typeface="Times New Roman" panose="02020603050405020304" pitchFamily="18" charset="0"/>
              </a:rPr>
              <a:t>who will take care of your young children </a:t>
            </a:r>
            <a:r>
              <a:rPr lang="en-US" sz="1100" b="0" u="none" dirty="0">
                <a:effectLst/>
                <a:latin typeface="+mn-lt"/>
                <a:ea typeface="Calibri" panose="020F0502020204030204" pitchFamily="34" charset="0"/>
                <a:cs typeface="Times New Roman" panose="02020603050405020304" pitchFamily="18" charset="0"/>
              </a:rPr>
              <a:t>if you’re no longer able to</a:t>
            </a:r>
            <a:r>
              <a:rPr lang="en-US" sz="1100" b="0" dirty="0">
                <a:effectLst/>
                <a:latin typeface="+mn-lt"/>
                <a:ea typeface="Calibri" panose="020F0502020204030204" pitchFamily="34" charset="0"/>
                <a:cs typeface="Times New Roman" panose="02020603050405020304" pitchFamily="18" charset="0"/>
              </a:rPr>
              <a:t>. </a:t>
            </a:r>
            <a:r>
              <a:rPr lang="en-US" sz="1100" dirty="0">
                <a:effectLst/>
                <a:latin typeface="+mn-lt"/>
                <a:ea typeface="Calibri" panose="020F0502020204030204" pitchFamily="34" charset="0"/>
                <a:cs typeface="Times New Roman" panose="02020603050405020304" pitchFamily="18" charset="0"/>
              </a:rPr>
              <a:t>This isn’t something anyone wants to think about, but it’s one of the most important decisions you need to make. If you don’t choose a guardian for your children and both parents die, the court will name one. This will usually be a willing volunteer. But do you </a:t>
            </a:r>
            <a:r>
              <a:rPr lang="en-US" sz="1100" i="1" dirty="0">
                <a:effectLst/>
                <a:latin typeface="+mn-lt"/>
                <a:ea typeface="Calibri" panose="020F0502020204030204" pitchFamily="34" charset="0"/>
                <a:cs typeface="Times New Roman" panose="02020603050405020304" pitchFamily="18" charset="0"/>
              </a:rPr>
              <a:t>really</a:t>
            </a:r>
            <a:r>
              <a:rPr lang="en-US" sz="1100" dirty="0">
                <a:effectLst/>
                <a:latin typeface="+mn-lt"/>
                <a:ea typeface="Calibri" panose="020F0502020204030204" pitchFamily="34" charset="0"/>
                <a:cs typeface="Times New Roman" panose="02020603050405020304" pitchFamily="18" charset="0"/>
              </a:rPr>
              <a:t> want someone else to make that decision for you? </a:t>
            </a:r>
          </a:p>
          <a:p>
            <a:pPr marL="0" marR="0" indent="0">
              <a:lnSpc>
                <a:spcPct val="107000"/>
              </a:lnSpc>
              <a:spcBef>
                <a:spcPts val="0"/>
              </a:spcBef>
              <a:spcAft>
                <a:spcPts val="800"/>
              </a:spcAft>
              <a:buNone/>
            </a:pPr>
            <a:endParaRPr lang="en-US" sz="11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100" dirty="0">
                <a:effectLst/>
                <a:latin typeface="+mn-lt"/>
                <a:ea typeface="Calibri" panose="020F0502020204030204" pitchFamily="34" charset="0"/>
                <a:cs typeface="Times New Roman" panose="02020603050405020304" pitchFamily="18" charset="0"/>
              </a:rPr>
              <a:t>So how do you name a guardian for your children? Consider people you trust who would be both willing and able to take on this role. For example, grandparents may seem like a good fit, but they may not be able to carry out the responsibilities of a guardian as they age.</a:t>
            </a:r>
          </a:p>
          <a:p>
            <a:pPr marL="0" marR="0" indent="0">
              <a:lnSpc>
                <a:spcPct val="107000"/>
              </a:lnSpc>
              <a:spcBef>
                <a:spcPts val="0"/>
              </a:spcBef>
              <a:spcAft>
                <a:spcPts val="800"/>
              </a:spcAft>
              <a:buNone/>
            </a:pPr>
            <a:endParaRPr lang="en-US" sz="11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b="1" dirty="0"/>
              <a:t>Decision 3: </a:t>
            </a:r>
            <a:r>
              <a:rPr lang="en-CA" b="1" dirty="0">
                <a:effectLst/>
                <a:ea typeface="Calibri" panose="020F0502020204030204" pitchFamily="34" charset="0"/>
                <a:cs typeface="Times New Roman" panose="02020603050405020304" pitchFamily="18" charset="0"/>
              </a:rPr>
              <a:t>who will look after your estate </a:t>
            </a:r>
            <a:r>
              <a:rPr lang="en-CA" b="1" u="none" dirty="0">
                <a:effectLst/>
                <a:ea typeface="Calibri" panose="020F0502020204030204" pitchFamily="34" charset="0"/>
                <a:cs typeface="Times New Roman" panose="02020603050405020304" pitchFamily="18" charset="0"/>
              </a:rPr>
              <a:t>after your death</a:t>
            </a:r>
            <a:r>
              <a:rPr lang="en-CA" b="1" dirty="0">
                <a:effectLst/>
                <a:ea typeface="Calibri" panose="020F0502020204030204" pitchFamily="34" charset="0"/>
                <a:cs typeface="Times New Roman" panose="02020603050405020304" pitchFamily="18" charset="0"/>
              </a:rPr>
              <a:t>?</a:t>
            </a:r>
            <a:r>
              <a:rPr lang="en-CA" b="0" dirty="0">
                <a:effectLst/>
                <a:ea typeface="Calibri" panose="020F0502020204030204" pitchFamily="34" charset="0"/>
                <a:cs typeface="Times New Roman" panose="02020603050405020304" pitchFamily="18" charset="0"/>
              </a:rPr>
              <a:t> </a:t>
            </a:r>
          </a:p>
          <a:p>
            <a:pPr marL="0" indent="0">
              <a:lnSpc>
                <a:spcPct val="107000"/>
              </a:lnSpc>
              <a:spcBef>
                <a:spcPts val="0"/>
              </a:spcBef>
              <a:spcAft>
                <a:spcPts val="800"/>
              </a:spcAft>
              <a:buNone/>
            </a:pPr>
            <a:r>
              <a:rPr lang="en-CA" dirty="0">
                <a:effectLst/>
                <a:ea typeface="Calibri" panose="020F0502020204030204" pitchFamily="34" charset="0"/>
                <a:cs typeface="Times New Roman" panose="02020603050405020304" pitchFamily="18" charset="0"/>
              </a:rPr>
              <a:t>This person is called an executor or administrator. Executors collect and oversee the assets in your estate, and they’ll also look after paying your debts. Then they’ll divide what’s left among your beneficiaries or heirs, as applicable. It’s a big job, so you’ll want to choose the right person. You can also name a trust or multiple people. </a:t>
            </a:r>
          </a:p>
          <a:p>
            <a:pPr marL="0" indent="0">
              <a:lnSpc>
                <a:spcPct val="107000"/>
              </a:lnSpc>
              <a:spcBef>
                <a:spcPts val="0"/>
              </a:spcBef>
              <a:spcAft>
                <a:spcPts val="800"/>
              </a:spcAft>
              <a:buNone/>
            </a:pPr>
            <a:endParaRPr lang="en-CA"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CA" dirty="0">
                <a:effectLst/>
                <a:ea typeface="Calibri" panose="020F0502020204030204" pitchFamily="34" charset="0"/>
                <a:cs typeface="Times New Roman" panose="02020603050405020304" pitchFamily="18" charset="0"/>
              </a:rPr>
              <a:t>Ideally, executors should live in the same state as you. If they live in another country, there may be additional considerations, and it will be more difficult for them to handle your estate, which could cause delays and additional costs.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indent="0">
              <a:lnSpc>
                <a:spcPct val="107000"/>
              </a:lnSpc>
              <a:spcBef>
                <a:spcPts val="0"/>
              </a:spcBef>
              <a:spcAft>
                <a:spcPts val="800"/>
              </a:spcAft>
              <a:buNone/>
            </a:pPr>
            <a:r>
              <a:rPr lang="en-US" b="1" dirty="0">
                <a:effectLst/>
                <a:ea typeface="Calibri" panose="020F0502020204030204" pitchFamily="34" charset="0"/>
                <a:cs typeface="Times New Roman" panose="02020603050405020304" pitchFamily="18" charset="0"/>
              </a:rPr>
              <a:t>Decision 4: who will make decisions for you if you can’t?</a:t>
            </a:r>
          </a:p>
          <a:p>
            <a:pPr marL="0" marR="0" indent="0">
              <a:lnSpc>
                <a:spcPct val="107000"/>
              </a:lnSpc>
              <a:spcBef>
                <a:spcPts val="0"/>
              </a:spcBef>
              <a:spcAft>
                <a:spcPts val="800"/>
              </a:spcAft>
              <a:buNone/>
            </a:pPr>
            <a:r>
              <a:rPr lang="en-US" b="0" dirty="0">
                <a:effectLst/>
                <a:ea typeface="Calibri" panose="020F0502020204030204" pitchFamily="34" charset="0"/>
                <a:cs typeface="Times New Roman" panose="02020603050405020304" pitchFamily="18" charset="0"/>
              </a:rPr>
              <a:t>If there comes a time when you can’t</a:t>
            </a:r>
            <a:r>
              <a:rPr lang="en-US" b="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make decisions for yourself, you’ll need a power of attorney. Again, you’ll want to choose someone you trust to act in your best interest and who is willing and able to take on this role. </a:t>
            </a:r>
          </a:p>
          <a:p>
            <a:pPr marL="0" marR="0" indent="0">
              <a:lnSpc>
                <a:spcPct val="107000"/>
              </a:lnSpc>
              <a:spcBef>
                <a:spcPts val="0"/>
              </a:spcBef>
              <a:spcAft>
                <a:spcPts val="800"/>
              </a:spcAft>
              <a:buNone/>
            </a:pPr>
            <a:endParaRPr lang="en-US"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050" dirty="0"/>
          </a:p>
        </p:txBody>
      </p:sp>
      <p:sp>
        <p:nvSpPr>
          <p:cNvPr id="4" name="Slide Number Placeholder 3"/>
          <p:cNvSpPr>
            <a:spLocks noGrp="1"/>
          </p:cNvSpPr>
          <p:nvPr>
            <p:ph type="sldNum" sz="quarter" idx="5"/>
          </p:nvPr>
        </p:nvSpPr>
        <p:spPr>
          <a:xfrm>
            <a:off x="6154057" y="8834435"/>
            <a:ext cx="702356" cy="460351"/>
          </a:xfrm>
        </p:spPr>
        <p:txBody>
          <a:bodyPr/>
          <a:lstStyle/>
          <a:p>
            <a:fld id="{4FF0573C-F130-4D1E-A886-85FBB65D3A1B}" type="slidenum">
              <a:rPr lang="en-CA" smtClean="0"/>
              <a:pPr/>
              <a:t>22</a:t>
            </a:fld>
            <a:endParaRPr lang="en-CA" dirty="0"/>
          </a:p>
        </p:txBody>
      </p:sp>
    </p:spTree>
    <p:extLst>
      <p:ext uri="{BB962C8B-B14F-4D97-AF65-F5344CB8AC3E}">
        <p14:creationId xmlns:p14="http://schemas.microsoft.com/office/powerpoint/2010/main" val="1854826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kern="1200" dirty="0">
                <a:solidFill>
                  <a:schemeClr val="tx1"/>
                </a:solidFill>
                <a:effectLst/>
                <a:latin typeface="+mn-lt"/>
                <a:ea typeface="+mn-ea"/>
                <a:cs typeface="+mn-cs"/>
              </a:rPr>
              <a:t>With these decisions made, you’re well on your way. The next step is to document your wishes in writing, which may include:   </a:t>
            </a:r>
          </a:p>
          <a:p>
            <a:pPr marL="0" indent="0">
              <a:buNone/>
            </a:pPr>
            <a:endParaRPr lang="en-US" b="0" i="0" kern="1200" dirty="0">
              <a:solidFill>
                <a:schemeClr val="tx1"/>
              </a:solidFill>
              <a:effectLst/>
              <a:latin typeface="+mn-lt"/>
              <a:ea typeface="+mn-ea"/>
              <a:cs typeface="+mn-cs"/>
            </a:endParaRPr>
          </a:p>
          <a:p>
            <a:pPr marL="0" indent="0">
              <a:lnSpc>
                <a:spcPct val="90000"/>
              </a:lnSpc>
              <a:spcBef>
                <a:spcPts val="800"/>
              </a:spcBef>
              <a:buClr>
                <a:schemeClr val="tx2"/>
              </a:buClr>
              <a:buNone/>
              <a:defRPr/>
            </a:pPr>
            <a:r>
              <a:rPr lang="en-US" altLang="en-US" b="1" dirty="0">
                <a:ea typeface="Geneva"/>
                <a:cs typeface="Geneva"/>
              </a:rPr>
              <a:t>A life insurance policy</a:t>
            </a:r>
          </a:p>
          <a:p>
            <a:pPr>
              <a:defRPr/>
            </a:pPr>
            <a:r>
              <a:rPr lang="en-US" dirty="0"/>
              <a:t>If you have family members who depend on you financially, then you </a:t>
            </a:r>
            <a:r>
              <a:rPr lang="en-US" b="0" u="none" dirty="0"/>
              <a:t>should</a:t>
            </a:r>
            <a:r>
              <a:rPr lang="en-US" b="0" u="sng" dirty="0"/>
              <a:t> </a:t>
            </a:r>
            <a:r>
              <a:rPr lang="en-US" dirty="0"/>
              <a:t>probably have life insurance. In the event of your death, such a policy can help ensure that your dependents will be able to meet their financial obligations and plan for the future, such as preparing and paying for college or retirement. </a:t>
            </a:r>
          </a:p>
          <a:p>
            <a:pPr>
              <a:defRPr/>
            </a:pPr>
            <a:r>
              <a:rPr lang="en-US" dirty="0"/>
              <a:t>You might also want to consider disability insurance, which can</a:t>
            </a:r>
            <a:r>
              <a:rPr lang="en-US" b="1" dirty="0"/>
              <a:t> </a:t>
            </a:r>
            <a:r>
              <a:rPr lang="en-US" b="0" u="none" dirty="0"/>
              <a:t>help</a:t>
            </a:r>
            <a:r>
              <a:rPr lang="en-US" b="1" dirty="0"/>
              <a:t> </a:t>
            </a:r>
            <a:r>
              <a:rPr lang="en-US" dirty="0"/>
              <a:t>protect your family’s finances in the event you become ill or injured and are unable to work.</a:t>
            </a:r>
            <a:endParaRPr lang="en-US" altLang="en-US" dirty="0">
              <a:ea typeface="ヒラギノ角ゴ Pro W3"/>
              <a:cs typeface="ヒラギノ角ゴ Pro W3"/>
            </a:endParaRPr>
          </a:p>
          <a:p>
            <a:pPr marL="0" indent="0" eaLnBrk="1" fontAlgn="auto" hangingPunct="1">
              <a:lnSpc>
                <a:spcPct val="90000"/>
              </a:lnSpc>
              <a:spcBef>
                <a:spcPts val="800"/>
              </a:spcBef>
              <a:spcAft>
                <a:spcPts val="0"/>
              </a:spcAft>
              <a:buClr>
                <a:schemeClr val="tx2"/>
              </a:buClr>
              <a:buFont typeface="Verdana" panose="020B0604030504040204" pitchFamily="34" charset="0"/>
              <a:buNone/>
              <a:defRPr/>
            </a:pPr>
            <a:endParaRPr lang="en-US" altLang="en-US" dirty="0">
              <a:ea typeface="Geneva"/>
              <a:cs typeface="Geneva"/>
            </a:endParaRPr>
          </a:p>
          <a:p>
            <a:pPr marL="0" indent="0" eaLnBrk="1" fontAlgn="auto" hangingPunct="1">
              <a:lnSpc>
                <a:spcPct val="90000"/>
              </a:lnSpc>
              <a:spcBef>
                <a:spcPts val="800"/>
              </a:spcBef>
              <a:spcAft>
                <a:spcPts val="0"/>
              </a:spcAft>
              <a:buClr>
                <a:schemeClr val="tx2"/>
              </a:buClr>
              <a:buNone/>
              <a:defRPr/>
            </a:pPr>
            <a:r>
              <a:rPr lang="en-US" altLang="en-US" b="1" dirty="0">
                <a:ea typeface="Geneva"/>
                <a:cs typeface="Geneva"/>
              </a:rPr>
              <a:t>A will </a:t>
            </a:r>
          </a:p>
          <a:p>
            <a:pPr>
              <a:defRPr/>
            </a:pPr>
            <a:r>
              <a:rPr lang="en-US" altLang="en-US" dirty="0"/>
              <a:t>With your will, you’ll specify</a:t>
            </a:r>
            <a:r>
              <a:rPr lang="en-US" altLang="en-US" b="1" dirty="0"/>
              <a:t> </a:t>
            </a:r>
            <a:r>
              <a:rPr lang="en-US" altLang="en-US" dirty="0"/>
              <a:t>who will receive which assets or possessions when you pass away. </a:t>
            </a:r>
            <a:r>
              <a:rPr lang="en-US" b="0" u="none" baseline="0" dirty="0">
                <a:effectLst/>
                <a:ea typeface="Calibri" panose="020F0502020204030204" pitchFamily="34" charset="0"/>
              </a:rPr>
              <a:t>While consulting a lawyer to help create a will is recommended, you can also do it yourself using websites that are created for this purpose.</a:t>
            </a:r>
            <a:endParaRPr lang="en-US" altLang="en-US" b="0" u="none" strike="sngStrike" baseline="0" dirty="0"/>
          </a:p>
          <a:p>
            <a:r>
              <a:rPr lang="en-US" altLang="en-US" dirty="0"/>
              <a:t>Why bother? Because if you don’t, government agencies and the courts will decide who gets your possessions—and they may not make the same choices you would. And if there’s a disagreement among your loved ones about the decisions, it could be costly and cause undue stress and conflict. </a:t>
            </a:r>
          </a:p>
          <a:p>
            <a:r>
              <a:rPr lang="en-US" altLang="en-US" dirty="0">
                <a:ea typeface="Geneva"/>
                <a:cs typeface="ヒラギノ角ゴ Pro W3"/>
              </a:rPr>
              <a:t>You may also want to draft a </a:t>
            </a:r>
            <a:r>
              <a:rPr lang="en-US" altLang="en-US" b="1" dirty="0">
                <a:ea typeface="ヒラギノ角ゴ Pro W3"/>
                <a:cs typeface="ヒラギノ角ゴ Pro W3"/>
              </a:rPr>
              <a:t>letter of instruction </a:t>
            </a:r>
            <a:r>
              <a:rPr lang="en-US" altLang="en-US" dirty="0">
                <a:ea typeface="ヒラギノ角ゴ Pro W3"/>
                <a:cs typeface="ヒラギノ角ゴ Pro W3"/>
              </a:rPr>
              <a:t>for your executor with your guidance on any last wishes, such as preferences for memorial services. It can also explain the location of important documents.</a:t>
            </a:r>
          </a:p>
          <a:p>
            <a:pPr marL="0" indent="0" eaLnBrk="1" fontAlgn="auto" hangingPunct="1">
              <a:lnSpc>
                <a:spcPct val="90000"/>
              </a:lnSpc>
              <a:spcBef>
                <a:spcPts val="800"/>
              </a:spcBef>
              <a:spcAft>
                <a:spcPts val="0"/>
              </a:spcAft>
              <a:buClr>
                <a:schemeClr val="tx2"/>
              </a:buClr>
              <a:buNone/>
              <a:defRPr/>
            </a:pPr>
            <a:endParaRPr lang="en-US" altLang="en-US" b="1" dirty="0">
              <a:ea typeface="Geneva"/>
              <a:cs typeface="Geneva"/>
            </a:endParaRPr>
          </a:p>
          <a:p>
            <a:pPr marL="0" indent="0" eaLnBrk="1" fontAlgn="auto" hangingPunct="1">
              <a:lnSpc>
                <a:spcPct val="90000"/>
              </a:lnSpc>
              <a:spcBef>
                <a:spcPts val="800"/>
              </a:spcBef>
              <a:spcAft>
                <a:spcPts val="0"/>
              </a:spcAft>
              <a:buClr>
                <a:schemeClr val="tx2"/>
              </a:buClr>
              <a:buNone/>
              <a:defRPr/>
            </a:pPr>
            <a:r>
              <a:rPr lang="en-US" altLang="en-US" b="1" dirty="0">
                <a:ea typeface="Geneva"/>
                <a:cs typeface="Geneva"/>
              </a:rPr>
              <a:t>A trust</a:t>
            </a:r>
          </a:p>
          <a:p>
            <a:r>
              <a:rPr lang="en-US" altLang="en-US" dirty="0"/>
              <a:t>A trust is a </a:t>
            </a:r>
            <a:r>
              <a:rPr lang="en-US" altLang="en-US" b="0" u="none" dirty="0"/>
              <a:t>legal </a:t>
            </a:r>
            <a:r>
              <a:rPr lang="en-US" altLang="en-US" strike="noStrike" baseline="0" dirty="0"/>
              <a:t>document </a:t>
            </a:r>
            <a:r>
              <a:rPr lang="en-US" altLang="en-US" dirty="0"/>
              <a:t>that </a:t>
            </a:r>
            <a:r>
              <a:rPr lang="en-US" altLang="en-US" b="0" u="none" dirty="0"/>
              <a:t>can </a:t>
            </a:r>
            <a:r>
              <a:rPr lang="en-US" altLang="en-US" dirty="0"/>
              <a:t>help manage and distribute </a:t>
            </a:r>
            <a:r>
              <a:rPr lang="en-US" altLang="en-US" b="0" u="none" dirty="0"/>
              <a:t>your</a:t>
            </a:r>
            <a:r>
              <a:rPr lang="en-US" altLang="en-US" b="0" dirty="0"/>
              <a:t> </a:t>
            </a:r>
            <a:r>
              <a:rPr lang="en-US" altLang="en-US" dirty="0"/>
              <a:t>assets either while you’re alive </a:t>
            </a:r>
            <a:r>
              <a:rPr lang="en-US" altLang="en-US" b="1" dirty="0"/>
              <a:t>or</a:t>
            </a:r>
            <a:r>
              <a:rPr lang="en-US" altLang="en-US" dirty="0"/>
              <a:t> after your death.</a:t>
            </a:r>
          </a:p>
          <a:p>
            <a:r>
              <a:rPr lang="en-US" b="0" i="0" u="none" strike="noStrike" baseline="0" dirty="0"/>
              <a:t>You might want to consider setting up a trust if you have beneficiaries who are minors or who are otherwise unable to manage their finances. </a:t>
            </a:r>
          </a:p>
          <a:p>
            <a:pPr marL="285750" lvl="1" indent="0" eaLnBrk="1" hangingPunct="1">
              <a:buNone/>
            </a:pPr>
            <a:endParaRPr lang="en-US" altLang="en-US" dirty="0"/>
          </a:p>
          <a:p>
            <a:pPr marL="0" indent="0">
              <a:lnSpc>
                <a:spcPct val="90000"/>
              </a:lnSpc>
              <a:spcBef>
                <a:spcPts val="800"/>
              </a:spcBef>
              <a:buClr>
                <a:schemeClr val="tx2"/>
              </a:buClr>
              <a:buNone/>
              <a:defRPr/>
            </a:pPr>
            <a:r>
              <a:rPr lang="en-US" altLang="en-US" b="1" dirty="0">
                <a:ea typeface="Geneva"/>
                <a:cs typeface="Geneva"/>
              </a:rPr>
              <a:t>A durable power of attorney</a:t>
            </a:r>
          </a:p>
          <a:p>
            <a:pPr marL="0" indent="0" defTabSz="1020313">
              <a:buNone/>
              <a:defRPr/>
            </a:pPr>
            <a:r>
              <a:rPr lang="en-US" dirty="0"/>
              <a:t>A power of attorney, or POA, is an individual who can make financial and legal decisions (and sign documents) on your behalf should you be unable to do so. </a:t>
            </a:r>
            <a:r>
              <a:rPr lang="en-US" b="0" u="none" dirty="0"/>
              <a:t>R</a:t>
            </a:r>
            <a:r>
              <a:rPr lang="en-US" dirty="0"/>
              <a:t>esponsibilities can include signing legal documents and dealing with your financial and legal affairs. Despite the title, the POA doesn’t have to be a lawyer; it can be a trusted and responsible relative or friend.</a:t>
            </a:r>
          </a:p>
          <a:p>
            <a:pPr marL="0" indent="0" eaLnBrk="1" fontAlgn="auto" hangingPunct="1">
              <a:spcAft>
                <a:spcPts val="0"/>
              </a:spcAft>
              <a:buFont typeface="Arial" panose="020B0604020202020204" pitchFamily="34" charset="0"/>
              <a:buNone/>
              <a:defRPr/>
            </a:pPr>
            <a:endParaRPr lang="en-US" altLang="en-US" dirty="0">
              <a:ea typeface="Geneva"/>
              <a:cs typeface="ヒラギノ角ゴ Pro W3"/>
            </a:endParaRPr>
          </a:p>
          <a:p>
            <a:pPr marL="0" indent="0" eaLnBrk="1" fontAlgn="auto" hangingPunct="1">
              <a:spcAft>
                <a:spcPts val="0"/>
              </a:spcAft>
              <a:buFont typeface="Arial" panose="020B0604020202020204" pitchFamily="34" charset="0"/>
              <a:buNone/>
              <a:defRPr/>
            </a:pPr>
            <a:r>
              <a:rPr lang="en-US" altLang="en-US" dirty="0">
                <a:ea typeface="Geneva"/>
                <a:cs typeface="ヒラギノ角ゴ Pro W3"/>
              </a:rPr>
              <a:t>You should also have a living will and health proxy to provide direction for your medical care if you can’t speak for yourself. </a:t>
            </a:r>
            <a:endParaRPr lang="en-US" altLang="en-US" dirty="0">
              <a:ea typeface="Geneva"/>
              <a:cs typeface="Geneva"/>
            </a:endParaRPr>
          </a:p>
          <a:p>
            <a:pPr marL="0" lvl="0" indent="0">
              <a:buFont typeface="Courier New" panose="02070309020205020404" pitchFamily="49" charset="0"/>
              <a:buNone/>
            </a:pPr>
            <a:endParaRPr lang="en-US" sz="1100" b="1" i="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23</a:t>
            </a:fld>
            <a:endParaRPr lang="en-CA" dirty="0"/>
          </a:p>
        </p:txBody>
      </p:sp>
    </p:spTree>
    <p:extLst>
      <p:ext uri="{BB962C8B-B14F-4D97-AF65-F5344CB8AC3E}">
        <p14:creationId xmlns:p14="http://schemas.microsoft.com/office/powerpoint/2010/main" val="3500973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F0F3F11-51A3-B536-EFE4-3B2A94D9EF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3FCE9EC2-9435-52F3-4D22-437B45CF8D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spcAft>
                <a:spcPts val="919"/>
              </a:spcAft>
              <a:buNone/>
              <a:defRPr/>
            </a:pPr>
            <a:r>
              <a:rPr lang="en-US" dirty="0">
                <a:solidFill>
                  <a:prstClr val="black"/>
                </a:solidFill>
                <a:latin typeface="+mj-lt"/>
                <a:ea typeface="Calibri" panose="020F0502020204030204" pitchFamily="34" charset="0"/>
              </a:rPr>
              <a:t>As a John Hancock plan participant, you’re eligible for a 20% discount off a trust or will document through trustandwill.com, which can:</a:t>
            </a:r>
          </a:p>
          <a:p>
            <a:pPr marL="175016" indent="-175016">
              <a:defRPr/>
            </a:pPr>
            <a:r>
              <a:rPr lang="en-US" dirty="0">
                <a:solidFill>
                  <a:srgbClr val="282B3E"/>
                </a:solidFill>
                <a:latin typeface="+mj-lt"/>
              </a:rPr>
              <a:t>Help you create a plan customized to your needs</a:t>
            </a:r>
          </a:p>
          <a:p>
            <a:pPr marL="175016" indent="-175016">
              <a:defRPr/>
            </a:pPr>
            <a:r>
              <a:rPr lang="en-US" dirty="0">
                <a:solidFill>
                  <a:srgbClr val="282B3E"/>
                </a:solidFill>
                <a:latin typeface="+mj-lt"/>
              </a:rPr>
              <a:t>Give you access to state-specific, legal documents with complimentary printing and shipping</a:t>
            </a:r>
          </a:p>
          <a:p>
            <a:pPr marL="0" indent="0">
              <a:buNone/>
              <a:defRPr/>
            </a:pPr>
            <a:endParaRPr lang="en-US" dirty="0">
              <a:solidFill>
                <a:srgbClr val="282B3E"/>
              </a:solidFill>
              <a:latin typeface="+mj-lt"/>
            </a:endParaRPr>
          </a:p>
          <a:p>
            <a:pPr marL="0" indent="0">
              <a:buNone/>
              <a:defRPr/>
            </a:pPr>
            <a:r>
              <a:rPr lang="en-US" dirty="0">
                <a:solidFill>
                  <a:srgbClr val="282B3E"/>
                </a:solidFill>
                <a:latin typeface="+mj-lt"/>
              </a:rPr>
              <a:t>Legal advice is also available by appointment (depending on your state of residence).</a:t>
            </a:r>
          </a:p>
          <a:p>
            <a:pPr>
              <a:spcBef>
                <a:spcPts val="0"/>
              </a:spcBef>
              <a:spcAft>
                <a:spcPts val="1225"/>
              </a:spcAft>
              <a:defRPr/>
            </a:pPr>
            <a:endParaRPr lang="en-US" altLang="en-US" dirty="0">
              <a:solidFill>
                <a:srgbClr val="282B3E"/>
              </a:solidFill>
              <a:latin typeface="+mj-lt"/>
            </a:endParaRPr>
          </a:p>
          <a:p>
            <a:endParaRPr lang="en-US" altLang="en-US" dirty="0"/>
          </a:p>
        </p:txBody>
      </p:sp>
      <p:sp>
        <p:nvSpPr>
          <p:cNvPr id="4" name="Slide Number Placeholder 3">
            <a:extLst>
              <a:ext uri="{FF2B5EF4-FFF2-40B4-BE49-F238E27FC236}">
                <a16:creationId xmlns:a16="http://schemas.microsoft.com/office/drawing/2014/main" id="{8C5FD29B-6B2F-D6BD-A122-9A40F1F4E5C7}"/>
              </a:ext>
            </a:extLst>
          </p:cNvPr>
          <p:cNvSpPr>
            <a:spLocks noGrp="1"/>
          </p:cNvSpPr>
          <p:nvPr>
            <p:ph type="sldNum" sz="quarter" idx="5"/>
          </p:nvPr>
        </p:nvSpPr>
        <p:spPr/>
        <p:txBody>
          <a:bodyPr/>
          <a:lstStyle/>
          <a:p>
            <a:pPr defTabSz="933420">
              <a:defRPr/>
            </a:pPr>
            <a:fld id="{550910DC-0EEA-1641-A52B-8FADA408C210}" type="slidenum">
              <a:rPr lang="en-CA">
                <a:solidFill>
                  <a:prstClr val="black"/>
                </a:solidFill>
                <a:latin typeface="Arial"/>
              </a:rPr>
              <a:pPr defTabSz="933420">
                <a:defRPr/>
              </a:pPr>
              <a:t>24</a:t>
            </a:fld>
            <a:endParaRPr lang="en-CA" dirty="0">
              <a:solidFill>
                <a:prstClr val="black"/>
              </a:solidFill>
              <a:latin typeface="Arial"/>
            </a:endParaRPr>
          </a:p>
        </p:txBody>
      </p:sp>
    </p:spTree>
    <p:extLst>
      <p:ext uri="{BB962C8B-B14F-4D97-AF65-F5344CB8AC3E}">
        <p14:creationId xmlns:p14="http://schemas.microsoft.com/office/powerpoint/2010/main" val="258792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altLang="en-US" sz="1200" b="0" dirty="0">
                <a:ea typeface="Geneva"/>
                <a:cs typeface="Geneva"/>
              </a:rPr>
              <a:t>Additionally, My Learning Center at myplan.johnhancock.com has tools and resources to help you learn more about estate planning. </a:t>
            </a:r>
            <a:endParaRPr lang="en-US" sz="1200" dirty="0"/>
          </a:p>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25</a:t>
            </a:fld>
            <a:endParaRPr lang="en-CA" dirty="0"/>
          </a:p>
        </p:txBody>
      </p:sp>
    </p:spTree>
    <p:extLst>
      <p:ext uri="{BB962C8B-B14F-4D97-AF65-F5344CB8AC3E}">
        <p14:creationId xmlns:p14="http://schemas.microsoft.com/office/powerpoint/2010/main" val="3308409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i="0" u="none" strike="noStrike" baseline="0" dirty="0"/>
              <a:t>Now that you’re organized and protected from the unexpected, you can focus on your long-term goals, such as saving for retirement.</a:t>
            </a: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26</a:t>
            </a:fld>
            <a:endParaRPr lang="en-CA" dirty="0"/>
          </a:p>
        </p:txBody>
      </p:sp>
    </p:spTree>
    <p:extLst>
      <p:ext uri="{BB962C8B-B14F-4D97-AF65-F5344CB8AC3E}">
        <p14:creationId xmlns:p14="http://schemas.microsoft.com/office/powerpoint/2010/main" val="3803247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Bef>
                <a:spcPts val="0"/>
              </a:spcBef>
              <a:spcAft>
                <a:spcPts val="814"/>
              </a:spcAft>
              <a:buNone/>
            </a:pPr>
            <a:r>
              <a:rPr lang="en-US" dirty="0">
                <a:ea typeface="Calibri" panose="020F0502020204030204" pitchFamily="34" charset="0"/>
                <a:cs typeface="Arial" panose="020B0604020202020204" pitchFamily="34" charset="0"/>
              </a:rPr>
              <a:t>Your retirement plan is one of the easiest way to save because the money comes out of your paycheck automatically and goes directly into the plan. Plus, you may be able to make pretax contributions, which can help lower your taxable income and reduce the taxes you pay today. Additionally, you can take advantage of dollar cost averaging, which </a:t>
            </a:r>
            <a:r>
              <a:rPr lang="en-US" sz="1200" dirty="0">
                <a:effectLst/>
                <a:ea typeface="Calibri" panose="020F0502020204030204" pitchFamily="34" charset="0"/>
                <a:cs typeface="Times New Roman" panose="02020603050405020304" pitchFamily="18" charset="0"/>
              </a:rPr>
              <a:t>can help smooth out market fluctuations to help you build your retirement savings. </a:t>
            </a:r>
          </a:p>
          <a:p>
            <a:pPr marL="0" indent="0">
              <a:lnSpc>
                <a:spcPct val="107000"/>
              </a:lnSpc>
              <a:spcBef>
                <a:spcPts val="0"/>
              </a:spcBef>
              <a:spcAft>
                <a:spcPts val="814"/>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14"/>
              </a:spcAft>
              <a:buNone/>
            </a:pPr>
            <a:r>
              <a:rPr lang="en-US" sz="1200" dirty="0">
                <a:effectLst/>
                <a:ea typeface="Calibri" panose="020F0502020204030204" pitchFamily="34" charset="0"/>
                <a:cs typeface="Times New Roman" panose="02020603050405020304" pitchFamily="18" charset="0"/>
              </a:rPr>
              <a:t>How does it work? While your contribution remains the same each pay period, let’s say $100, the number of fund shares you get varies based on the price at the time of the investment. When the price of the fund goes up, your $100 purchases fewer shares than when the price is lower but, over time, the highs and lows average out.</a:t>
            </a:r>
            <a:endParaRPr lang="en-US" dirty="0">
              <a:ea typeface="Calibri" panose="020F0502020204030204" pitchFamily="34" charset="0"/>
              <a:cs typeface="Arial" panose="020B0604020202020204" pitchFamily="34" charset="0"/>
            </a:endParaRPr>
          </a:p>
          <a:p>
            <a:pPr marL="0" indent="0">
              <a:lnSpc>
                <a:spcPct val="107000"/>
              </a:lnSpc>
              <a:spcBef>
                <a:spcPts val="0"/>
              </a:spcBef>
              <a:spcAft>
                <a:spcPts val="814"/>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14"/>
              </a:spcAft>
              <a:buNone/>
            </a:pPr>
            <a:r>
              <a:rPr lang="en-US" dirty="0">
                <a:latin typeface="Arial" panose="020B0604020202020204" pitchFamily="34" charset="0"/>
                <a:ea typeface="Calibri" panose="020F0502020204030204" pitchFamily="34" charset="0"/>
                <a:cs typeface="Arial" panose="020B0604020202020204" pitchFamily="34" charset="0"/>
              </a:rPr>
              <a:t>Another benefit is that your money has the potential to generate investment earnings, which compound or go back into your account. This can give you more money to generate more earnings, which are also added to your account. Although not guaranteed, over time, compounding can have a significant impact on your savings.  </a:t>
            </a:r>
          </a:p>
          <a:p>
            <a:pPr marL="0" indent="0">
              <a:lnSpc>
                <a:spcPct val="107000"/>
              </a:lnSpc>
              <a:spcBef>
                <a:spcPts val="0"/>
              </a:spcBef>
              <a:spcAft>
                <a:spcPts val="814"/>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14"/>
              </a:spcAft>
              <a:buNone/>
            </a:pPr>
            <a:r>
              <a:rPr lang="en-US" dirty="0">
                <a:latin typeface="Arial" panose="020B0604020202020204" pitchFamily="34" charset="0"/>
                <a:ea typeface="Calibri" panose="020F0502020204030204" pitchFamily="34" charset="0"/>
                <a:cs typeface="Arial" panose="020B0604020202020204" pitchFamily="34" charset="0"/>
              </a:rPr>
              <a:t>Most important, when it comes to your retirement account, </a:t>
            </a:r>
            <a:r>
              <a:rPr lang="en-US" i="1" dirty="0">
                <a:latin typeface="Arial" panose="020B0604020202020204" pitchFamily="34" charset="0"/>
                <a:ea typeface="Calibri" panose="020F0502020204030204" pitchFamily="34" charset="0"/>
                <a:cs typeface="Arial" panose="020B0604020202020204" pitchFamily="34" charset="0"/>
              </a:rPr>
              <a:t>you </a:t>
            </a:r>
            <a:r>
              <a:rPr lang="en-US" i="0" dirty="0">
                <a:latin typeface="Arial" panose="020B0604020202020204" pitchFamily="34" charset="0"/>
                <a:ea typeface="Calibri" panose="020F0502020204030204" pitchFamily="34" charset="0"/>
                <a:cs typeface="Arial" panose="020B0604020202020204" pitchFamily="34" charset="0"/>
              </a:rPr>
              <a:t>are </a:t>
            </a:r>
            <a:r>
              <a:rPr lang="en-US" dirty="0">
                <a:latin typeface="Arial" panose="020B0604020202020204" pitchFamily="34" charset="0"/>
                <a:ea typeface="Calibri" panose="020F0502020204030204" pitchFamily="34" charset="0"/>
                <a:cs typeface="Arial" panose="020B0604020202020204" pitchFamily="34" charset="0"/>
              </a:rPr>
              <a:t>always in control. Even if you change jobs, your contributions and earnings belong to </a:t>
            </a:r>
            <a:r>
              <a:rPr lang="en-US" i="1" dirty="0">
                <a:latin typeface="Arial" panose="020B0604020202020204" pitchFamily="34" charset="0"/>
                <a:ea typeface="Calibri" panose="020F0502020204030204" pitchFamily="34" charset="0"/>
                <a:cs typeface="Arial" panose="020B0604020202020204" pitchFamily="34" charset="0"/>
              </a:rPr>
              <a:t>you</a:t>
            </a:r>
            <a:r>
              <a:rPr lang="en-US" dirty="0">
                <a:latin typeface="Arial" panose="020B060402020202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4FF0573C-F130-4D1E-A886-85FBB65D3A1B}" type="slidenum">
              <a:rPr lang="en-CA" smtClean="0"/>
              <a:pPr/>
              <a:t>27</a:t>
            </a:fld>
            <a:endParaRPr lang="en-CA" dirty="0"/>
          </a:p>
        </p:txBody>
      </p:sp>
    </p:spTree>
    <p:extLst>
      <p:ext uri="{BB962C8B-B14F-4D97-AF65-F5344CB8AC3E}">
        <p14:creationId xmlns:p14="http://schemas.microsoft.com/office/powerpoint/2010/main" val="1858459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7">
            <a:extLst>
              <a:ext uri="{FF2B5EF4-FFF2-40B4-BE49-F238E27FC236}">
                <a16:creationId xmlns:a16="http://schemas.microsoft.com/office/drawing/2014/main" id="{65E122F1-29EA-497C-BFB6-EC7BC9CD97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100000"/>
              </a:spcBef>
              <a:defRPr sz="1200">
                <a:solidFill>
                  <a:schemeClr val="tx1"/>
                </a:solidFill>
                <a:latin typeface="Verdana" panose="020B0604030504040204" pitchFamily="34" charset="0"/>
                <a:ea typeface="Geneva" pitchFamily="1" charset="0"/>
                <a:cs typeface="Geneva" pitchFamily="1" charset="0"/>
              </a:defRPr>
            </a:lvl1pPr>
            <a:lvl2pPr marL="756026" indent="-290779">
              <a:spcBef>
                <a:spcPct val="30000"/>
              </a:spcBef>
              <a:buChar char="•"/>
              <a:defRPr sz="1200">
                <a:solidFill>
                  <a:schemeClr val="tx1"/>
                </a:solidFill>
                <a:latin typeface="Verdana" panose="020B0604030504040204" pitchFamily="34" charset="0"/>
                <a:ea typeface="Geneva" pitchFamily="1" charset="0"/>
                <a:cs typeface="Geneva" pitchFamily="1" charset="0"/>
              </a:defRPr>
            </a:lvl2pPr>
            <a:lvl3pPr marL="1163117" indent="-232623">
              <a:spcBef>
                <a:spcPct val="30000"/>
              </a:spcBef>
              <a:buChar char="–"/>
              <a:defRPr sz="1100">
                <a:solidFill>
                  <a:schemeClr val="tx1"/>
                </a:solidFill>
                <a:latin typeface="Verdana" panose="020B0604030504040204" pitchFamily="34" charset="0"/>
                <a:ea typeface="Geneva" pitchFamily="1" charset="0"/>
                <a:cs typeface="Geneva" pitchFamily="1" charset="0"/>
              </a:defRPr>
            </a:lvl3pPr>
            <a:lvl4pPr marL="1628364" indent="-232623">
              <a:spcBef>
                <a:spcPct val="30000"/>
              </a:spcBef>
              <a:defRPr sz="1000">
                <a:solidFill>
                  <a:schemeClr val="tx1"/>
                </a:solidFill>
                <a:latin typeface="Verdana" panose="020B0604030504040204" pitchFamily="34" charset="0"/>
                <a:ea typeface="Geneva" pitchFamily="1" charset="0"/>
                <a:cs typeface="Geneva" pitchFamily="1" charset="0"/>
              </a:defRPr>
            </a:lvl4pPr>
            <a:lvl5pPr marL="2093610" indent="-232623">
              <a:spcBef>
                <a:spcPct val="30000"/>
              </a:spcBef>
              <a:defRPr sz="1000">
                <a:solidFill>
                  <a:schemeClr val="tx1"/>
                </a:solidFill>
                <a:latin typeface="Verdana" panose="020B0604030504040204" pitchFamily="34" charset="0"/>
                <a:ea typeface="Geneva" pitchFamily="1" charset="0"/>
                <a:cs typeface="Geneva" pitchFamily="1" charset="0"/>
              </a:defRPr>
            </a:lvl5pPr>
            <a:lvl6pPr marL="255885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6pPr>
            <a:lvl7pPr marL="3024104"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7pPr>
            <a:lvl8pPr marL="3489350"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8pPr>
            <a:lvl9pPr marL="395459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9pPr>
          </a:lstStyle>
          <a:p>
            <a:pPr>
              <a:lnSpc>
                <a:spcPct val="100000"/>
              </a:lnSpc>
              <a:spcBef>
                <a:spcPct val="0"/>
              </a:spcBef>
            </a:pPr>
            <a:fld id="{16741079-E5FA-4850-A024-CB5AFBA6C4FF}" type="slidenum">
              <a:rPr lang="en-US" altLang="en-US" sz="1100"/>
              <a:pPr>
                <a:lnSpc>
                  <a:spcPct val="100000"/>
                </a:lnSpc>
                <a:spcBef>
                  <a:spcPct val="0"/>
                </a:spcBef>
              </a:pPr>
              <a:t>28</a:t>
            </a:fld>
            <a:endParaRPr lang="en-US" altLang="en-US" sz="1100" dirty="0"/>
          </a:p>
        </p:txBody>
      </p:sp>
      <p:sp>
        <p:nvSpPr>
          <p:cNvPr id="51205" name="Rectangle 2">
            <a:extLst>
              <a:ext uri="{FF2B5EF4-FFF2-40B4-BE49-F238E27FC236}">
                <a16:creationId xmlns:a16="http://schemas.microsoft.com/office/drawing/2014/main" id="{50F78553-44A3-4032-9508-91C3483D0566}"/>
              </a:ext>
            </a:extLst>
          </p:cNvPr>
          <p:cNvSpPr>
            <a:spLocks noGrp="1" noRot="1" noChangeAspect="1" noChangeArrowheads="1" noTextEdit="1"/>
          </p:cNvSpPr>
          <p:nvPr>
            <p:ph type="sldImg"/>
          </p:nvPr>
        </p:nvSpPr>
        <p:spPr>
          <a:ln/>
        </p:spPr>
      </p:sp>
      <p:sp>
        <p:nvSpPr>
          <p:cNvPr id="72711" name="Rectangle 3">
            <a:extLst>
              <a:ext uri="{FF2B5EF4-FFF2-40B4-BE49-F238E27FC236}">
                <a16:creationId xmlns:a16="http://schemas.microsoft.com/office/drawing/2014/main" id="{68D10EF9-494B-4B32-99F4-67D8D1D023B7}"/>
              </a:ext>
            </a:extLst>
          </p:cNvPr>
          <p:cNvSpPr>
            <a:spLocks noGrp="1" noChangeArrowheads="1"/>
          </p:cNvSpPr>
          <p:nvPr>
            <p:ph type="body" idx="1"/>
          </p:nvPr>
        </p:nvSpPr>
        <p:spPr>
          <a:xfrm>
            <a:off x="634735" y="3826150"/>
            <a:ext cx="5948348" cy="4993641"/>
          </a:xfrm>
          <a:ln/>
        </p:spPr>
        <p:txBody>
          <a:bodyPr/>
          <a:lstStyle/>
          <a:p>
            <a:pPr marL="0" indent="0">
              <a:spcBef>
                <a:spcPct val="0"/>
              </a:spcBef>
              <a:buNone/>
              <a:defRPr/>
            </a:pPr>
            <a:r>
              <a:rPr lang="en-US" dirty="0">
                <a:latin typeface="Arial" panose="020B0604020202020204" pitchFamily="34" charset="0"/>
                <a:cs typeface="Arial" panose="020B0604020202020204" pitchFamily="34" charset="0"/>
              </a:rPr>
              <a:t>Just like a car needs regular maintenance to keep it running smoothly, you should review your retirement account at least annually to help keep your goals on track.</a:t>
            </a:r>
          </a:p>
          <a:p>
            <a:pPr marL="0" indent="0">
              <a:spcBef>
                <a:spcPct val="0"/>
              </a:spcBef>
              <a:buNone/>
              <a:defRPr/>
            </a:pPr>
            <a:endParaRPr lang="en-US" dirty="0">
              <a:latin typeface="Arial" panose="020B0604020202020204" pitchFamily="34" charset="0"/>
              <a:cs typeface="Arial" panose="020B0604020202020204" pitchFamily="34" charset="0"/>
            </a:endParaRPr>
          </a:p>
          <a:p>
            <a:pPr marL="0" indent="0">
              <a:spcBef>
                <a:spcPct val="0"/>
              </a:spcBef>
              <a:buNone/>
              <a:defRPr/>
            </a:pPr>
            <a:r>
              <a:rPr lang="en-US" dirty="0">
                <a:latin typeface="Arial" panose="020B0604020202020204" pitchFamily="34" charset="0"/>
                <a:cs typeface="Arial" panose="020B0604020202020204" pitchFamily="34" charset="0"/>
              </a:rPr>
              <a:t>As part of your review, you should:  </a:t>
            </a:r>
            <a:endParaRPr lang="en-US" dirty="0">
              <a:latin typeface="Arial" panose="020B0604020202020204" pitchFamily="34" charset="0"/>
              <a:ea typeface="ＭＳ Ｐゴシック"/>
              <a:cs typeface="Arial" panose="020B0604020202020204" pitchFamily="34" charset="0"/>
            </a:endParaRPr>
          </a:p>
          <a:p>
            <a:r>
              <a:rPr lang="en-US" dirty="0">
                <a:latin typeface="Arial" panose="020B0604020202020204" pitchFamily="34" charset="0"/>
                <a:cs typeface="Arial" panose="020B0604020202020204" pitchFamily="34" charset="0"/>
              </a:rPr>
              <a:t>Revisit your savings goal, investments, and contribution rate to make sure they’re still meeting your needs. Increasing your contribution rate annually, even by as little as 1%, can make a big difference in your savings over time. And if you’re age 50 or older, you may be eligible to save an additional $7,500 in 2024 as a catch-up contribution. </a:t>
            </a:r>
          </a:p>
          <a:p>
            <a:r>
              <a:rPr lang="en-US" dirty="0">
                <a:latin typeface="Arial" panose="020B0604020202020204" pitchFamily="34" charset="0"/>
                <a:cs typeface="Arial" panose="020B0604020202020204" pitchFamily="34" charset="0"/>
              </a:rPr>
              <a:t>Consider</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taking advantage of any additional tax saving options, such as the retirement savings contribution credit, or Saver’s Credit, and don’t leave money on the table. Make sure you’re contributing enough to get your entire employer matching contribution if offered by your plan.</a:t>
            </a:r>
          </a:p>
          <a:p>
            <a:pPr marL="0" indent="0">
              <a:buNone/>
            </a:pPr>
            <a:endParaRPr lang="en-US" dirty="0">
              <a:latin typeface="Verdana" pitchFamily="34" charset="0"/>
              <a:ea typeface="ＭＳ Ｐゴシック"/>
              <a:cs typeface="ＭＳ Ｐゴシック"/>
            </a:endParaRPr>
          </a:p>
        </p:txBody>
      </p:sp>
    </p:spTree>
    <p:extLst>
      <p:ext uri="{BB962C8B-B14F-4D97-AF65-F5344CB8AC3E}">
        <p14:creationId xmlns:p14="http://schemas.microsoft.com/office/powerpoint/2010/main" val="235498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0493">
              <a:lnSpc>
                <a:spcPct val="107000"/>
              </a:lnSpc>
              <a:spcBef>
                <a:spcPts val="0"/>
              </a:spcBef>
              <a:spcAft>
                <a:spcPts val="814"/>
              </a:spcAft>
              <a:buNone/>
              <a:defRPr/>
            </a:pPr>
            <a:r>
              <a:rPr lang="en-US" dirty="0"/>
              <a:t>No matter which stage you’re at in your savings journey, you can use the retirement planner at myplan.johnhancock.com to compare your retirement planning progress with your projected retirement expenses. You’ll see how much money you may need in retirement and receive a personalized plan to help you get there.  </a:t>
            </a:r>
          </a:p>
          <a:p>
            <a:pPr marL="0" lvl="0" indent="0" algn="l">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29</a:t>
            </a:fld>
            <a:endParaRPr lang="en-CA" dirty="0"/>
          </a:p>
        </p:txBody>
      </p:sp>
    </p:spTree>
    <p:extLst>
      <p:ext uri="{BB962C8B-B14F-4D97-AF65-F5344CB8AC3E}">
        <p14:creationId xmlns:p14="http://schemas.microsoft.com/office/powerpoint/2010/main" val="294458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kern="1200" dirty="0">
                <a:solidFill>
                  <a:schemeClr val="tx1"/>
                </a:solidFill>
                <a:effectLst/>
                <a:latin typeface="+mn-lt"/>
                <a:ea typeface="+mn-ea"/>
                <a:cs typeface="+mn-cs"/>
              </a:rPr>
              <a:t>First, let’s take a minute to discuss the importance of understanding your current financial situation.</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1020313"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kern="1200" dirty="0">
                <a:solidFill>
                  <a:schemeClr val="tx1"/>
                </a:solidFill>
                <a:effectLst/>
                <a:latin typeface="+mn-lt"/>
                <a:ea typeface="+mn-ea"/>
                <a:cs typeface="+mn-cs"/>
              </a:rPr>
              <a:t>Your financial circumstances are unique to you and may affect the actions you take to improve your financial well-being. </a:t>
            </a:r>
            <a:endParaRPr lang="en-US" sz="1200" b="0"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1020313"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strike="noStrike"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strike="noStrike" dirty="0">
                <a:effectLst/>
                <a:latin typeface="Arial" panose="020B0604020202020204" pitchFamily="34" charset="0"/>
                <a:ea typeface="Calibri" panose="020F0502020204030204" pitchFamily="34" charset="0"/>
                <a:cs typeface="Arial" panose="020B0604020202020204" pitchFamily="34" charset="0"/>
              </a:rPr>
              <a:t>To help you understand where you are today, think about: </a:t>
            </a:r>
          </a:p>
          <a:p>
            <a:pPr marL="171450" indent="-171450"/>
            <a:r>
              <a:rPr lang="en-US" sz="1200" b="1" strike="noStrike" dirty="0">
                <a:effectLst/>
                <a:latin typeface="Arial" panose="020B0604020202020204" pitchFamily="34" charset="0"/>
                <a:ea typeface="Calibri" panose="020F0502020204030204" pitchFamily="34" charset="0"/>
                <a:cs typeface="Arial" panose="020B0604020202020204" pitchFamily="34" charset="0"/>
              </a:rPr>
              <a:t>Your income—</a:t>
            </a:r>
            <a:r>
              <a:rPr lang="en-US" sz="1200" b="0" strike="noStrike" dirty="0">
                <a:effectLst/>
                <a:latin typeface="Arial" panose="020B0604020202020204" pitchFamily="34" charset="0"/>
                <a:ea typeface="Calibri" panose="020F0502020204030204" pitchFamily="34" charset="0"/>
                <a:cs typeface="Arial" panose="020B0604020202020204" pitchFamily="34" charset="0"/>
              </a:rPr>
              <a:t>Do you have a steady paycheck? Do you expect any changes in the coming year?  </a:t>
            </a:r>
          </a:p>
          <a:p>
            <a:pPr marL="171450" indent="-171450"/>
            <a:r>
              <a:rPr lang="en-US" sz="1200" b="1" strike="noStrike" dirty="0">
                <a:effectLst/>
                <a:latin typeface="Arial" panose="020B0604020202020204" pitchFamily="34" charset="0"/>
                <a:ea typeface="Calibri" panose="020F0502020204030204" pitchFamily="34" charset="0"/>
                <a:cs typeface="Arial" panose="020B0604020202020204" pitchFamily="34" charset="0"/>
              </a:rPr>
              <a:t>Expenses—</a:t>
            </a:r>
            <a:r>
              <a:rPr lang="en-US" sz="1200" b="0" strike="noStrike" dirty="0">
                <a:effectLst/>
                <a:latin typeface="Arial" panose="020B0604020202020204" pitchFamily="34" charset="0"/>
                <a:ea typeface="Calibri" panose="020F0502020204030204" pitchFamily="34" charset="0"/>
                <a:cs typeface="Arial" panose="020B0604020202020204" pitchFamily="34" charset="0"/>
              </a:rPr>
              <a:t>Are you able to cover your monthly living expenses? Have you incurred any unexpected expenses such as medical costs?</a:t>
            </a:r>
          </a:p>
          <a:p>
            <a:pPr marL="171450" indent="-171450"/>
            <a:r>
              <a:rPr lang="en-US" sz="1200" b="1" strike="noStrike" dirty="0">
                <a:effectLst/>
                <a:latin typeface="Arial" panose="020B0604020202020204" pitchFamily="34" charset="0"/>
                <a:ea typeface="Calibri" panose="020F0502020204030204" pitchFamily="34" charset="0"/>
                <a:cs typeface="Arial" panose="020B0604020202020204" pitchFamily="34" charset="0"/>
              </a:rPr>
              <a:t>Savings—</a:t>
            </a:r>
            <a:r>
              <a:rPr lang="en-US" sz="1200" b="0" strike="noStrike" dirty="0">
                <a:effectLst/>
                <a:latin typeface="Arial" panose="020B0604020202020204" pitchFamily="34" charset="0"/>
                <a:ea typeface="Calibri" panose="020F0502020204030204" pitchFamily="34" charset="0"/>
                <a:cs typeface="Arial" panose="020B0604020202020204" pitchFamily="34" charset="0"/>
              </a:rPr>
              <a:t>Have you had to dip into your savings to help cover expenses? How much</a:t>
            </a:r>
            <a:r>
              <a:rPr lang="en-US" sz="1200" b="0" strike="noStrike" dirty="0">
                <a:effectLst/>
                <a:latin typeface="Agency FB" panose="020B0503020202020204" pitchFamily="34" charset="0"/>
                <a:ea typeface="Calibri" panose="020F0502020204030204" pitchFamily="34" charset="0"/>
                <a:cs typeface="Arial" panose="020B0604020202020204" pitchFamily="34" charset="0"/>
              </a:rPr>
              <a:t>—</a:t>
            </a:r>
            <a:r>
              <a:rPr lang="en-US" sz="1200" b="0" strike="noStrike" dirty="0">
                <a:effectLst/>
                <a:latin typeface="Arial" panose="020B0604020202020204" pitchFamily="34" charset="0"/>
                <a:ea typeface="Calibri" panose="020F0502020204030204" pitchFamily="34" charset="0"/>
                <a:cs typeface="Arial" panose="020B0604020202020204" pitchFamily="34" charset="0"/>
              </a:rPr>
              <a:t>or little</a:t>
            </a:r>
            <a:r>
              <a:rPr lang="en-US" sz="1200" b="0" strike="noStrike" dirty="0">
                <a:effectLst/>
                <a:latin typeface="Agency FB" panose="020B0503020202020204" pitchFamily="34" charset="0"/>
                <a:ea typeface="Calibri" panose="020F0502020204030204" pitchFamily="34" charset="0"/>
                <a:cs typeface="Arial" panose="020B0604020202020204" pitchFamily="34" charset="0"/>
              </a:rPr>
              <a:t>—</a:t>
            </a:r>
            <a:r>
              <a:rPr lang="en-US" sz="1200" b="0" strike="noStrike" dirty="0">
                <a:effectLst/>
                <a:latin typeface="Arial" panose="020B0604020202020204" pitchFamily="34" charset="0"/>
                <a:ea typeface="Calibri" panose="020F0502020204030204" pitchFamily="34" charset="0"/>
                <a:cs typeface="Arial" panose="020B0604020202020204" pitchFamily="34" charset="0"/>
              </a:rPr>
              <a:t>is remaining? </a:t>
            </a:r>
          </a:p>
          <a:p>
            <a:pPr marL="171450" indent="-171450"/>
            <a:r>
              <a:rPr lang="en-US" sz="1200" b="1" strike="noStrike" dirty="0">
                <a:effectLst/>
                <a:latin typeface="Arial" panose="020B0604020202020204" pitchFamily="34" charset="0"/>
                <a:ea typeface="Calibri" panose="020F0502020204030204" pitchFamily="34" charset="0"/>
                <a:cs typeface="Arial" panose="020B0604020202020204" pitchFamily="34" charset="0"/>
              </a:rPr>
              <a:t>Debt—</a:t>
            </a:r>
            <a:r>
              <a:rPr lang="en-US" sz="1200" b="0" strike="noStrike" dirty="0">
                <a:effectLst/>
                <a:latin typeface="Arial" panose="020B0604020202020204" pitchFamily="34" charset="0"/>
                <a:ea typeface="Calibri" panose="020F0502020204030204" pitchFamily="34" charset="0"/>
                <a:cs typeface="Arial" panose="020B0604020202020204" pitchFamily="34" charset="0"/>
              </a:rPr>
              <a:t>How much do you owe? Do you expect to take on more debt in the coming months?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strike="noStrike"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None/>
              <a:tabLst/>
              <a:defRPr/>
            </a:pPr>
            <a:endParaRPr lang="en-US" sz="1200" strike="noStrike" dirty="0">
              <a:effectLst/>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3</a:t>
            </a:fld>
            <a:endParaRPr lang="en-CA" dirty="0"/>
          </a:p>
        </p:txBody>
      </p:sp>
    </p:spTree>
    <p:extLst>
      <p:ext uri="{BB962C8B-B14F-4D97-AF65-F5344CB8AC3E}">
        <p14:creationId xmlns:p14="http://schemas.microsoft.com/office/powerpoint/2010/main" val="28557191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John Hancock’s retirement app helps make it easy for you to safely manage your retirement account</a:t>
            </a:r>
            <a:r>
              <a:rPr lang="en-US" sz="1200" b="0" kern="1200" dirty="0">
                <a:solidFill>
                  <a:schemeClr val="tx1"/>
                </a:solidFill>
                <a:effectLst/>
                <a:latin typeface="+mn-lt"/>
                <a:ea typeface="+mn-ea"/>
                <a:cs typeface="+mn-cs"/>
              </a:rPr>
              <a:t> anytime, anywhere. </a:t>
            </a:r>
          </a:p>
          <a:p>
            <a:pPr marL="0" indent="0">
              <a:buNone/>
            </a:pPr>
            <a:endParaRPr lang="en-US" sz="1200"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You can use it to: </a:t>
            </a:r>
          </a:p>
          <a:p>
            <a:r>
              <a:rPr lang="en-US" b="1" dirty="0"/>
              <a:t>Register your account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View your account </a:t>
            </a:r>
            <a:r>
              <a:rPr lang="en-US" sz="1200" kern="1200" dirty="0">
                <a:solidFill>
                  <a:schemeClr val="tx1"/>
                </a:solidFill>
                <a:effectLst/>
                <a:latin typeface="+mn-lt"/>
                <a:ea typeface="+mn-ea"/>
                <a:cs typeface="+mn-cs"/>
              </a:rPr>
              <a:t>balance, rate of return, and investments</a:t>
            </a:r>
          </a:p>
          <a:p>
            <a:pPr lvl="0"/>
            <a:r>
              <a:rPr lang="en-US" sz="1200" b="1" kern="1200" dirty="0">
                <a:solidFill>
                  <a:schemeClr val="tx1"/>
                </a:solidFill>
                <a:effectLst/>
                <a:latin typeface="+mn-lt"/>
                <a:ea typeface="+mn-ea"/>
                <a:cs typeface="+mn-cs"/>
              </a:rPr>
              <a:t>See how prepared</a:t>
            </a:r>
            <a:r>
              <a:rPr lang="en-US" sz="120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are for retirement</a:t>
            </a:r>
          </a:p>
          <a:p>
            <a:pPr lvl="0"/>
            <a:r>
              <a:rPr lang="en-US" sz="1200" b="1" kern="1200" dirty="0">
                <a:solidFill>
                  <a:schemeClr val="tx1"/>
                </a:solidFill>
                <a:effectLst/>
                <a:latin typeface="+mn-lt"/>
                <a:ea typeface="+mn-ea"/>
                <a:cs typeface="+mn-cs"/>
              </a:rPr>
              <a:t>Get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timely education</a:t>
            </a:r>
            <a:r>
              <a:rPr lang="en-US" sz="1200" kern="1200" dirty="0">
                <a:solidFill>
                  <a:schemeClr val="tx1"/>
                </a:solidFill>
                <a:effectLst/>
                <a:latin typeface="+mn-lt"/>
                <a:ea typeface="+mn-ea"/>
                <a:cs typeface="+mn-cs"/>
              </a:rPr>
              <a:t> on personal finances and wellness topics </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30</a:t>
            </a:fld>
            <a:endParaRPr lang="en-CA" dirty="0"/>
          </a:p>
        </p:txBody>
      </p:sp>
    </p:spTree>
    <p:extLst>
      <p:ext uri="{BB962C8B-B14F-4D97-AF65-F5344CB8AC3E}">
        <p14:creationId xmlns:p14="http://schemas.microsoft.com/office/powerpoint/2010/main" val="3341740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Tx/>
              <a:buNone/>
            </a:pPr>
            <a:r>
              <a:rPr lang="en-US" sz="1200" dirty="0">
                <a:effectLst/>
                <a:latin typeface="+mn-lt"/>
                <a:ea typeface="Calibri" panose="020F0502020204030204" pitchFamily="34" charset="0"/>
                <a:cs typeface="Times New Roman" panose="02020603050405020304" pitchFamily="18" charset="0"/>
              </a:rPr>
              <a:t>If you have retirement accounts from previous employers, you may want to consider combining them with your John Hancock account.</a:t>
            </a:r>
            <a:r>
              <a:rPr lang="en-US" sz="1200" baseline="30000" dirty="0"/>
              <a:t> </a:t>
            </a:r>
          </a:p>
          <a:p>
            <a:pPr marL="0" marR="0" indent="0">
              <a:lnSpc>
                <a:spcPct val="107000"/>
              </a:lnSpc>
              <a:spcBef>
                <a:spcPts val="0"/>
              </a:spcBef>
              <a:spcAft>
                <a:spcPts val="800"/>
              </a:spcAft>
              <a:buFontTx/>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200" dirty="0">
                <a:effectLst/>
                <a:latin typeface="+mn-lt"/>
                <a:ea typeface="Calibri" panose="020F0502020204030204" pitchFamily="34" charset="0"/>
                <a:cs typeface="Times New Roman" panose="02020603050405020304" pitchFamily="18" charset="0"/>
              </a:rPr>
              <a:t>Combining accounts offers several potential benefits, including: </a:t>
            </a:r>
          </a:p>
          <a:p>
            <a:pPr marL="171450" marR="0" lvl="0" indent="-17145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Providing a more complete view of your retirement picture </a:t>
            </a:r>
          </a:p>
          <a:p>
            <a:pPr marL="171450" marR="0" lvl="0" indent="-17145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Enabling you to choose a single strategy for your investments</a:t>
            </a:r>
          </a:p>
          <a:p>
            <a:pPr marL="171450" marR="0" lvl="0" indent="-17145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Making it easier to track your retirement savings goal</a:t>
            </a:r>
          </a:p>
          <a:p>
            <a:pPr marL="171450" marR="0" lvl="0" indent="-171450">
              <a:lnSpc>
                <a:spcPct val="107000"/>
              </a:lnSpc>
              <a:spcBef>
                <a:spcPts val="0"/>
              </a:spcBef>
              <a:spcAft>
                <a:spcPts val="0"/>
              </a:spcAft>
            </a:pPr>
            <a:r>
              <a:rPr lang="en-US" sz="1200" dirty="0">
                <a:effectLst/>
                <a:latin typeface="+mn-lt"/>
                <a:ea typeface="Calibri" panose="020F0502020204030204" pitchFamily="34" charset="0"/>
                <a:cs typeface="Times New Roman" panose="02020603050405020304" pitchFamily="18" charset="0"/>
              </a:rPr>
              <a:t>Paying fewer fees potentially than if you had multiple accounts</a:t>
            </a:r>
          </a:p>
          <a:p>
            <a:pPr marL="171450" marR="0" lvl="0" indent="-171450">
              <a:lnSpc>
                <a:spcPct val="107000"/>
              </a:lnSpc>
              <a:spcBef>
                <a:spcPts val="0"/>
              </a:spcBef>
              <a:spcAft>
                <a:spcPts val="0"/>
              </a:spcAft>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r>
              <a:rPr lang="en-US" sz="1200" dirty="0">
                <a:effectLst/>
                <a:latin typeface="+mn-lt"/>
                <a:ea typeface="Calibri" panose="020F0502020204030204" pitchFamily="34" charset="0"/>
                <a:cs typeface="Times New Roman" panose="02020603050405020304" pitchFamily="18" charset="0"/>
              </a:rPr>
              <a:t>If you’d like to learn more about your options, please call the number on the screen to speak with a John Hancock consolidation specialist. </a:t>
            </a:r>
          </a:p>
          <a:p>
            <a:pPr marL="0" marR="0" indent="0">
              <a:lnSpc>
                <a:spcPct val="107000"/>
              </a:lnSpc>
              <a:spcBef>
                <a:spcPts val="0"/>
              </a:spcBef>
              <a:spcAft>
                <a:spcPts val="800"/>
              </a:spcAft>
              <a:buFontTx/>
              <a:buNone/>
            </a:pPr>
            <a:endParaRPr lang="en-US" sz="1200" dirty="0">
              <a:effectLst/>
              <a:latin typeface="+mn-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FontTx/>
              <a:buNone/>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31</a:t>
            </a:fld>
            <a:endParaRPr lang="en-CA" dirty="0"/>
          </a:p>
        </p:txBody>
      </p:sp>
    </p:spTree>
    <p:extLst>
      <p:ext uri="{BB962C8B-B14F-4D97-AF65-F5344CB8AC3E}">
        <p14:creationId xmlns:p14="http://schemas.microsoft.com/office/powerpoint/2010/main" val="37628613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None/>
            </a:pPr>
            <a:r>
              <a:rPr lang="en-US" altLang="en-US" sz="1200" b="0" i="0" u="none" dirty="0">
                <a:latin typeface="Arial" panose="020B0604020202020204" pitchFamily="34" charset="0"/>
                <a:cs typeface="Arial" panose="020B0604020202020204" pitchFamily="34" charset="0"/>
              </a:rPr>
              <a:t>Having a plan can make managing your money easier. Use the smart money moves we’ve discussed today to help you get your finances on track and make progress on your goals.    </a:t>
            </a:r>
          </a:p>
          <a:p>
            <a:pPr marL="0" indent="0" eaLnBrk="1" hangingPunct="1">
              <a:buNone/>
            </a:pPr>
            <a:endParaRPr lang="en-US" altLang="en-US" dirty="0">
              <a:latin typeface="Arial" panose="020B0604020202020204" pitchFamily="34" charset="0"/>
              <a:cs typeface="Arial" panose="020B0604020202020204" pitchFamily="34" charset="0"/>
            </a:endParaRPr>
          </a:p>
          <a:p>
            <a:pPr marL="0" indent="0" eaLnBrk="1" hangingPunct="1">
              <a:buNone/>
            </a:pPr>
            <a:r>
              <a:rPr lang="en-US" altLang="en-US" sz="1200" b="0" i="0" u="none" dirty="0">
                <a:latin typeface="Arial" panose="020B0604020202020204" pitchFamily="34" charset="0"/>
                <a:cs typeface="Arial" panose="020B0604020202020204" pitchFamily="34" charset="0"/>
              </a:rPr>
              <a:t>And remember, you don’t have to tackle everything at once. Focus on your biggest priority first and then move on to the next one. It’s all about making steady progress toward the future you want for yourself and your loved ones.     </a:t>
            </a:r>
          </a:p>
          <a:p>
            <a:pPr marL="0" indent="0" eaLnBrk="1" hangingPunct="1">
              <a:buNone/>
            </a:pPr>
            <a:endParaRPr lang="en-US" altLang="ja-JP" dirty="0">
              <a:latin typeface="Arial" panose="020B0604020202020204" pitchFamily="34" charset="0"/>
              <a:cs typeface="Arial" panose="020B0604020202020204" pitchFamily="34" charset="0"/>
            </a:endParaRPr>
          </a:p>
          <a:p>
            <a:pPr marL="0" indent="0" eaLnBrk="1" hangingPunct="1">
              <a:buNone/>
            </a:pPr>
            <a:endParaRPr lang="en-US" altLang="ja-JP" sz="12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altLang="ja-JP" sz="1200" b="0" i="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altLang="ja-JP" sz="1200" b="0" dirty="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32</a:t>
            </a:fld>
            <a:endParaRPr lang="en-CA" dirty="0"/>
          </a:p>
        </p:txBody>
      </p:sp>
    </p:spTree>
    <p:extLst>
      <p:ext uri="{BB962C8B-B14F-4D97-AF65-F5344CB8AC3E}">
        <p14:creationId xmlns:p14="http://schemas.microsoft.com/office/powerpoint/2010/main" val="28994069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F0573C-F130-4D1E-A886-85FBB65D3A1B}" type="slidenum">
              <a:rPr lang="en-CA" smtClean="0"/>
              <a:pPr/>
              <a:t>33</a:t>
            </a:fld>
            <a:endParaRPr lang="en-CA" dirty="0"/>
          </a:p>
        </p:txBody>
      </p:sp>
    </p:spTree>
    <p:extLst>
      <p:ext uri="{BB962C8B-B14F-4D97-AF65-F5344CB8AC3E}">
        <p14:creationId xmlns:p14="http://schemas.microsoft.com/office/powerpoint/2010/main" val="2696140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kern="1200" dirty="0">
                <a:solidFill>
                  <a:schemeClr val="tx1"/>
                </a:solidFill>
                <a:effectLst/>
                <a:ea typeface="+mn-ea"/>
                <a:cs typeface="+mn-cs"/>
              </a:rPr>
              <a:t>Once you have a better understanding of your current financial situation, creating </a:t>
            </a:r>
            <a:r>
              <a:rPr lang="en-US" b="0" kern="1200" dirty="0">
                <a:solidFill>
                  <a:schemeClr val="tx1"/>
                </a:solidFill>
                <a:effectLst/>
                <a:ea typeface="+mn-ea"/>
                <a:cs typeface="+mn-cs"/>
              </a:rPr>
              <a:t>a monthly budget can help you stay on track and avoid overspending</a:t>
            </a:r>
            <a:r>
              <a:rPr lang="en-US" b="0" kern="1200" dirty="0">
                <a:solidFill>
                  <a:schemeClr val="tx1"/>
                </a:solidFill>
                <a:effectLst/>
                <a:ea typeface="+mn-ea"/>
                <a:cs typeface="Arial" panose="020B0604020202020204" pitchFamily="34" charset="0"/>
              </a:rPr>
              <a:t>—</a:t>
            </a:r>
            <a:r>
              <a:rPr lang="en-US" b="0" u="none" kern="1200" dirty="0">
                <a:solidFill>
                  <a:schemeClr val="tx1"/>
                </a:solidFill>
                <a:effectLst/>
                <a:ea typeface="+mn-ea"/>
                <a:cs typeface="Arial" panose="020B0604020202020204" pitchFamily="34" charset="0"/>
              </a:rPr>
              <a:t>especially</a:t>
            </a:r>
            <a:r>
              <a:rPr lang="en-US" b="0" u="none" kern="1200" dirty="0">
                <a:solidFill>
                  <a:schemeClr val="tx1"/>
                </a:solidFill>
                <a:effectLst/>
                <a:ea typeface="+mn-ea"/>
                <a:cs typeface="+mn-cs"/>
              </a:rPr>
              <a:t> in an economy where things may be costing more now than in the past. </a:t>
            </a:r>
            <a:endParaRPr lang="en-US" u="none" kern="1200" dirty="0">
              <a:solidFill>
                <a:schemeClr val="tx1"/>
              </a:solidFill>
              <a:effectLs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800" dirty="0">
              <a:effectLst/>
              <a:latin typeface="Manulife JH Sans" panose="020B0503040401060103" pitchFamily="34" charset="0"/>
              <a:ea typeface="Calibri" panose="020F0502020204030204" pitchFamily="34" charset="0"/>
              <a:cs typeface="ManulifeJHSansTest4_1"/>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9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indent="0">
              <a:buNone/>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4</a:t>
            </a:fld>
            <a:endParaRPr lang="en-CA" dirty="0"/>
          </a:p>
        </p:txBody>
      </p:sp>
    </p:spTree>
    <p:extLst>
      <p:ext uri="{BB962C8B-B14F-4D97-AF65-F5344CB8AC3E}">
        <p14:creationId xmlns:p14="http://schemas.microsoft.com/office/powerpoint/2010/main" val="32805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7">
            <a:extLst>
              <a:ext uri="{FF2B5EF4-FFF2-40B4-BE49-F238E27FC236}">
                <a16:creationId xmlns:a16="http://schemas.microsoft.com/office/drawing/2014/main" id="{302A579F-2DF8-4B53-825D-3EAE56A25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100000"/>
              </a:spcBef>
              <a:defRPr sz="1200">
                <a:solidFill>
                  <a:schemeClr val="tx1"/>
                </a:solidFill>
                <a:latin typeface="Verdana" panose="020B0604030504040204" pitchFamily="34" charset="0"/>
                <a:ea typeface="Geneva" pitchFamily="1" charset="0"/>
                <a:cs typeface="Geneva" pitchFamily="1" charset="0"/>
              </a:defRPr>
            </a:lvl1pPr>
            <a:lvl2pPr marL="756026" indent="-290779">
              <a:spcBef>
                <a:spcPct val="30000"/>
              </a:spcBef>
              <a:buChar char="•"/>
              <a:defRPr sz="1200">
                <a:solidFill>
                  <a:schemeClr val="tx1"/>
                </a:solidFill>
                <a:latin typeface="Verdana" panose="020B0604030504040204" pitchFamily="34" charset="0"/>
                <a:ea typeface="Geneva" pitchFamily="1" charset="0"/>
                <a:cs typeface="Geneva" pitchFamily="1" charset="0"/>
              </a:defRPr>
            </a:lvl2pPr>
            <a:lvl3pPr marL="1163117" indent="-232623">
              <a:spcBef>
                <a:spcPct val="30000"/>
              </a:spcBef>
              <a:buChar char="–"/>
              <a:defRPr sz="1100">
                <a:solidFill>
                  <a:schemeClr val="tx1"/>
                </a:solidFill>
                <a:latin typeface="Verdana" panose="020B0604030504040204" pitchFamily="34" charset="0"/>
                <a:ea typeface="Geneva" pitchFamily="1" charset="0"/>
                <a:cs typeface="Geneva" pitchFamily="1" charset="0"/>
              </a:defRPr>
            </a:lvl3pPr>
            <a:lvl4pPr marL="1628364" indent="-232623">
              <a:spcBef>
                <a:spcPct val="30000"/>
              </a:spcBef>
              <a:defRPr sz="1000">
                <a:solidFill>
                  <a:schemeClr val="tx1"/>
                </a:solidFill>
                <a:latin typeface="Verdana" panose="020B0604030504040204" pitchFamily="34" charset="0"/>
                <a:ea typeface="Geneva" pitchFamily="1" charset="0"/>
                <a:cs typeface="Geneva" pitchFamily="1" charset="0"/>
              </a:defRPr>
            </a:lvl4pPr>
            <a:lvl5pPr marL="2093610" indent="-232623">
              <a:spcBef>
                <a:spcPct val="30000"/>
              </a:spcBef>
              <a:defRPr sz="1000">
                <a:solidFill>
                  <a:schemeClr val="tx1"/>
                </a:solidFill>
                <a:latin typeface="Verdana" panose="020B0604030504040204" pitchFamily="34" charset="0"/>
                <a:ea typeface="Geneva" pitchFamily="1" charset="0"/>
                <a:cs typeface="Geneva" pitchFamily="1" charset="0"/>
              </a:defRPr>
            </a:lvl5pPr>
            <a:lvl6pPr marL="255885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6pPr>
            <a:lvl7pPr marL="3024104"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7pPr>
            <a:lvl8pPr marL="3489350"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8pPr>
            <a:lvl9pPr marL="3954597" indent="-232623" eaLnBrk="0" fontAlgn="base" hangingPunct="0">
              <a:spcBef>
                <a:spcPct val="30000"/>
              </a:spcBef>
              <a:spcAft>
                <a:spcPct val="0"/>
              </a:spcAft>
              <a:defRPr sz="1000">
                <a:solidFill>
                  <a:schemeClr val="tx1"/>
                </a:solidFill>
                <a:latin typeface="Verdana" panose="020B0604030504040204" pitchFamily="34" charset="0"/>
                <a:ea typeface="Geneva" pitchFamily="1" charset="0"/>
                <a:cs typeface="Geneva" pitchFamily="1" charset="0"/>
              </a:defRPr>
            </a:lvl9pPr>
          </a:lstStyle>
          <a:p>
            <a:pPr>
              <a:lnSpc>
                <a:spcPct val="100000"/>
              </a:lnSpc>
              <a:spcBef>
                <a:spcPct val="0"/>
              </a:spcBef>
            </a:pPr>
            <a:fld id="{97BC9A3C-51BC-4A9D-B086-495507A138B9}" type="slidenum">
              <a:rPr lang="en-US" altLang="en-US" sz="1100"/>
              <a:pPr>
                <a:lnSpc>
                  <a:spcPct val="100000"/>
                </a:lnSpc>
                <a:spcBef>
                  <a:spcPct val="0"/>
                </a:spcBef>
              </a:pPr>
              <a:t>5</a:t>
            </a:fld>
            <a:endParaRPr lang="en-US" altLang="en-US" sz="1100" dirty="0"/>
          </a:p>
        </p:txBody>
      </p:sp>
      <p:sp>
        <p:nvSpPr>
          <p:cNvPr id="49157" name="Rectangle 2">
            <a:extLst>
              <a:ext uri="{FF2B5EF4-FFF2-40B4-BE49-F238E27FC236}">
                <a16:creationId xmlns:a16="http://schemas.microsoft.com/office/drawing/2014/main" id="{15CDEB9B-5935-4949-A5EE-859C6FC7238B}"/>
              </a:ext>
            </a:extLst>
          </p:cNvPr>
          <p:cNvSpPr>
            <a:spLocks noGrp="1" noRot="1" noChangeAspect="1" noChangeArrowheads="1" noTextEdit="1"/>
          </p:cNvSpPr>
          <p:nvPr>
            <p:ph type="sldImg"/>
          </p:nvPr>
        </p:nvSpPr>
        <p:spPr>
          <a:ln/>
        </p:spPr>
      </p:sp>
      <p:sp>
        <p:nvSpPr>
          <p:cNvPr id="71687" name="Rectangle 3">
            <a:extLst>
              <a:ext uri="{FF2B5EF4-FFF2-40B4-BE49-F238E27FC236}">
                <a16:creationId xmlns:a16="http://schemas.microsoft.com/office/drawing/2014/main" id="{570CEF53-31FD-46F9-A2AB-9DEF5E86EDAA}"/>
              </a:ext>
            </a:extLst>
          </p:cNvPr>
          <p:cNvSpPr>
            <a:spLocks noGrp="1" noChangeArrowheads="1"/>
          </p:cNvSpPr>
          <p:nvPr>
            <p:ph type="body" idx="1"/>
          </p:nvPr>
        </p:nvSpPr>
        <p:spPr>
          <a:ln/>
        </p:spPr>
        <p:txBody>
          <a:bodyPr/>
          <a:lstStyle/>
          <a:p>
            <a:pPr marL="0" indent="0" defTabSz="930493">
              <a:spcBef>
                <a:spcPct val="0"/>
              </a:spcBef>
              <a:buNone/>
              <a:defRPr/>
            </a:pPr>
            <a:r>
              <a:rPr lang="en-US" dirty="0">
                <a:ea typeface="ＭＳ Ｐゴシック"/>
                <a:cs typeface="Arial" panose="020B0604020202020204" pitchFamily="34" charset="0"/>
              </a:rPr>
              <a:t>To help you make the most of your budget, you’ll want to: </a:t>
            </a:r>
            <a:endParaRPr lang="en-US" b="1" dirty="0">
              <a:ea typeface="ＭＳ Ｐゴシック"/>
              <a:cs typeface="Arial" panose="020B0604020202020204" pitchFamily="34" charset="0"/>
            </a:endParaRPr>
          </a:p>
          <a:p>
            <a:pPr defTabSz="930493">
              <a:spcBef>
                <a:spcPct val="0"/>
              </a:spcBef>
              <a:defRPr/>
            </a:pPr>
            <a:r>
              <a:rPr lang="en-US" b="1" dirty="0">
                <a:ea typeface="ＭＳ Ｐゴシック"/>
                <a:cs typeface="Arial" panose="020B0604020202020204" pitchFamily="34" charset="0"/>
              </a:rPr>
              <a:t>Set personal goals—</a:t>
            </a:r>
            <a:r>
              <a:rPr lang="en-US" dirty="0">
                <a:ea typeface="ＭＳ Ｐゴシック"/>
                <a:cs typeface="Arial" panose="020B0604020202020204" pitchFamily="34" charset="0"/>
              </a:rPr>
              <a:t>Having goals can provide an incentive to keep your spending in check. </a:t>
            </a:r>
          </a:p>
          <a:p>
            <a:pPr>
              <a:lnSpc>
                <a:spcPct val="90000"/>
              </a:lnSpc>
              <a:spcBef>
                <a:spcPct val="45000"/>
              </a:spcBef>
              <a:buClrTx/>
              <a:buSzPct val="90000"/>
              <a:defRPr/>
            </a:pPr>
            <a:r>
              <a:rPr lang="en-US" b="1" dirty="0">
                <a:ea typeface="ＭＳ Ｐゴシック"/>
                <a:cs typeface="Arial" panose="020B0604020202020204" pitchFamily="34" charset="0"/>
              </a:rPr>
              <a:t>Understand your income—</a:t>
            </a:r>
            <a:r>
              <a:rPr lang="en-US" dirty="0">
                <a:ea typeface="ＭＳ Ｐゴシック"/>
                <a:cs typeface="Arial" panose="020B0604020202020204" pitchFamily="34" charset="0"/>
              </a:rPr>
              <a:t>Look at your household take-home pay to see how much money you have coming in. Be sure to differentiate between fixed income, such as your monthly salary, and variable income, such as bonuses and commissions, to get a clear picture. </a:t>
            </a:r>
          </a:p>
          <a:p>
            <a:pPr>
              <a:lnSpc>
                <a:spcPct val="90000"/>
              </a:lnSpc>
              <a:spcBef>
                <a:spcPct val="45000"/>
              </a:spcBef>
              <a:buClrTx/>
              <a:buSzPct val="90000"/>
              <a:defRPr/>
            </a:pPr>
            <a:r>
              <a:rPr lang="en-US" b="1" dirty="0">
                <a:ea typeface="ＭＳ Ｐゴシック"/>
                <a:cs typeface="Arial" panose="020B0604020202020204" pitchFamily="34" charset="0"/>
              </a:rPr>
              <a:t>Look at your expenses—</a:t>
            </a:r>
            <a:r>
              <a:rPr lang="en-US" dirty="0">
                <a:ea typeface="ＭＳ Ｐゴシック"/>
                <a:cs typeface="Arial" panose="020B0604020202020204" pitchFamily="34" charset="0"/>
              </a:rPr>
              <a:t>Track your expenses for one month to see where your money is </a:t>
            </a:r>
            <a:r>
              <a:rPr lang="en-US" i="1" dirty="0">
                <a:ea typeface="ＭＳ Ｐゴシック"/>
                <a:cs typeface="Arial" panose="020B0604020202020204" pitchFamily="34" charset="0"/>
              </a:rPr>
              <a:t>really </a:t>
            </a:r>
            <a:r>
              <a:rPr lang="en-US" dirty="0">
                <a:ea typeface="ＭＳ Ｐゴシック"/>
                <a:cs typeface="Arial" panose="020B0604020202020204" pitchFamily="34" charset="0"/>
              </a:rPr>
              <a:t>going. Broad categories are easier to focus on than overly specific ones. Don’t forget to include any debts you might be paying off, such as credit cards and student loans. You should also group your spending into essential items, such as rent, mortgages and loans, and discretionary items, including eating out, entertainment, and travel. </a:t>
            </a:r>
          </a:p>
          <a:p>
            <a:pPr>
              <a:lnSpc>
                <a:spcPct val="90000"/>
              </a:lnSpc>
              <a:spcBef>
                <a:spcPct val="45000"/>
              </a:spcBef>
              <a:buClrTx/>
              <a:buSzPct val="90000"/>
              <a:defRPr/>
            </a:pPr>
            <a:r>
              <a:rPr lang="en-US" b="1" dirty="0">
                <a:ea typeface="ＭＳ Ｐゴシック"/>
                <a:cs typeface="Arial" panose="020B0604020202020204" pitchFamily="34" charset="0"/>
              </a:rPr>
              <a:t>Compare your income to your expenses—</a:t>
            </a:r>
            <a:r>
              <a:rPr lang="en-US" dirty="0">
                <a:ea typeface="ＭＳ Ｐゴシック"/>
                <a:cs typeface="Arial" panose="020B0604020202020204" pitchFamily="34" charset="0"/>
              </a:rPr>
              <a:t>If you’re spending </a:t>
            </a:r>
            <a:r>
              <a:rPr lang="en-US" i="1" dirty="0">
                <a:ea typeface="ＭＳ Ｐゴシック"/>
                <a:cs typeface="Arial" panose="020B0604020202020204" pitchFamily="34" charset="0"/>
              </a:rPr>
              <a:t>less</a:t>
            </a:r>
            <a:r>
              <a:rPr lang="en-US" dirty="0">
                <a:ea typeface="ＭＳ Ｐゴシック"/>
                <a:cs typeface="Arial" panose="020B0604020202020204" pitchFamily="34" charset="0"/>
              </a:rPr>
              <a:t> than you earn, you’re growing your savings. If you’re spending </a:t>
            </a:r>
            <a:r>
              <a:rPr lang="en-US" i="1" dirty="0">
                <a:ea typeface="ＭＳ Ｐゴシック"/>
                <a:cs typeface="Arial" panose="020B0604020202020204" pitchFamily="34" charset="0"/>
              </a:rPr>
              <a:t>more</a:t>
            </a:r>
            <a:r>
              <a:rPr lang="en-US" dirty="0">
                <a:ea typeface="ＭＳ Ｐゴシック"/>
                <a:cs typeface="Arial" panose="020B0604020202020204" pitchFamily="34" charset="0"/>
              </a:rPr>
              <a:t> than you earn, you’re creating debt, and you’ll want to look for ways to cut back, starting with those discretionary items.</a:t>
            </a:r>
          </a:p>
          <a:p>
            <a:pPr>
              <a:lnSpc>
                <a:spcPct val="90000"/>
              </a:lnSpc>
              <a:spcBef>
                <a:spcPct val="45000"/>
              </a:spcBef>
              <a:buClrTx/>
              <a:buSzPct val="90000"/>
              <a:defRPr/>
            </a:pPr>
            <a:r>
              <a:rPr lang="en-US" b="1" dirty="0">
                <a:ea typeface="ＭＳ Ｐゴシック"/>
                <a:cs typeface="Arial" panose="020B0604020202020204" pitchFamily="34" charset="0"/>
              </a:rPr>
              <a:t>Stay focused and celebrate each milestone—</a:t>
            </a:r>
            <a:r>
              <a:rPr lang="en-US" dirty="0">
                <a:ea typeface="ＭＳ Ｐゴシック"/>
                <a:cs typeface="Arial" panose="020B0604020202020204" pitchFamily="34" charset="0"/>
              </a:rPr>
              <a:t>Remembering what you’re saving for can help you fight the urge to splurge. And be sure to celebrate when you reach a goal—it’s a sign you’re making smart money moves to help take control of your finances. </a:t>
            </a:r>
            <a:endParaRPr lang="en-US" dirty="0">
              <a:ea typeface="ＭＳ Ｐゴシック"/>
              <a:cs typeface="ＭＳ Ｐゴシック"/>
            </a:endParaRPr>
          </a:p>
          <a:p>
            <a:pPr marL="0" indent="0">
              <a:spcBef>
                <a:spcPct val="0"/>
              </a:spcBef>
              <a:buNone/>
              <a:defRPr/>
            </a:pPr>
            <a:endParaRPr lang="en-US" dirty="0">
              <a:ea typeface="ＭＳ Ｐゴシック"/>
              <a:cs typeface="ＭＳ Ｐゴシック"/>
            </a:endParaRPr>
          </a:p>
          <a:p>
            <a:pPr marL="235660" indent="-235660">
              <a:spcBef>
                <a:spcPct val="0"/>
              </a:spcBef>
              <a:defRPr/>
            </a:pPr>
            <a:endParaRPr lang="en-US" dirty="0">
              <a:latin typeface="Verdana" pitchFamily="34" charset="0"/>
              <a:ea typeface="ＭＳ Ｐゴシック"/>
              <a:cs typeface="ＭＳ Ｐゴシック"/>
            </a:endParaRPr>
          </a:p>
          <a:p>
            <a:pPr marL="235660" indent="-235660">
              <a:spcBef>
                <a:spcPct val="0"/>
              </a:spcBef>
              <a:defRPr/>
            </a:pPr>
            <a:endParaRPr lang="en-US" dirty="0">
              <a:latin typeface="Verdana" pitchFamily="34"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b="0" dirty="0"/>
              <a:t>We all know that prices </a:t>
            </a:r>
            <a:r>
              <a:rPr lang="en-US" dirty="0"/>
              <a:t>can go up over time</a:t>
            </a:r>
            <a:r>
              <a:rPr lang="en-US" b="0" dirty="0"/>
              <a:t>. In fact, </a:t>
            </a:r>
            <a:r>
              <a:rPr lang="en-US" sz="1200" i="0" u="none" kern="1200" dirty="0">
                <a:effectLst/>
                <a:latin typeface="+mn-lt"/>
                <a:ea typeface="+mn-ea"/>
                <a:cs typeface="+mn-cs"/>
              </a:rPr>
              <a:t>consumer prices increased 3.5% from March 2023 to March 2024</a:t>
            </a:r>
            <a:r>
              <a:rPr lang="en-US" sz="1200" i="0" kern="1200" dirty="0">
                <a:effectLst/>
                <a:latin typeface="+mn-lt"/>
                <a:ea typeface="+mn-ea"/>
                <a:cs typeface="+mn-cs"/>
              </a:rPr>
              <a:t>, so you’ll wan</a:t>
            </a:r>
            <a:r>
              <a:rPr lang="en-US" sz="1200" b="0" i="0" kern="1200" dirty="0">
                <a:solidFill>
                  <a:schemeClr val="tx1"/>
                </a:solidFill>
                <a:effectLst/>
                <a:latin typeface="+mn-lt"/>
                <a:ea typeface="+mn-ea"/>
                <a:cs typeface="+mn-cs"/>
              </a:rPr>
              <a:t>t to make sure your budget considers inflation and its cousin, shrinkflation―which is when manufacturers make a product or package smaller but charge the same or more than they charged before.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strike="sng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strike="noStrike" kern="1200" dirty="0">
                <a:solidFill>
                  <a:schemeClr val="tx1"/>
                </a:solidFill>
                <a:effectLst/>
                <a:latin typeface="+mn-lt"/>
                <a:ea typeface="+mn-ea"/>
                <a:cs typeface="+mn-cs"/>
              </a:rPr>
              <a:t>How do you that? By regularly reviewing your budget to see if you need to adjust your spending and saving habits to reflect higher prices.</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b="0" strike="noStrike" kern="1200" dirty="0">
                <a:solidFill>
                  <a:schemeClr val="tx1"/>
                </a:solidFill>
                <a:effectLst/>
                <a:latin typeface="+mn-lt"/>
                <a:ea typeface="+mn-ea"/>
                <a:cs typeface="+mn-cs"/>
              </a:rPr>
              <a:t>You might also c</a:t>
            </a:r>
            <a:r>
              <a:rPr lang="en-US" sz="1200" b="0" kern="1200" dirty="0">
                <a:solidFill>
                  <a:schemeClr val="tx1"/>
                </a:solidFill>
                <a:effectLst/>
                <a:latin typeface="+mn-lt"/>
                <a:ea typeface="+mn-ea"/>
                <a:cs typeface="+mn-cs"/>
              </a:rPr>
              <a:t>onsider saving any extra dollars you may have today to put toward your future spending. </a:t>
            </a:r>
          </a:p>
          <a:p>
            <a:pPr marL="0" indent="0">
              <a:buNone/>
            </a:pPr>
            <a:endParaRPr lang="en-US" sz="1200" b="0" kern="1200" dirty="0">
              <a:solidFill>
                <a:schemeClr val="tx1"/>
              </a:solidFill>
              <a:effectLst/>
              <a:latin typeface="+mn-lt"/>
              <a:ea typeface="+mn-ea"/>
              <a:cs typeface="+mn-cs"/>
            </a:endParaRPr>
          </a:p>
          <a:p>
            <a:pPr marL="0" indent="0">
              <a:buNone/>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1806569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r>
              <a:rPr lang="en-US" sz="1200" kern="1200" dirty="0">
                <a:solidFill>
                  <a:schemeClr val="tx1"/>
                </a:solidFill>
                <a:effectLst/>
                <a:latin typeface="+mn-lt"/>
                <a:ea typeface="+mn-ea"/>
                <a:cs typeface="+mn-cs"/>
              </a:rPr>
              <a:t>In addition to saving for retirement and your other goals, it’s important to build an emergency fund to help keep unexpected expenses from throwing your financial life off track.  </a:t>
            </a: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
                <a:schemeClr val="tx1"/>
              </a:buClr>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7</a:t>
            </a:fld>
            <a:endParaRPr lang="en-CA" dirty="0"/>
          </a:p>
        </p:txBody>
      </p:sp>
    </p:spTree>
    <p:extLst>
      <p:ext uri="{BB962C8B-B14F-4D97-AF65-F5344CB8AC3E}">
        <p14:creationId xmlns:p14="http://schemas.microsoft.com/office/powerpoint/2010/main" val="180722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Think of an emergency fund as another way to help you manage life’s curveballs</a:t>
            </a:r>
            <a:r>
              <a:rPr lang="en-US" dirty="0">
                <a:latin typeface="Arial" panose="020B0604020202020204" pitchFamily="34" charset="0"/>
                <a:cs typeface="Arial" panose="020B0604020202020204" pitchFamily="34" charset="0"/>
              </a:rPr>
              <a:t>—similar to an insurance policy but without the claim forms</a:t>
            </a:r>
            <a:r>
              <a:rPr lang="en-US" dirty="0"/>
              <a:t>. </a:t>
            </a:r>
          </a:p>
          <a:p>
            <a:pPr marL="0" indent="0">
              <a:buNone/>
            </a:pPr>
            <a:endParaRPr lang="en-US" dirty="0"/>
          </a:p>
          <a:p>
            <a:pPr marL="0" indent="0">
              <a:buNone/>
            </a:pPr>
            <a:r>
              <a:rPr lang="en-US" dirty="0"/>
              <a:t>An emergency fund is an account where you put money aside in an easy-to-access account specifically for unplanned expenses.</a:t>
            </a:r>
          </a:p>
          <a:p>
            <a:pPr marL="0" indent="0">
              <a:buNone/>
            </a:pPr>
            <a:endParaRPr lang="en-US" dirty="0"/>
          </a:p>
          <a:p>
            <a:pPr marL="0" indent="0">
              <a:buNone/>
            </a:pPr>
            <a:r>
              <a:rPr lang="en-US" dirty="0"/>
              <a:t>I can’t emphasize enough that this money should be earmarked for emergencies and nothing else. It can be tempting to dip into this account when you want to buy something, especially when life is rolling along, but you won’t get the benefits of having an emergency fund if you take money out whenever you want.     </a:t>
            </a:r>
          </a:p>
          <a:p>
            <a:pPr marL="0" indent="0">
              <a:buNone/>
            </a:pPr>
            <a:endParaRPr lang="en-US" dirty="0"/>
          </a:p>
          <a:p>
            <a:pPr marL="0" indent="0">
              <a:buNone/>
            </a:pPr>
            <a:r>
              <a:rPr lang="en-US" dirty="0"/>
              <a:t>Let’s discuss exactly what these benefits are. </a:t>
            </a:r>
          </a:p>
          <a:p>
            <a:pPr marL="0" indent="0">
              <a:buNone/>
            </a:pPr>
            <a:endParaRPr lang="en-US" dirty="0"/>
          </a:p>
          <a:p>
            <a:pPr marL="0" indent="0">
              <a:buNone/>
            </a:pPr>
            <a:endParaRPr lang="fr-CA" dirty="0"/>
          </a:p>
          <a:p>
            <a:pPr marL="0" indent="0">
              <a:buNone/>
            </a:pPr>
            <a:r>
              <a:rPr lang="en-US" dirty="0"/>
              <a:t>   </a:t>
            </a:r>
          </a:p>
        </p:txBody>
      </p:sp>
      <p:sp>
        <p:nvSpPr>
          <p:cNvPr id="4" name="Slide Number Placeholder 3"/>
          <p:cNvSpPr>
            <a:spLocks noGrp="1"/>
          </p:cNvSpPr>
          <p:nvPr>
            <p:ph type="sldNum" sz="quarter" idx="5"/>
          </p:nvPr>
        </p:nvSpPr>
        <p:spPr/>
        <p:txBody>
          <a:bodyPr/>
          <a:lstStyle/>
          <a:p>
            <a:fld id="{4FF0573C-F130-4D1E-A886-85FBB65D3A1B}" type="slidenum">
              <a:rPr lang="en-CA" smtClean="0"/>
              <a:pPr/>
              <a:t>8</a:t>
            </a:fld>
            <a:endParaRPr lang="en-CA"/>
          </a:p>
        </p:txBody>
      </p:sp>
    </p:spTree>
    <p:extLst>
      <p:ext uri="{BB962C8B-B14F-4D97-AF65-F5344CB8AC3E}">
        <p14:creationId xmlns:p14="http://schemas.microsoft.com/office/powerpoint/2010/main" val="4082028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3924" y="3755389"/>
            <a:ext cx="6127821" cy="5007188"/>
          </a:xfrm>
        </p:spPr>
        <p:txBody>
          <a:bodyPr/>
          <a:lstStyle/>
          <a:p>
            <a:pPr marL="0" indent="0">
              <a:buNone/>
            </a:pPr>
            <a:r>
              <a:rPr lang="en-US" dirty="0"/>
              <a:t>Having a financial buffer to support you and your family can help ease your stress. There’s a sense of satisfaction that comes with having a cash cushion—that weight-of-the-world feeling is often lightened.     </a:t>
            </a:r>
          </a:p>
          <a:p>
            <a:endParaRPr lang="en-US" b="1" dirty="0"/>
          </a:p>
          <a:p>
            <a:pPr marL="0" indent="0">
              <a:buNone/>
            </a:pPr>
            <a:r>
              <a:rPr lang="en-US" dirty="0"/>
              <a:t>Also, you’re likely saving for many things, such as retirement or perhaps a new home or your children’s education. An emergency fund can help you keep those financial goals on track. When an unplanned expense pops up, you can take the money out of your emergency fund and leave your retirement and other savings accounts alone.  </a:t>
            </a:r>
          </a:p>
          <a:p>
            <a:endParaRPr lang="en-US" b="1" dirty="0"/>
          </a:p>
          <a:p>
            <a:pPr marL="0" indent="0">
              <a:buNone/>
            </a:pPr>
            <a:r>
              <a:rPr lang="en-US" dirty="0"/>
              <a:t>Another benefit is that an emergency fund can help give you more control over your money, which can help you avoid making poor financial decisions. Without one, you might find yourself having to take on unplanned debt, which can wreak havoc on your financial life. </a:t>
            </a:r>
          </a:p>
          <a:p>
            <a:endParaRPr lang="en-US" b="1" dirty="0"/>
          </a:p>
          <a:p>
            <a:pPr marL="0" indent="0">
              <a:buNone/>
            </a:pPr>
            <a:r>
              <a:rPr lang="en-US" dirty="0"/>
              <a:t>Finally, having money set aside lets you focus on dealing with the emergency and not worrying about how you’re going to recover financially; for example, let’s say your refrigerator stopped working. Fortunately, you have an emergency fund so you can focus on finding a repairperson or shopping for a new fridge without having to worry about how you’ll cover the cost. If you didn’t have one, the financial cost of the situation might consume your thoughts and could potentially turn this seemingly minor inconvenience into a major one.         </a:t>
            </a:r>
          </a:p>
        </p:txBody>
      </p:sp>
      <p:sp>
        <p:nvSpPr>
          <p:cNvPr id="4" name="Slide Number Placeholder 3"/>
          <p:cNvSpPr>
            <a:spLocks noGrp="1"/>
          </p:cNvSpPr>
          <p:nvPr>
            <p:ph type="sldNum" sz="quarter" idx="5"/>
          </p:nvPr>
        </p:nvSpPr>
        <p:spPr/>
        <p:txBody>
          <a:bodyPr/>
          <a:lstStyle/>
          <a:p>
            <a:fld id="{4FF0573C-F130-4D1E-A886-85FBB65D3A1B}" type="slidenum">
              <a:rPr lang="en-CA" smtClean="0"/>
              <a:pPr/>
              <a:t>9</a:t>
            </a:fld>
            <a:endParaRPr lang="en-CA"/>
          </a:p>
        </p:txBody>
      </p:sp>
    </p:spTree>
    <p:extLst>
      <p:ext uri="{BB962C8B-B14F-4D97-AF65-F5344CB8AC3E}">
        <p14:creationId xmlns:p14="http://schemas.microsoft.com/office/powerpoint/2010/main" val="1115762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B4A70F-9990-4097-8DB1-CCF62ED14ED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5581" r="11840"/>
          <a:stretch/>
        </p:blipFill>
        <p:spPr>
          <a:xfrm rot="10800000">
            <a:off x="6039003" y="-7"/>
            <a:ext cx="3104997"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398463" y="737668"/>
            <a:ext cx="6053612" cy="3438682"/>
          </a:xfrm>
        </p:spPr>
        <p:txBody>
          <a:bodyPr anchor="ctr">
            <a:normAutofit/>
          </a:bodyPr>
          <a:lstStyle>
            <a:lvl1pPr algn="l">
              <a:lnSpc>
                <a:spcPct val="95000"/>
              </a:lnSpc>
              <a:defRPr sz="7200"/>
            </a:lvl1pPr>
          </a:lstStyle>
          <a:p>
            <a:r>
              <a:rPr lang="en-CA" noProof="0" dirty="0"/>
              <a:t>Title of </a:t>
            </a:r>
            <a:br>
              <a:rPr lang="en-CA" noProof="0" dirty="0"/>
            </a:br>
            <a:r>
              <a:rPr lang="en-CA" noProof="0" dirty="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398463" y="4789255"/>
            <a:ext cx="605361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dirty="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398465" y="5459994"/>
            <a:ext cx="6053610" cy="267194"/>
          </a:xfrm>
        </p:spPr>
        <p:txBody>
          <a:bodyPr anchor="t"/>
          <a:lstStyle>
            <a:lvl1pPr algn="l">
              <a:defRPr sz="1400">
                <a:solidFill>
                  <a:schemeClr val="tx1"/>
                </a:solidFill>
                <a:latin typeface="+mn-lt"/>
              </a:defRPr>
            </a:lvl1pPr>
          </a:lstStyle>
          <a:p>
            <a:fld id="{ED3FA57E-F3C9-4422-B7DF-F56B8E1A49EB}" type="datetime4">
              <a:rPr lang="en-CA" noProof="0" smtClean="0"/>
              <a:t>February 4, 2025</a:t>
            </a:fld>
            <a:endParaRPr lang="en-CA" noProof="0"/>
          </a:p>
        </p:txBody>
      </p:sp>
      <p:sp>
        <p:nvSpPr>
          <p:cNvPr id="5" name="Footer Placeholder 4">
            <a:extLst>
              <a:ext uri="{FF2B5EF4-FFF2-40B4-BE49-F238E27FC236}">
                <a16:creationId xmlns:a16="http://schemas.microsoft.com/office/drawing/2014/main" id="{AFBA3F65-764D-4A7E-A10B-5BE344887127}"/>
              </a:ext>
            </a:extLst>
          </p:cNvPr>
          <p:cNvSpPr>
            <a:spLocks noGrp="1"/>
          </p:cNvSpPr>
          <p:nvPr>
            <p:ph type="ftr" sz="quarter" idx="11"/>
          </p:nvPr>
        </p:nvSpPr>
        <p:spPr>
          <a:xfrm>
            <a:off x="341799" y="7010401"/>
            <a:ext cx="8462696" cy="45719"/>
          </a:xfrm>
        </p:spPr>
        <p:txBody>
          <a:bodyPr/>
          <a:lstStyle/>
          <a:p>
            <a:endParaRPr lang="en-CA" dirty="0"/>
          </a:p>
        </p:txBody>
      </p:sp>
      <p:sp>
        <p:nvSpPr>
          <p:cNvPr id="6" name="Slide Number Placeholder 5">
            <a:extLst>
              <a:ext uri="{FF2B5EF4-FFF2-40B4-BE49-F238E27FC236}">
                <a16:creationId xmlns:a16="http://schemas.microsoft.com/office/drawing/2014/main" id="{9C867EB5-B07A-46BB-AD80-255361B7A403}"/>
              </a:ext>
            </a:extLst>
          </p:cNvPr>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63CCAC63-48FA-4D87-8511-FFBEA58AD00F}" type="slidenum">
              <a:rPr lang="en-CA" smtClean="0"/>
              <a:pPr/>
              <a:t>‹#›</a:t>
            </a:fld>
            <a:endParaRPr lang="en-CA" dirty="0"/>
          </a:p>
        </p:txBody>
      </p:sp>
    </p:spTree>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3" y="780239"/>
            <a:ext cx="8360572" cy="4771958"/>
          </a:xfrm>
        </p:spPr>
        <p:txBody>
          <a:bodyPr anchor="ctr">
            <a:normAutofit/>
          </a:bodyPr>
          <a:lstStyle>
            <a:lvl1pPr>
              <a:defRPr sz="7200">
                <a:solidFill>
                  <a:schemeClr val="tx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February 4,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spTree>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A37F1619-AA93-4060-BD60-C576B19528E8}" type="datetime4">
              <a:rPr lang="en-CA" smtClean="0"/>
              <a:t>February 4, 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p>
            <a:r>
              <a:rPr lang="en-CA" noProof="0" dirty="0"/>
              <a:t>Slide title</a:t>
            </a:r>
          </a:p>
        </p:txBody>
      </p:sp>
      <p:sp>
        <p:nvSpPr>
          <p:cNvPr id="3" name="Date Placeholder 2"/>
          <p:cNvSpPr>
            <a:spLocks noGrp="1"/>
          </p:cNvSpPr>
          <p:nvPr>
            <p:ph type="dt" sz="half" idx="10"/>
          </p:nvPr>
        </p:nvSpPr>
        <p:spPr/>
        <p:txBody>
          <a:bodyPr/>
          <a:lstStyle/>
          <a:p>
            <a:fld id="{E8B94599-B0CF-427C-90FA-8448CA06BC9E}" type="datetime4">
              <a:rPr lang="en-CA" smtClean="0"/>
              <a:t>February 4, 2025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B333B34-C87C-402E-ABB0-13B7C9DEBBC4}" type="slidenum">
              <a:rPr/>
              <a:t>‹#›</a:t>
            </a:fld>
            <a:endParaRPr/>
          </a:p>
        </p:txBody>
      </p:sp>
      <p:sp>
        <p:nvSpPr>
          <p:cNvPr id="6" name="Text Placeholder 8">
            <a:extLst>
              <a:ext uri="{FF2B5EF4-FFF2-40B4-BE49-F238E27FC236}">
                <a16:creationId xmlns:a16="http://schemas.microsoft.com/office/drawing/2014/main" id="{CCA64D4B-F13B-4926-B9D7-FE0892242567}"/>
              </a:ext>
            </a:extLst>
          </p:cNvPr>
          <p:cNvSpPr>
            <a:spLocks noGrp="1"/>
          </p:cNvSpPr>
          <p:nvPr>
            <p:ph type="body" sz="quarter" idx="15"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98464" y="472438"/>
            <a:ext cx="8356240" cy="792167"/>
          </a:xfrm>
        </p:spPr>
        <p:txBody>
          <a:bodyPr/>
          <a:lstStyle/>
          <a:p>
            <a:r>
              <a:rPr lang="en-CA" noProof="0" dirty="0"/>
              <a:t>Slide title</a:t>
            </a:r>
          </a:p>
        </p:txBody>
      </p:sp>
      <p:sp>
        <p:nvSpPr>
          <p:cNvPr id="3" name="Content Placeholder 2"/>
          <p:cNvSpPr>
            <a:spLocks noGrp="1"/>
          </p:cNvSpPr>
          <p:nvPr>
            <p:ph sz="half" idx="1" hasCustomPrompt="1"/>
          </p:nvPr>
        </p:nvSpPr>
        <p:spPr>
          <a:xfrm>
            <a:off x="398464" y="1434588"/>
            <a:ext cx="4049680" cy="4576536"/>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4" name="Content Placeholder 3"/>
          <p:cNvSpPr>
            <a:spLocks noGrp="1"/>
          </p:cNvSpPr>
          <p:nvPr>
            <p:ph sz="half" idx="2" hasCustomPrompt="1"/>
          </p:nvPr>
        </p:nvSpPr>
        <p:spPr>
          <a:xfrm>
            <a:off x="4708048" y="1434191"/>
            <a:ext cx="4046656" cy="458088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5" name="Date Placeholder 4"/>
          <p:cNvSpPr>
            <a:spLocks noGrp="1"/>
          </p:cNvSpPr>
          <p:nvPr>
            <p:ph type="dt" sz="half" idx="10"/>
          </p:nvPr>
        </p:nvSpPr>
        <p:spPr/>
        <p:txBody>
          <a:bodyPr/>
          <a:lstStyle/>
          <a:p>
            <a:fld id="{685EE892-DA9C-470A-9EFD-1F1333ED0846}" type="datetime4">
              <a:rPr lang="en-CA" smtClean="0"/>
              <a:t>February 4, 2025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a:lvl1pPr>
          </a:lstStyle>
          <a:p>
            <a:r>
              <a:rPr lang="en-CA" noProof="0" dirty="0"/>
              <a:t>Slide title</a:t>
            </a:r>
          </a:p>
        </p:txBody>
      </p:sp>
      <p:sp>
        <p:nvSpPr>
          <p:cNvPr id="3" name="Text Placeholder 2"/>
          <p:cNvSpPr>
            <a:spLocks noGrp="1"/>
          </p:cNvSpPr>
          <p:nvPr>
            <p:ph type="body" idx="1" hasCustomPrompt="1"/>
          </p:nvPr>
        </p:nvSpPr>
        <p:spPr>
          <a:xfrm>
            <a:off x="398463" y="1435608"/>
            <a:ext cx="4050792"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4" name="Content Placeholder 3"/>
          <p:cNvSpPr>
            <a:spLocks noGrp="1"/>
          </p:cNvSpPr>
          <p:nvPr>
            <p:ph sz="half" idx="2" hasCustomPrompt="1"/>
          </p:nvPr>
        </p:nvSpPr>
        <p:spPr>
          <a:xfrm>
            <a:off x="398463" y="2126107"/>
            <a:ext cx="4050792"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4695952" y="1435608"/>
            <a:ext cx="4049587"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dirty="0"/>
              <a:t>Click to add heading</a:t>
            </a:r>
          </a:p>
        </p:txBody>
      </p:sp>
      <p:sp>
        <p:nvSpPr>
          <p:cNvPr id="6" name="Content Placeholder 5"/>
          <p:cNvSpPr>
            <a:spLocks noGrp="1"/>
          </p:cNvSpPr>
          <p:nvPr>
            <p:ph sz="quarter" idx="4" hasCustomPrompt="1"/>
          </p:nvPr>
        </p:nvSpPr>
        <p:spPr>
          <a:xfrm>
            <a:off x="4695952" y="2126107"/>
            <a:ext cx="4049587" cy="3886200"/>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dirty="0"/>
              <a:t>Click to add main bullet</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7" name="Date Placeholder 6"/>
          <p:cNvSpPr>
            <a:spLocks noGrp="1"/>
          </p:cNvSpPr>
          <p:nvPr>
            <p:ph type="dt" sz="half" idx="10"/>
          </p:nvPr>
        </p:nvSpPr>
        <p:spPr/>
        <p:txBody>
          <a:bodyPr/>
          <a:lstStyle/>
          <a:p>
            <a:fld id="{00A4CB11-CC29-45DE-86FE-3B5E9B18E485}" type="datetime4">
              <a:rPr lang="en-CA" smtClean="0"/>
              <a:t>February 4, 2025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398463" y="463844"/>
            <a:ext cx="2469787"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February 4,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2" y="6170281"/>
            <a:ext cx="508207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94741676-E466-45EE-9456-AFE9D2BAAE5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01899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February 4,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pic>
        <p:nvPicPr>
          <p:cNvPr id="3" name="Graphic 2">
            <a:extLst>
              <a:ext uri="{FF2B5EF4-FFF2-40B4-BE49-F238E27FC236}">
                <a16:creationId xmlns:a16="http://schemas.microsoft.com/office/drawing/2014/main" id="{8E0896CE-7B58-4926-945B-578075DD21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967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5474189"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FF132DD1-ED70-4BDF-9A73-CA79C3A1B7D9}" type="datetime4">
              <a:rPr lang="en-CA" smtClean="0"/>
              <a:t>February 4,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3270900" y="1434190"/>
            <a:ext cx="5472527" cy="4584841"/>
          </a:xfrm>
        </p:spPr>
        <p:txBody>
          <a:bodyPr/>
          <a:lstStyle>
            <a:lvl1pPr>
              <a:defRPr/>
            </a:lvl1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pic>
        <p:nvPicPr>
          <p:cNvPr id="3" name="Graphic 2">
            <a:extLst>
              <a:ext uri="{FF2B5EF4-FFF2-40B4-BE49-F238E27FC236}">
                <a16:creationId xmlns:a16="http://schemas.microsoft.com/office/drawing/2014/main" id="{E9DB73A5-19DD-458A-A6D2-8AE467CDCE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41632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3042303"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3270901" y="475488"/>
            <a:ext cx="190495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Title here</a:t>
            </a:r>
          </a:p>
        </p:txBody>
      </p:sp>
      <p:sp>
        <p:nvSpPr>
          <p:cNvPr id="2" name="Title 1"/>
          <p:cNvSpPr>
            <a:spLocks noGrp="1"/>
          </p:cNvSpPr>
          <p:nvPr>
            <p:ph type="title" hasCustomPrompt="1"/>
          </p:nvPr>
        </p:nvSpPr>
        <p:spPr>
          <a:xfrm>
            <a:off x="400572" y="463844"/>
            <a:ext cx="2467680" cy="3401475"/>
          </a:xfrm>
        </p:spPr>
        <p:txBody>
          <a:bodyPr anchor="t">
            <a:noAutofit/>
          </a:bodyPr>
          <a:lstStyle>
            <a:lvl1pPr>
              <a:lnSpc>
                <a:spcPct val="95000"/>
              </a:lnSpc>
              <a:spcBef>
                <a:spcPts val="0"/>
              </a:spcBef>
              <a:defRPr sz="3200" baseline="0">
                <a:solidFill>
                  <a:schemeClr val="bg1"/>
                </a:solidFill>
              </a:defRPr>
            </a:lvl1pPr>
          </a:lstStyle>
          <a:p>
            <a:r>
              <a:rPr lang="en-CA" noProof="0" dirty="0"/>
              <a:t>Title </a:t>
            </a:r>
            <a:br>
              <a:rPr lang="en-CA" noProof="0" dirty="0"/>
            </a:br>
            <a:r>
              <a:rPr lang="en-CA" noProof="0" dirty="0"/>
              <a:t>of slide</a:t>
            </a:r>
          </a:p>
        </p:txBody>
      </p:sp>
      <p:sp>
        <p:nvSpPr>
          <p:cNvPr id="4" name="Date Placeholder 3"/>
          <p:cNvSpPr>
            <a:spLocks noGrp="1"/>
          </p:cNvSpPr>
          <p:nvPr>
            <p:ph type="dt" sz="half" idx="10"/>
          </p:nvPr>
        </p:nvSpPr>
        <p:spPr>
          <a:xfrm>
            <a:off x="8807965" y="7010398"/>
            <a:ext cx="336035" cy="45720"/>
          </a:xfrm>
        </p:spPr>
        <p:txBody>
          <a:bodyPr/>
          <a:lstStyle/>
          <a:p>
            <a:fld id="{2225BEF7-362C-47A2-99CE-F92BC52601A4}" type="datetime4">
              <a:rPr lang="en-CA" smtClean="0"/>
              <a:t>February 4,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5576424" y="475488"/>
            <a:ext cx="3166686"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CA" noProof="0" dirty="0"/>
              <a:t>Optional title</a:t>
            </a:r>
          </a:p>
        </p:txBody>
      </p:sp>
      <p:sp>
        <p:nvSpPr>
          <p:cNvPr id="16" name="Text Placeholder 8">
            <a:extLst>
              <a:ext uri="{FF2B5EF4-FFF2-40B4-BE49-F238E27FC236}">
                <a16:creationId xmlns:a16="http://schemas.microsoft.com/office/drawing/2014/main" id="{6484C2BD-24ED-45A0-81D7-5E2A0324D7A6}"/>
              </a:ext>
            </a:extLst>
          </p:cNvPr>
          <p:cNvSpPr>
            <a:spLocks noGrp="1"/>
          </p:cNvSpPr>
          <p:nvPr>
            <p:ph type="body" sz="quarter" idx="13" hasCustomPrompt="1"/>
          </p:nvPr>
        </p:nvSpPr>
        <p:spPr>
          <a:xfrm>
            <a:off x="3270901" y="6170281"/>
            <a:ext cx="5082077"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3270901" y="1435609"/>
            <a:ext cx="1904958"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Click to add body copy</a:t>
            </a:r>
          </a:p>
          <a:p>
            <a:pPr lvl="1"/>
            <a:r>
              <a:rPr lang="en-CA" noProof="0" dirty="0"/>
              <a:t>Second level</a:t>
            </a:r>
          </a:p>
          <a:p>
            <a:pPr lvl="2"/>
            <a:r>
              <a:rPr lang="en-CA" noProof="0" dirty="0"/>
              <a:t>Third level</a:t>
            </a:r>
          </a:p>
          <a:p>
            <a:pPr lvl="3"/>
            <a:r>
              <a:rPr lang="en-CA" noProof="0" dirty="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5576432" y="1435609"/>
            <a:ext cx="3166996" cy="4583424"/>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CA" noProof="0" dirty="0"/>
              <a:t>Add body copy or click icon for other content options</a:t>
            </a:r>
          </a:p>
          <a:p>
            <a:pPr lvl="1"/>
            <a:r>
              <a:rPr lang="en-CA" noProof="0" dirty="0"/>
              <a:t>Second level</a:t>
            </a:r>
          </a:p>
          <a:p>
            <a:pPr lvl="2"/>
            <a:r>
              <a:rPr lang="en-CA" noProof="0" dirty="0"/>
              <a:t>Third level</a:t>
            </a:r>
          </a:p>
          <a:p>
            <a:pPr lvl="3"/>
            <a:r>
              <a:rPr lang="en-CA" noProof="0" dirty="0"/>
              <a:t>Fourth level</a:t>
            </a:r>
          </a:p>
        </p:txBody>
      </p:sp>
      <p:pic>
        <p:nvPicPr>
          <p:cNvPr id="3" name="Graphic 2">
            <a:extLst>
              <a:ext uri="{FF2B5EF4-FFF2-40B4-BE49-F238E27FC236}">
                <a16:creationId xmlns:a16="http://schemas.microsoft.com/office/drawing/2014/main" id="{6F1B1749-88F9-4BA5-9FF2-EE9E2126FAC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576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66896-6C98-4CA5-8352-966F1C5B8B94}" type="datetime4">
              <a:rPr lang="en-CA" smtClean="0"/>
              <a:t>February 4,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Tree>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00AC8BC0-4B7F-45B2-9F9D-C2C3E01E876C}" type="datetime4">
              <a:rPr lang="en-CA" smtClean="0"/>
              <a:t>February 4,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Tree>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2C3B442-1249-4FC3-83EE-3BA61C9623C1}" type="datetime4">
              <a:rPr lang="en-CA" smtClean="0"/>
              <a:t>February 4, 2025</a:t>
            </a:fld>
            <a:endParaRPr lang="en-US"/>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B333B34-C87C-402E-ABB0-13B7C9DEBBC4}" type="slidenum">
              <a:rPr lang="en-CA" smtClean="0"/>
              <a:pPr/>
              <a:t>‹#›</a:t>
            </a:fld>
            <a:endParaRPr lang="en-CA"/>
          </a:p>
        </p:txBody>
      </p:sp>
      <p:pic>
        <p:nvPicPr>
          <p:cNvPr id="2" name="Graphic 1">
            <a:extLst>
              <a:ext uri="{FF2B5EF4-FFF2-40B4-BE49-F238E27FC236}">
                <a16:creationId xmlns:a16="http://schemas.microsoft.com/office/drawing/2014/main" id="{2065AA00-BE9A-4802-A82F-20C9FFDAF1A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168636" y="2659696"/>
            <a:ext cx="4806728" cy="1538609"/>
          </a:xfrm>
          <a:prstGeom prst="rect">
            <a:avLst/>
          </a:prstGeom>
        </p:spPr>
      </p:pic>
    </p:spTree>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3644089-4705-4322-A72A-2DE718A0D3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18210" y="4612693"/>
            <a:ext cx="1123138" cy="842400"/>
          </a:xfrm>
          <a:prstGeom prst="rect">
            <a:avLst/>
          </a:prstGeom>
          <a:ln w="3175">
            <a:solidFill>
              <a:schemeClr val="bg2">
                <a:lumMod val="60000"/>
                <a:lumOff val="40000"/>
              </a:schemeClr>
            </a:solidFill>
          </a:ln>
        </p:spPr>
      </p:pic>
      <p:sp>
        <p:nvSpPr>
          <p:cNvPr id="17" name="Rectangle 16">
            <a:extLst>
              <a:ext uri="{FF2B5EF4-FFF2-40B4-BE49-F238E27FC236}">
                <a16:creationId xmlns:a16="http://schemas.microsoft.com/office/drawing/2014/main" id="{99911C52-8BD4-4F0D-866B-C996C90A70C0}"/>
              </a:ext>
            </a:extLst>
          </p:cNvPr>
          <p:cNvSpPr/>
          <p:nvPr userDrawn="1"/>
        </p:nvSpPr>
        <p:spPr>
          <a:xfrm>
            <a:off x="405925" y="1584823"/>
            <a:ext cx="8229600" cy="3874907"/>
          </a:xfrm>
          <a:prstGeom prst="rect">
            <a:avLst/>
          </a:prstGeom>
        </p:spPr>
        <p:txBody>
          <a:bodyPr wrap="square" lIns="0" rIns="0">
            <a:spAutoFit/>
          </a:bodyPr>
          <a:lstStyle/>
          <a:p>
            <a:pPr marL="0" marR="0" lvl="0" indent="0" algn="l" defTabSz="914400" rtl="0" eaLnBrk="1" fontAlgn="auto" latinLnBrk="0" hangingPunct="1">
              <a:lnSpc>
                <a:spcPct val="95000"/>
              </a:lnSpc>
              <a:spcBef>
                <a:spcPts val="1200"/>
              </a:spcBef>
              <a:spcAft>
                <a:spcPts val="0"/>
              </a:spcAft>
              <a:buClrTx/>
              <a:buSzTx/>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A few recommendations: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Sample slides are included to help you get started. You can edit these sample slides or insert new slides, however it is recommended you maintain a consistent title and finishing slide.</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CA" sz="1400" b="0" i="0" u="none" strike="noStrike" kern="1200" cap="none" spc="0" normalizeH="0" baseline="0" noProof="0" dirty="0">
                <a:ln>
                  <a:noFill/>
                </a:ln>
                <a:solidFill>
                  <a:prstClr val="black"/>
                </a:solidFill>
                <a:effectLst/>
                <a:uLnTx/>
                <a:uFillTx/>
                <a:latin typeface="+mn-lt"/>
                <a:ea typeface="+mn-ea"/>
                <a:cs typeface="+mn-cs"/>
              </a:rPr>
              <a:t>Maintain the integrity of the key template features: Ensure consistency in locations and space around the logo, leverage the Manulife JH color palette and Arial font, and use the icons and images that have been provided for you.</a:t>
            </a:r>
            <a:endParaRPr kumimoji="0" lang="en-CA" sz="1400" b="0" i="0" u="none" strike="noStrike" kern="1200" cap="none" spc="0" normalizeH="0" baseline="0" noProof="0" dirty="0">
              <a:ln>
                <a:noFill/>
              </a:ln>
              <a:solidFill>
                <a:schemeClr val="bg1"/>
              </a:solidFill>
              <a:effectLst/>
              <a:uLnTx/>
              <a:uFillTx/>
              <a:latin typeface="Arial" panose="02020503040401060103" pitchFamily="18" charset="0"/>
              <a:ea typeface="+mn-ea"/>
              <a:cs typeface="+mn-cs"/>
            </a:endParaRP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2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endParaRPr kumimoji="0" lang="en-CA" sz="3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kumimoji="0" lang="en-CA" sz="1400" b="1" i="0" u="none" strike="noStrike" kern="1200" cap="none" spc="0" normalizeH="0" baseline="0" noProof="0" dirty="0">
                <a:ln>
                  <a:noFill/>
                </a:ln>
                <a:solidFill>
                  <a:prstClr val="black"/>
                </a:solidFill>
                <a:effectLst/>
                <a:uLnTx/>
                <a:uFillTx/>
                <a:latin typeface="+mn-lt"/>
                <a:ea typeface="+mn-ea"/>
                <a:cs typeface="+mn-cs"/>
              </a:rPr>
              <a:t>If you have any questions or concerns, </a:t>
            </a:r>
            <a:br>
              <a:rPr kumimoji="0" lang="en-CA" sz="1400" b="1" i="0" u="none" strike="noStrike" kern="1200" cap="none" spc="0" normalizeH="0" baseline="0" noProof="0" dirty="0">
                <a:ln>
                  <a:noFill/>
                </a:ln>
                <a:solidFill>
                  <a:prstClr val="black"/>
                </a:solidFill>
                <a:effectLst/>
                <a:uLnTx/>
                <a:uFillTx/>
                <a:latin typeface="+mn-lt"/>
                <a:ea typeface="+mn-ea"/>
                <a:cs typeface="+mn-cs"/>
              </a:rPr>
            </a:br>
            <a:r>
              <a:rPr kumimoji="0" lang="en-CA" sz="1400" b="1" i="0" u="none" strike="noStrike" kern="1200" cap="none" spc="0" normalizeH="0" baseline="0" noProof="0" dirty="0">
                <a:ln>
                  <a:noFill/>
                </a:ln>
                <a:solidFill>
                  <a:prstClr val="black"/>
                </a:solidFill>
                <a:effectLst/>
                <a:uLnTx/>
                <a:uFillTx/>
                <a:latin typeface="+mn-lt"/>
                <a:ea typeface="+mn-ea"/>
                <a:cs typeface="+mn-cs"/>
              </a:rPr>
              <a:t>please email us at brand@manulife.com.</a:t>
            </a:r>
          </a:p>
          <a:p>
            <a:pPr marL="228600" marR="0" lvl="0" indent="-228600" algn="l" defTabSz="914400" rtl="0" eaLnBrk="1" fontAlgn="auto" latinLnBrk="0" hangingPunct="1">
              <a:lnSpc>
                <a:spcPct val="100000"/>
              </a:lnSpc>
              <a:spcBef>
                <a:spcPts val="1200"/>
              </a:spcBef>
              <a:spcAft>
                <a:spcPts val="0"/>
              </a:spcAft>
              <a:buClrTx/>
              <a:buSzPct val="100000"/>
              <a:buFont typeface="Arial" panose="020B0604020202020204" pitchFamily="34" charset="0"/>
              <a:buChar char="•"/>
              <a:tabLst/>
              <a:defRPr/>
            </a:pPr>
            <a:endParaRPr kumimoji="0" lang="en-CA" sz="1400" b="0" i="0" u="none" strike="noStrike" kern="1200" cap="none" spc="0" normalizeH="0" baseline="0" noProof="0" dirty="0">
              <a:ln>
                <a:noFill/>
              </a:ln>
              <a:solidFill>
                <a:prstClr val="black"/>
              </a:solidFill>
              <a:effectLst/>
              <a:uLnTx/>
              <a:uFillTx/>
              <a:latin typeface="+mn-lt"/>
              <a:ea typeface="+mn-ea"/>
              <a:cs typeface="+mn-cs"/>
            </a:endParaRP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88832" y="950979"/>
            <a:ext cx="8359312" cy="400110"/>
          </a:xfrm>
          <a:prstGeom prst="rect">
            <a:avLst/>
          </a:prstGeom>
        </p:spPr>
        <p:txBody>
          <a:bodyPr wrap="square" lIns="0" rIns="0">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Getting Started – </a:t>
            </a:r>
            <a:r>
              <a:rPr kumimoji="0" lang="en-US" sz="2000" b="1" i="0" u="none" strike="noStrike" kern="1200" cap="none" spc="0" normalizeH="0" baseline="0" noProof="0" dirty="0">
                <a:ln>
                  <a:noFill/>
                </a:ln>
                <a:solidFill>
                  <a:prstClr val="black"/>
                </a:solidFill>
                <a:effectLst/>
                <a:uLnTx/>
                <a:uFillTx/>
                <a:latin typeface="+mn-lt"/>
                <a:ea typeface="+mn-ea"/>
                <a:cs typeface="+mn-cs"/>
              </a:rPr>
              <a:t>Official John Hancock Template</a:t>
            </a:r>
            <a:endParaRPr lang="en-CA" sz="1600" dirty="0"/>
          </a:p>
        </p:txBody>
      </p:sp>
      <p:sp>
        <p:nvSpPr>
          <p:cNvPr id="2" name="Date Placeholder 1"/>
          <p:cNvSpPr>
            <a:spLocks noGrp="1"/>
          </p:cNvSpPr>
          <p:nvPr userDrawn="1">
            <p:ph type="dt" sz="half" idx="10"/>
          </p:nvPr>
        </p:nvSpPr>
        <p:spPr/>
        <p:txBody>
          <a:bodyPr/>
          <a:lstStyle/>
          <a:p>
            <a:fld id="{61A4BEF5-9A05-4D20-83E5-233E87403DC0}" type="datetime4">
              <a:rPr lang="en-CA" smtClean="0"/>
              <a:t>February 4, 2025</a:t>
            </a:fld>
            <a:endParaRPr/>
          </a:p>
        </p:txBody>
      </p:sp>
      <p:sp>
        <p:nvSpPr>
          <p:cNvPr id="3" name="Footer Placeholder 2"/>
          <p:cNvSpPr>
            <a:spLocks noGrp="1"/>
          </p:cNvSpPr>
          <p:nvPr userDrawn="1">
            <p:ph type="ftr" sz="quarter" idx="11"/>
          </p:nvPr>
        </p:nvSpPr>
        <p:spPr/>
        <p:txBody>
          <a:bodyPr/>
          <a:lstStyle/>
          <a:p>
            <a:endParaRPr/>
          </a:p>
        </p:txBody>
      </p:sp>
      <p:sp>
        <p:nvSpPr>
          <p:cNvPr id="4" name="Slide Number Placeholder 3"/>
          <p:cNvSpPr>
            <a:spLocks noGrp="1"/>
          </p:cNvSpPr>
          <p:nvPr userDrawn="1">
            <p:ph type="sldNum" sz="quarter" idx="12"/>
          </p:nvPr>
        </p:nvSpPr>
        <p:spPr/>
        <p:txBody>
          <a:bodyPr/>
          <a:lstStyle/>
          <a:p>
            <a:fld id="{BB333B34-C87C-402E-ABB0-13B7C9DEBBC4}" type="slidenum">
              <a:rPr/>
              <a:t>‹#›</a:t>
            </a:fld>
            <a:endParaRPr/>
          </a:p>
        </p:txBody>
      </p:sp>
      <p:sp>
        <p:nvSpPr>
          <p:cNvPr id="9" name="Rectangle 8">
            <a:extLst>
              <a:ext uri="{FF2B5EF4-FFF2-40B4-BE49-F238E27FC236}">
                <a16:creationId xmlns:a16="http://schemas.microsoft.com/office/drawing/2014/main" id="{A153B09A-151F-464A-973F-FF30F816F5E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pic>
        <p:nvPicPr>
          <p:cNvPr id="26" name="Picture 25">
            <a:extLst>
              <a:ext uri="{FF2B5EF4-FFF2-40B4-BE49-F238E27FC236}">
                <a16:creationId xmlns:a16="http://schemas.microsoft.com/office/drawing/2014/main" id="{5F80FE37-0C37-426A-9A7C-C4607B72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9486" y="4813375"/>
            <a:ext cx="1123138" cy="842400"/>
          </a:xfrm>
          <a:prstGeom prst="rect">
            <a:avLst/>
          </a:prstGeom>
          <a:ln w="3175">
            <a:solidFill>
              <a:schemeClr val="bg2">
                <a:lumMod val="60000"/>
                <a:lumOff val="40000"/>
              </a:schemeClr>
            </a:solidFill>
          </a:ln>
        </p:spPr>
      </p:pic>
      <p:pic>
        <p:nvPicPr>
          <p:cNvPr id="32" name="Picture 31">
            <a:extLst>
              <a:ext uri="{FF2B5EF4-FFF2-40B4-BE49-F238E27FC236}">
                <a16:creationId xmlns:a16="http://schemas.microsoft.com/office/drawing/2014/main" id="{D4709FE6-3695-4F77-AB3C-1F4593BC03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76525" y="5083923"/>
            <a:ext cx="1123138" cy="842400"/>
          </a:xfrm>
          <a:prstGeom prst="rect">
            <a:avLst/>
          </a:prstGeom>
          <a:ln w="3175">
            <a:solidFill>
              <a:schemeClr val="bg2">
                <a:lumMod val="60000"/>
                <a:lumOff val="40000"/>
              </a:schemeClr>
            </a:solidFill>
          </a:ln>
        </p:spPr>
      </p:pic>
      <p:pic>
        <p:nvPicPr>
          <p:cNvPr id="34" name="Picture 33">
            <a:extLst>
              <a:ext uri="{FF2B5EF4-FFF2-40B4-BE49-F238E27FC236}">
                <a16:creationId xmlns:a16="http://schemas.microsoft.com/office/drawing/2014/main" id="{01D7D302-D8E0-46FC-A601-0E3A8AA01EE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18931" y="5364885"/>
            <a:ext cx="1123138" cy="842400"/>
          </a:xfrm>
          <a:prstGeom prst="rect">
            <a:avLst/>
          </a:prstGeom>
          <a:ln w="3175">
            <a:solidFill>
              <a:schemeClr val="bg2">
                <a:lumMod val="60000"/>
                <a:lumOff val="40000"/>
              </a:schemeClr>
            </a:solidFill>
          </a:ln>
        </p:spPr>
      </p:pic>
      <p:pic>
        <p:nvPicPr>
          <p:cNvPr id="36" name="Picture 35">
            <a:extLst>
              <a:ext uri="{FF2B5EF4-FFF2-40B4-BE49-F238E27FC236}">
                <a16:creationId xmlns:a16="http://schemas.microsoft.com/office/drawing/2014/main" id="{55F55546-24F9-48BE-893C-065019F5EFF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199467" y="3600268"/>
            <a:ext cx="1123138" cy="842400"/>
          </a:xfrm>
          <a:prstGeom prst="rect">
            <a:avLst/>
          </a:prstGeom>
          <a:ln w="3175">
            <a:solidFill>
              <a:schemeClr val="bg2">
                <a:lumMod val="60000"/>
                <a:lumOff val="40000"/>
              </a:schemeClr>
            </a:solidFill>
          </a:ln>
        </p:spPr>
      </p:pic>
      <p:pic>
        <p:nvPicPr>
          <p:cNvPr id="40" name="Picture 39">
            <a:extLst>
              <a:ext uri="{FF2B5EF4-FFF2-40B4-BE49-F238E27FC236}">
                <a16:creationId xmlns:a16="http://schemas.microsoft.com/office/drawing/2014/main" id="{7CA77317-DBF9-45AA-8C30-95ADF719E5B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655112" y="3840015"/>
            <a:ext cx="1123138" cy="842400"/>
          </a:xfrm>
          <a:prstGeom prst="rect">
            <a:avLst/>
          </a:prstGeom>
          <a:ln w="3175">
            <a:solidFill>
              <a:schemeClr val="bg2">
                <a:lumMod val="60000"/>
                <a:lumOff val="40000"/>
              </a:schemeClr>
            </a:solidFill>
          </a:ln>
        </p:spPr>
      </p:pic>
      <p:pic>
        <p:nvPicPr>
          <p:cNvPr id="42" name="Picture 41">
            <a:extLst>
              <a:ext uri="{FF2B5EF4-FFF2-40B4-BE49-F238E27FC236}">
                <a16:creationId xmlns:a16="http://schemas.microsoft.com/office/drawing/2014/main" id="{22641068-07DC-4587-976C-D813F272D5E7}"/>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104949" y="4114046"/>
            <a:ext cx="1123138" cy="842400"/>
          </a:xfrm>
          <a:prstGeom prst="rect">
            <a:avLst/>
          </a:prstGeom>
          <a:ln w="3175">
            <a:solidFill>
              <a:schemeClr val="bg2">
                <a:lumMod val="60000"/>
                <a:lumOff val="40000"/>
              </a:schemeClr>
            </a:solidFill>
          </a:ln>
        </p:spPr>
      </p:pic>
      <p:pic>
        <p:nvPicPr>
          <p:cNvPr id="44" name="Picture 43">
            <a:extLst>
              <a:ext uri="{FF2B5EF4-FFF2-40B4-BE49-F238E27FC236}">
                <a16:creationId xmlns:a16="http://schemas.microsoft.com/office/drawing/2014/main" id="{76FF3DE5-7067-440A-899C-05D41F2B13BA}"/>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549084" y="4375004"/>
            <a:ext cx="1123138" cy="84240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14084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tting started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911C52-8BD4-4F0D-866B-C996C90A70C0}"/>
              </a:ext>
            </a:extLst>
          </p:cNvPr>
          <p:cNvSpPr/>
          <p:nvPr userDrawn="1"/>
        </p:nvSpPr>
        <p:spPr>
          <a:xfrm>
            <a:off x="307561" y="1576406"/>
            <a:ext cx="4065715" cy="1577355"/>
          </a:xfrm>
          <a:prstGeom prst="rect">
            <a:avLst/>
          </a:prstGeom>
        </p:spPr>
        <p:txBody>
          <a:bodyPr wrap="square">
            <a:spAutoFit/>
          </a:bodyPr>
          <a:lstStyle/>
          <a:p>
            <a:pPr marL="0" indent="0">
              <a:lnSpc>
                <a:spcPct val="95000"/>
              </a:lnSpc>
              <a:spcBef>
                <a:spcPts val="1200"/>
              </a:spcBef>
              <a:buNone/>
            </a:pPr>
            <a:r>
              <a:rPr lang="en-US" sz="1400" b="1" dirty="0"/>
              <a:t>To insert a new slide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Click the bottom of the New Slide button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using </a:t>
            </a:r>
            <a:r>
              <a:rPr lang="en-US" sz="1400" dirty="0"/>
              <a:t>the default boxes provided.</a:t>
            </a:r>
          </a:p>
        </p:txBody>
      </p:sp>
      <p:sp>
        <p:nvSpPr>
          <p:cNvPr id="15" name="Rectangle 14">
            <a:extLst>
              <a:ext uri="{FF2B5EF4-FFF2-40B4-BE49-F238E27FC236}">
                <a16:creationId xmlns:a16="http://schemas.microsoft.com/office/drawing/2014/main" id="{11E92F06-F4FB-4621-9169-B57FD0A41EED}"/>
              </a:ext>
            </a:extLst>
          </p:cNvPr>
          <p:cNvSpPr/>
          <p:nvPr userDrawn="1"/>
        </p:nvSpPr>
        <p:spPr>
          <a:xfrm>
            <a:off x="307562" y="950979"/>
            <a:ext cx="5836649" cy="400110"/>
          </a:xfrm>
          <a:prstGeom prst="rect">
            <a:avLst/>
          </a:prstGeom>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mn-lt"/>
                <a:ea typeface="+mj-ea"/>
                <a:cs typeface="+mj-cs"/>
              </a:rPr>
              <a:t>To Insert or Change a Slide</a:t>
            </a:r>
            <a:endParaRPr lang="en-CA" sz="1600" dirty="0"/>
          </a:p>
        </p:txBody>
      </p:sp>
      <p:sp>
        <p:nvSpPr>
          <p:cNvPr id="2" name="Date Placeholder 1"/>
          <p:cNvSpPr>
            <a:spLocks noGrp="1"/>
          </p:cNvSpPr>
          <p:nvPr>
            <p:ph type="dt" sz="half" idx="10"/>
          </p:nvPr>
        </p:nvSpPr>
        <p:spPr/>
        <p:txBody>
          <a:bodyPr/>
          <a:lstStyle/>
          <a:p>
            <a:fld id="{9C607C0D-E009-46A8-9602-4C9F4E3543F3}" type="datetime4">
              <a:rPr lang="en-CA" smtClean="0"/>
              <a:t>February 4,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16" name="Rectangle 15">
            <a:extLst>
              <a:ext uri="{FF2B5EF4-FFF2-40B4-BE49-F238E27FC236}">
                <a16:creationId xmlns:a16="http://schemas.microsoft.com/office/drawing/2014/main" id="{F1C17CB5-F2BE-4A24-9128-54B915A02C7D}"/>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sp>
        <p:nvSpPr>
          <p:cNvPr id="19" name="Rectangle 18">
            <a:extLst>
              <a:ext uri="{FF2B5EF4-FFF2-40B4-BE49-F238E27FC236}">
                <a16:creationId xmlns:a16="http://schemas.microsoft.com/office/drawing/2014/main" id="{F013F073-27F8-44C6-86F2-1BFB52DCC02D}"/>
              </a:ext>
            </a:extLst>
          </p:cNvPr>
          <p:cNvSpPr/>
          <p:nvPr userDrawn="1"/>
        </p:nvSpPr>
        <p:spPr>
          <a:xfrm>
            <a:off x="4710896" y="1576406"/>
            <a:ext cx="4065720" cy="1731243"/>
          </a:xfrm>
          <a:prstGeom prst="rect">
            <a:avLst/>
          </a:prstGeom>
        </p:spPr>
        <p:txBody>
          <a:bodyPr wrap="square">
            <a:spAutoFit/>
          </a:bodyPr>
          <a:lstStyle/>
          <a:p>
            <a:pPr marL="0" indent="0">
              <a:lnSpc>
                <a:spcPct val="95000"/>
              </a:lnSpc>
              <a:spcBef>
                <a:spcPts val="1200"/>
              </a:spcBef>
              <a:buNone/>
            </a:pPr>
            <a:r>
              <a:rPr lang="en-US" sz="1400" b="1" dirty="0"/>
              <a:t>To change the layout of an existing slide </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lang="en-US" sz="1400" dirty="0"/>
              <a:t>Go </a:t>
            </a:r>
            <a:r>
              <a:rPr kumimoji="0" lang="en-US" sz="1400" b="0" i="0" u="none" strike="noStrike" kern="1200" cap="none" spc="0" normalizeH="0" baseline="0" dirty="0">
                <a:ln>
                  <a:noFill/>
                </a:ln>
                <a:solidFill>
                  <a:prstClr val="black"/>
                </a:solidFill>
                <a:effectLst/>
                <a:uLnTx/>
                <a:uFillTx/>
                <a:latin typeface="+mn-lt"/>
                <a:ea typeface="+mn-ea"/>
                <a:cs typeface="+mn-cs"/>
              </a:rPr>
              <a:t>to the slide you want to change.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Select Layout on the Home tab.</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Choose a new layout from the gallery.</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mn-cs"/>
              </a:rPr>
              <a:t>Add content </a:t>
            </a:r>
            <a:r>
              <a:rPr lang="en-US" sz="1400" dirty="0"/>
              <a:t>using the default boxes provided.</a:t>
            </a:r>
          </a:p>
        </p:txBody>
      </p:sp>
      <p:cxnSp>
        <p:nvCxnSpPr>
          <p:cNvPr id="13" name="Straight Connector 12">
            <a:extLst>
              <a:ext uri="{FF2B5EF4-FFF2-40B4-BE49-F238E27FC236}">
                <a16:creationId xmlns:a16="http://schemas.microsoft.com/office/drawing/2014/main" id="{D881C36F-DB11-4377-82A5-7916E869C5A2}"/>
              </a:ext>
            </a:extLst>
          </p:cNvPr>
          <p:cNvCxnSpPr>
            <a:cxnSpLocks/>
          </p:cNvCxnSpPr>
          <p:nvPr userDrawn="1"/>
        </p:nvCxnSpPr>
        <p:spPr>
          <a:xfrm>
            <a:off x="4572000" y="1655840"/>
            <a:ext cx="0" cy="3892832"/>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pic>
        <p:nvPicPr>
          <p:cNvPr id="5" name="Picture 4">
            <a:extLst>
              <a:ext uri="{FF2B5EF4-FFF2-40B4-BE49-F238E27FC236}">
                <a16:creationId xmlns:a16="http://schemas.microsoft.com/office/drawing/2014/main" id="{36DFD707-F222-4D4E-B8C5-EA4BFC0E5C2B}"/>
              </a:ext>
            </a:extLst>
          </p:cNvPr>
          <p:cNvPicPr>
            <a:picLocks noChangeAspect="1"/>
          </p:cNvPicPr>
          <p:nvPr userDrawn="1"/>
        </p:nvPicPr>
        <p:blipFill>
          <a:blip r:embed="rId2"/>
          <a:stretch>
            <a:fillRect/>
          </a:stretch>
        </p:blipFill>
        <p:spPr>
          <a:xfrm>
            <a:off x="4809145" y="3722382"/>
            <a:ext cx="2787445" cy="1645920"/>
          </a:xfrm>
          <a:prstGeom prst="rect">
            <a:avLst/>
          </a:prstGeom>
          <a:ln w="3175">
            <a:solidFill>
              <a:schemeClr val="bg2">
                <a:lumMod val="60000"/>
                <a:lumOff val="40000"/>
              </a:schemeClr>
            </a:solidFill>
          </a:ln>
        </p:spPr>
      </p:pic>
      <p:pic>
        <p:nvPicPr>
          <p:cNvPr id="7" name="Picture 6">
            <a:extLst>
              <a:ext uri="{FF2B5EF4-FFF2-40B4-BE49-F238E27FC236}">
                <a16:creationId xmlns:a16="http://schemas.microsoft.com/office/drawing/2014/main" id="{DDE573EB-ED1C-4950-A414-0660D4C78160}"/>
              </a:ext>
            </a:extLst>
          </p:cNvPr>
          <p:cNvPicPr>
            <a:picLocks noChangeAspect="1"/>
          </p:cNvPicPr>
          <p:nvPr userDrawn="1"/>
        </p:nvPicPr>
        <p:blipFill>
          <a:blip r:embed="rId3"/>
          <a:stretch>
            <a:fillRect/>
          </a:stretch>
        </p:blipFill>
        <p:spPr>
          <a:xfrm>
            <a:off x="423017" y="3722382"/>
            <a:ext cx="2538848" cy="1645920"/>
          </a:xfrm>
          <a:prstGeom prst="rect">
            <a:avLst/>
          </a:prstGeom>
          <a:ln w="3175">
            <a:solidFill>
              <a:schemeClr val="bg2">
                <a:lumMod val="60000"/>
                <a:lumOff val="40000"/>
              </a:schemeClr>
            </a:solidFill>
          </a:ln>
        </p:spPr>
      </p:pic>
    </p:spTree>
    <p:extLst>
      <p:ext uri="{BB962C8B-B14F-4D97-AF65-F5344CB8AC3E}">
        <p14:creationId xmlns:p14="http://schemas.microsoft.com/office/powerpoint/2010/main" val="364374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etting started 3">
    <p:spTree>
      <p:nvGrpSpPr>
        <p:cNvPr id="1" name=""/>
        <p:cNvGrpSpPr/>
        <p:nvPr/>
      </p:nvGrpSpPr>
      <p:grpSpPr>
        <a:xfrm>
          <a:off x="0" y="0"/>
          <a:ext cx="0" cy="0"/>
          <a:chOff x="0" y="0"/>
          <a:chExt cx="0" cy="0"/>
        </a:xfrm>
      </p:grpSpPr>
      <p:sp>
        <p:nvSpPr>
          <p:cNvPr id="26" name="Content Placeholder 3">
            <a:extLst>
              <a:ext uri="{FF2B5EF4-FFF2-40B4-BE49-F238E27FC236}">
                <a16:creationId xmlns:a16="http://schemas.microsoft.com/office/drawing/2014/main" id="{C414DEA0-13FF-4DE4-9D76-9E6417F4FE5D}"/>
              </a:ext>
            </a:extLst>
          </p:cNvPr>
          <p:cNvSpPr txBox="1">
            <a:spLocks/>
          </p:cNvSpPr>
          <p:nvPr userDrawn="1"/>
        </p:nvSpPr>
        <p:spPr>
          <a:xfrm>
            <a:off x="397379" y="5038127"/>
            <a:ext cx="5744339" cy="996914"/>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a:lnSpc>
                <a:spcPct val="95000"/>
              </a:lnSpc>
              <a:spcBef>
                <a:spcPts val="1200"/>
              </a:spcBef>
              <a:buSzPct val="115000"/>
            </a:pPr>
            <a:r>
              <a:rPr lang="en-US" sz="1200" dirty="0"/>
              <a:t>Primary colours Green and Blue may be used interchangeably across the organization.</a:t>
            </a:r>
          </a:p>
          <a:p>
            <a:pPr>
              <a:lnSpc>
                <a:spcPct val="95000"/>
              </a:lnSpc>
              <a:spcBef>
                <a:spcPts val="1200"/>
              </a:spcBef>
              <a:buSzPct val="115000"/>
            </a:pPr>
            <a:r>
              <a:rPr lang="en-US" sz="1200" dirty="0"/>
              <a:t>Text colour: use black or white reverse text.</a:t>
            </a:r>
          </a:p>
          <a:p>
            <a:pPr>
              <a:lnSpc>
                <a:spcPct val="95000"/>
              </a:lnSpc>
              <a:spcBef>
                <a:spcPts val="1200"/>
              </a:spcBef>
              <a:buSzPct val="115000"/>
            </a:pPr>
            <a:r>
              <a:rPr lang="en-US" sz="1200" dirty="0"/>
              <a:t>Charts and graphics only: use any of the primary or secondary colours provided.</a:t>
            </a:r>
          </a:p>
        </p:txBody>
      </p:sp>
      <p:cxnSp>
        <p:nvCxnSpPr>
          <p:cNvPr id="25" name="Straight Connector 24">
            <a:extLst>
              <a:ext uri="{FF2B5EF4-FFF2-40B4-BE49-F238E27FC236}">
                <a16:creationId xmlns:a16="http://schemas.microsoft.com/office/drawing/2014/main" id="{0EE1E742-A967-4A3E-9F77-DA40A8E46B45}"/>
              </a:ext>
            </a:extLst>
          </p:cNvPr>
          <p:cNvCxnSpPr>
            <a:cxnSpLocks/>
          </p:cNvCxnSpPr>
          <p:nvPr userDrawn="1"/>
        </p:nvCxnSpPr>
        <p:spPr>
          <a:xfrm>
            <a:off x="6477000" y="1622705"/>
            <a:ext cx="0" cy="4412336"/>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 name="Date Placeholder 1"/>
          <p:cNvSpPr>
            <a:spLocks noGrp="1"/>
          </p:cNvSpPr>
          <p:nvPr>
            <p:ph type="dt" sz="half" idx="10"/>
          </p:nvPr>
        </p:nvSpPr>
        <p:spPr/>
        <p:txBody>
          <a:bodyPr/>
          <a:lstStyle/>
          <a:p>
            <a:fld id="{CF2A9D3C-3137-4F15-BA72-B988755605E7}" type="datetime4">
              <a:rPr lang="en-CA" smtClean="0"/>
              <a:t>February 4, 2025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B333B34-C87C-402E-ABB0-13B7C9DEBBC4}" type="slidenum">
              <a:rPr/>
              <a:t>‹#›</a:t>
            </a:fld>
            <a:endParaRPr/>
          </a:p>
        </p:txBody>
      </p:sp>
      <p:sp>
        <p:nvSpPr>
          <p:cNvPr id="27" name="Title 5">
            <a:extLst>
              <a:ext uri="{FF2B5EF4-FFF2-40B4-BE49-F238E27FC236}">
                <a16:creationId xmlns:a16="http://schemas.microsoft.com/office/drawing/2014/main" id="{AEA8B13C-3D00-4B76-989C-A1F6F0840923}"/>
              </a:ext>
            </a:extLst>
          </p:cNvPr>
          <p:cNvSpPr txBox="1">
            <a:spLocks/>
          </p:cNvSpPr>
          <p:nvPr userDrawn="1"/>
        </p:nvSpPr>
        <p:spPr>
          <a:xfrm>
            <a:off x="397380" y="1032065"/>
            <a:ext cx="3891038" cy="49314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0" kern="1200" baseline="0">
                <a:solidFill>
                  <a:schemeClr val="tx1"/>
                </a:solidFill>
                <a:latin typeface="+mj-lt"/>
                <a:ea typeface="+mj-ea"/>
                <a:cs typeface="+mj-cs"/>
              </a:defRPr>
            </a:lvl1pPr>
          </a:lstStyle>
          <a:p>
            <a:r>
              <a:rPr lang="en-US" sz="2000" b="1" dirty="0"/>
              <a:t>Colours &amp; Images</a:t>
            </a:r>
          </a:p>
        </p:txBody>
      </p:sp>
      <p:sp>
        <p:nvSpPr>
          <p:cNvPr id="20" name="Content Placeholder 3">
            <a:extLst>
              <a:ext uri="{FF2B5EF4-FFF2-40B4-BE49-F238E27FC236}">
                <a16:creationId xmlns:a16="http://schemas.microsoft.com/office/drawing/2014/main" id="{3F1EF2E9-1005-4071-B482-10D7F95E3EF3}"/>
              </a:ext>
            </a:extLst>
          </p:cNvPr>
          <p:cNvSpPr txBox="1">
            <a:spLocks/>
          </p:cNvSpPr>
          <p:nvPr userDrawn="1"/>
        </p:nvSpPr>
        <p:spPr>
          <a:xfrm>
            <a:off x="6755137" y="1622705"/>
            <a:ext cx="2023481" cy="4927319"/>
          </a:xfrm>
          <a:prstGeom prst="rect">
            <a:avLst/>
          </a:prstGeom>
        </p:spPr>
        <p:txBody>
          <a:bodyPr vert="horz" lIns="0" tIns="0" rIns="0" bIns="0" rtlCol="0">
            <a:noAutofit/>
          </a:bodyPr>
          <a:lstStyle>
            <a:lvl1pPr marL="227013" indent="-227013" algn="l" defTabSz="914400" rtl="0" eaLnBrk="1" latinLnBrk="0" hangingPunct="1">
              <a:lnSpc>
                <a:spcPct val="100000"/>
              </a:lnSpc>
              <a:spcBef>
                <a:spcPts val="2400"/>
              </a:spcBef>
              <a:buClr>
                <a:schemeClr val="tx1"/>
              </a:buClr>
              <a:buSzPct val="130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100000"/>
              </a:lnSpc>
              <a:spcBef>
                <a:spcPts val="1800"/>
              </a:spcBef>
              <a:buClr>
                <a:schemeClr val="tx1"/>
              </a:buClr>
              <a:buSzPct val="130000"/>
              <a:buFont typeface="Arial" panose="020B0604020202020204" pitchFamily="34" charset="0"/>
              <a:buChar char="•"/>
              <a:defRPr sz="1400" kern="1200">
                <a:solidFill>
                  <a:schemeClr val="tx1"/>
                </a:solidFill>
                <a:latin typeface="+mn-lt"/>
                <a:ea typeface="+mn-ea"/>
                <a:cs typeface="+mn-cs"/>
              </a:defRPr>
            </a:lvl5pPr>
            <a:lvl6pPr marL="1965960"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6pPr>
            <a:lvl7pPr marL="2322576"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7pPr>
            <a:lvl8pPr marL="2679192"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8pPr>
            <a:lvl9pPr marL="3035808" indent="-228600" algn="l" defTabSz="914400" rtl="0" eaLnBrk="1" latinLnBrk="0" hangingPunct="1">
              <a:lnSpc>
                <a:spcPct val="90000"/>
              </a:lnSpc>
              <a:spcBef>
                <a:spcPts val="600"/>
              </a:spcBef>
              <a:buClr>
                <a:schemeClr val="accent1"/>
              </a:buClr>
              <a:buSzPct val="115000"/>
              <a:buFont typeface="Wingdings" panose="05000000000000000000" pitchFamily="2" charset="2"/>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Tx/>
              <a:buSzPct val="100000"/>
              <a:buFont typeface="Arial" panose="020B0604020202020204" pitchFamily="34" charset="0"/>
              <a:buNone/>
              <a:tabLst/>
              <a:defRPr/>
            </a:pPr>
            <a:r>
              <a:rPr lang="en-US" sz="1400" b="1" dirty="0"/>
              <a:t>Embedded Colour Palette</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Branded colours are embedded in the template for your immediate use.</a:t>
            </a: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800" b="0" i="0" u="none" strike="noStrike" kern="1200" cap="none" spc="0" normalizeH="0" baseline="0" dirty="0">
              <a:ln>
                <a:noFill/>
              </a:ln>
              <a:solidFill>
                <a:prstClr val="black"/>
              </a:solidFill>
              <a:effectLst/>
              <a:uLnTx/>
              <a:uFillTx/>
              <a:latin typeface="+mn-lt"/>
              <a:ea typeface="+mn-ea"/>
              <a:cs typeface="+mn-cs"/>
            </a:endParaRPr>
          </a:p>
          <a:p>
            <a:pPr marL="228600" marR="0" lvl="0" indent="-228600" algn="l" defTabSz="914400" rtl="0" eaLnBrk="1" fontAlgn="auto" latinLnBrk="0" hangingPunct="1">
              <a:lnSpc>
                <a:spcPct val="95000"/>
              </a:lnSpc>
              <a:spcBef>
                <a:spcPts val="1200"/>
              </a:spcBef>
              <a:spcAft>
                <a:spcPts val="0"/>
              </a:spcAft>
              <a:buClrTx/>
              <a:buSzPct val="100000"/>
              <a:buFont typeface="Arial" panose="020B0604020202020204" pitchFamily="34" charset="0"/>
              <a:buChar char="•"/>
              <a:tabLst/>
              <a:defRPr/>
            </a:pPr>
            <a:endParaRPr kumimoji="0" lang="en-US" sz="100" b="0" i="0" u="none" strike="noStrike" kern="1200" cap="none" spc="0" normalizeH="0" baseline="0" dirty="0">
              <a:ln>
                <a:noFill/>
              </a:ln>
              <a:solidFill>
                <a:prstClr val="black"/>
              </a:solidFill>
              <a:effectLst/>
              <a:uLnTx/>
              <a:uFillTx/>
              <a:latin typeface="+mn-lt"/>
              <a:ea typeface="+mn-ea"/>
              <a:cs typeface="+mn-cs"/>
            </a:endParaRPr>
          </a:p>
          <a:p>
            <a:pPr marL="0" indent="0">
              <a:lnSpc>
                <a:spcPct val="95000"/>
              </a:lnSpc>
              <a:spcBef>
                <a:spcPts val="1200"/>
              </a:spcBef>
              <a:buNone/>
            </a:pPr>
            <a:endParaRPr lang="en-US" sz="100" b="1" dirty="0"/>
          </a:p>
          <a:p>
            <a:pPr marL="0" indent="0">
              <a:lnSpc>
                <a:spcPct val="95000"/>
              </a:lnSpc>
              <a:spcBef>
                <a:spcPts val="1200"/>
              </a:spcBef>
              <a:buNone/>
            </a:pPr>
            <a:r>
              <a:rPr lang="en-US" sz="1400" b="1" dirty="0"/>
              <a:t>Images</a:t>
            </a:r>
          </a:p>
          <a:p>
            <a:pPr marL="228600" marR="0" lvl="0" indent="-228600" algn="l" defTabSz="914400" rtl="0" eaLnBrk="1" fontAlgn="auto" latinLnBrk="0" hangingPunct="1">
              <a:lnSpc>
                <a:spcPct val="95000"/>
              </a:lnSpc>
              <a:spcBef>
                <a:spcPts val="1200"/>
              </a:spcBef>
              <a:spcAft>
                <a:spcPts val="0"/>
              </a:spcAft>
              <a:buClrTx/>
              <a:buSzPct val="115000"/>
              <a:buFont typeface="Arial" panose="020B0604020202020204" pitchFamily="34" charset="0"/>
              <a:buChar char="•"/>
              <a:tabLst/>
              <a:defRPr/>
            </a:pPr>
            <a:r>
              <a:rPr kumimoji="0" lang="en-US" sz="1200" b="0" i="0" u="none" strike="noStrike" kern="1200" cap="none" spc="0" normalizeH="0" baseline="0" dirty="0">
                <a:ln>
                  <a:noFill/>
                </a:ln>
                <a:solidFill>
                  <a:prstClr val="black"/>
                </a:solidFill>
                <a:effectLst/>
                <a:uLnTx/>
                <a:uFillTx/>
                <a:latin typeface="+mn-lt"/>
                <a:ea typeface="+mn-ea"/>
                <a:cs typeface="+mn-cs"/>
              </a:rPr>
              <a:t>You can add your own copyright free photos</a:t>
            </a:r>
            <a:br>
              <a:rPr kumimoji="0" lang="en-US" sz="1200" b="0" i="0" u="none" strike="noStrike" kern="1200" cap="none" spc="0" normalizeH="0" baseline="0" dirty="0">
                <a:ln>
                  <a:noFill/>
                </a:ln>
                <a:solidFill>
                  <a:prstClr val="black"/>
                </a:solidFill>
                <a:effectLst/>
                <a:uLnTx/>
                <a:uFillTx/>
                <a:latin typeface="+mn-lt"/>
                <a:ea typeface="+mn-ea"/>
                <a:cs typeface="+mn-cs"/>
              </a:rPr>
            </a:br>
            <a:r>
              <a:rPr kumimoji="0" lang="en-US" sz="1200" b="0" i="0" u="none" strike="noStrike" kern="1200" cap="none" spc="0" normalizeH="0" baseline="0" dirty="0">
                <a:ln>
                  <a:noFill/>
                </a:ln>
                <a:solidFill>
                  <a:prstClr val="black"/>
                </a:solidFill>
                <a:effectLst/>
                <a:uLnTx/>
                <a:uFillTx/>
                <a:latin typeface="+mn-lt"/>
                <a:ea typeface="+mn-ea"/>
                <a:cs typeface="+mn-cs"/>
              </a:rPr>
              <a:t>to customize your content slides.</a:t>
            </a:r>
          </a:p>
        </p:txBody>
      </p:sp>
      <p:sp>
        <p:nvSpPr>
          <p:cNvPr id="14" name="Rectangle 13">
            <a:extLst>
              <a:ext uri="{FF2B5EF4-FFF2-40B4-BE49-F238E27FC236}">
                <a16:creationId xmlns:a16="http://schemas.microsoft.com/office/drawing/2014/main" id="{A38F2055-4983-4560-A35F-C2AD8B91C608}"/>
              </a:ext>
            </a:extLst>
          </p:cNvPr>
          <p:cNvSpPr/>
          <p:nvPr userDrawn="1"/>
        </p:nvSpPr>
        <p:spPr>
          <a:xfrm>
            <a:off x="397379" y="359681"/>
            <a:ext cx="2630528" cy="246221"/>
          </a:xfrm>
          <a:prstGeom prst="rect">
            <a:avLst/>
          </a:prstGeom>
        </p:spPr>
        <p:txBody>
          <a:bodyPr wrap="none" lIns="0" rIns="0">
            <a:spAutoFit/>
          </a:bodyPr>
          <a:lstStyle/>
          <a:p>
            <a:r>
              <a:rPr lang="en-US" sz="1000" dirty="0">
                <a:latin typeface="+mn-lt"/>
              </a:rPr>
              <a:t>For use with Microsoft Office PowerPoint 365</a:t>
            </a:r>
            <a:endParaRPr lang="en-US" sz="1000" dirty="0">
              <a:solidFill>
                <a:schemeClr val="bg1"/>
              </a:solidFill>
              <a:latin typeface="+mn-lt"/>
            </a:endParaRPr>
          </a:p>
        </p:txBody>
      </p:sp>
      <p:grpSp>
        <p:nvGrpSpPr>
          <p:cNvPr id="18" name="Group 17">
            <a:extLst>
              <a:ext uri="{FF2B5EF4-FFF2-40B4-BE49-F238E27FC236}">
                <a16:creationId xmlns:a16="http://schemas.microsoft.com/office/drawing/2014/main" id="{10A5EA6A-5CC2-4014-B857-5851599C6A3A}"/>
              </a:ext>
            </a:extLst>
          </p:cNvPr>
          <p:cNvGrpSpPr/>
          <p:nvPr userDrawn="1"/>
        </p:nvGrpSpPr>
        <p:grpSpPr>
          <a:xfrm>
            <a:off x="6994766" y="2855575"/>
            <a:ext cx="1626433" cy="1817208"/>
            <a:chOff x="6808033" y="2485869"/>
            <a:chExt cx="1626433" cy="1817208"/>
          </a:xfrm>
        </p:grpSpPr>
        <p:pic>
          <p:nvPicPr>
            <p:cNvPr id="19" name="Picture 18">
              <a:extLst>
                <a:ext uri="{FF2B5EF4-FFF2-40B4-BE49-F238E27FC236}">
                  <a16:creationId xmlns:a16="http://schemas.microsoft.com/office/drawing/2014/main" id="{7A8B07CF-694E-4DE7-BFB8-2BE0B43DA1DA}"/>
                </a:ext>
              </a:extLst>
            </p:cNvPr>
            <p:cNvPicPr>
              <a:picLocks noChangeAspect="1"/>
            </p:cNvPicPr>
            <p:nvPr userDrawn="1"/>
          </p:nvPicPr>
          <p:blipFill rotWithShape="1">
            <a:blip r:embed="rId2"/>
            <a:srcRect l="796" t="1136" r="1057"/>
            <a:stretch/>
          </p:blipFill>
          <p:spPr>
            <a:xfrm>
              <a:off x="6808033" y="2485869"/>
              <a:ext cx="1626433" cy="1817208"/>
            </a:xfrm>
            <a:prstGeom prst="rect">
              <a:avLst/>
            </a:prstGeom>
            <a:ln w="3175">
              <a:solidFill>
                <a:schemeClr val="bg2">
                  <a:lumMod val="60000"/>
                  <a:lumOff val="40000"/>
                </a:schemeClr>
              </a:solidFill>
            </a:ln>
          </p:spPr>
        </p:pic>
        <p:sp>
          <p:nvSpPr>
            <p:cNvPr id="21" name="Rectangle 20">
              <a:extLst>
                <a:ext uri="{FF2B5EF4-FFF2-40B4-BE49-F238E27FC236}">
                  <a16:creationId xmlns:a16="http://schemas.microsoft.com/office/drawing/2014/main" id="{7B9DCF80-5759-4134-AFB0-6E099B6BC2C4}"/>
                </a:ext>
              </a:extLst>
            </p:cNvPr>
            <p:cNvSpPr/>
            <p:nvPr userDrawn="1"/>
          </p:nvSpPr>
          <p:spPr>
            <a:xfrm>
              <a:off x="6808033" y="2485869"/>
              <a:ext cx="1626433" cy="394064"/>
            </a:xfrm>
            <a:prstGeom prst="rect">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CA" dirty="0" err="1"/>
            </a:p>
          </p:txBody>
        </p:sp>
      </p:grpSp>
      <p:sp>
        <p:nvSpPr>
          <p:cNvPr id="16" name="Rectangle 15">
            <a:extLst>
              <a:ext uri="{FF2B5EF4-FFF2-40B4-BE49-F238E27FC236}">
                <a16:creationId xmlns:a16="http://schemas.microsoft.com/office/drawing/2014/main" id="{931E5459-0781-4692-88B8-0581A3B63EDB}"/>
              </a:ext>
            </a:extLst>
          </p:cNvPr>
          <p:cNvSpPr/>
          <p:nvPr userDrawn="1"/>
        </p:nvSpPr>
        <p:spPr>
          <a:xfrm>
            <a:off x="397379" y="1622705"/>
            <a:ext cx="2019784"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Primary </a:t>
            </a:r>
            <a:r>
              <a:rPr kumimoji="0" lang="en-US" sz="1100" b="1" i="0" u="none" strike="noStrike" kern="1200" cap="none" spc="0" normalizeH="0" baseline="0" noProof="0" dirty="0" err="1">
                <a:ln>
                  <a:noFill/>
                </a:ln>
                <a:solidFill>
                  <a:prstClr val="black"/>
                </a:solidFill>
                <a:effectLst/>
                <a:uLnTx/>
                <a:uFillTx/>
                <a:latin typeface="+mn-lt"/>
                <a:ea typeface="+mn-ea"/>
                <a:cs typeface="+mn-cs"/>
              </a:rPr>
              <a:t>colours</a:t>
            </a:r>
            <a:r>
              <a:rPr kumimoji="0" lang="en-US" sz="1100" b="1" i="0" u="none" strike="noStrike" kern="1200" cap="none" spc="0" normalizeH="0" baseline="0" noProof="0" dirty="0">
                <a:ln>
                  <a:noFill/>
                </a:ln>
                <a:solidFill>
                  <a:prstClr val="black"/>
                </a:solidFill>
                <a:effectLst/>
                <a:uLnTx/>
                <a:uFillTx/>
                <a:latin typeface="+mn-lt"/>
                <a:ea typeface="+mn-ea"/>
                <a:cs typeface="+mn-cs"/>
              </a:rPr>
              <a:t> – RGB values</a:t>
            </a:r>
            <a:endParaRPr kumimoji="0" lang="en-CA" sz="1100" b="1" i="0" u="none" strike="noStrike" kern="1200" cap="none" spc="0" normalizeH="0" baseline="0" noProof="0" dirty="0">
              <a:ln>
                <a:noFill/>
              </a:ln>
              <a:solidFill>
                <a:prstClr val="black"/>
              </a:solidFill>
              <a:effectLst/>
              <a:uLnTx/>
              <a:uFillTx/>
              <a:latin typeface="+mn-lt"/>
              <a:ea typeface="+mn-ea"/>
              <a:cs typeface="+mn-cs"/>
            </a:endParaRPr>
          </a:p>
        </p:txBody>
      </p:sp>
      <p:sp>
        <p:nvSpPr>
          <p:cNvPr id="17" name="Rectangle 16">
            <a:extLst>
              <a:ext uri="{FF2B5EF4-FFF2-40B4-BE49-F238E27FC236}">
                <a16:creationId xmlns:a16="http://schemas.microsoft.com/office/drawing/2014/main" id="{5E183A32-441A-4D9D-A139-550A8EBA281B}"/>
              </a:ext>
            </a:extLst>
          </p:cNvPr>
          <p:cNvSpPr/>
          <p:nvPr userDrawn="1"/>
        </p:nvSpPr>
        <p:spPr>
          <a:xfrm>
            <a:off x="402719" y="2751562"/>
            <a:ext cx="2218556" cy="197170"/>
          </a:xfrm>
          <a:prstGeom prst="rect">
            <a:avLst/>
          </a:prstGeom>
        </p:spPr>
        <p:txBody>
          <a:bodyPr wrap="none" lIns="0" tIns="0" rIns="0" bIns="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Secondary </a:t>
            </a:r>
            <a:r>
              <a:rPr kumimoji="0" lang="en-US" sz="1100" b="1" i="0" u="none" strike="noStrike" kern="1200" cap="none" spc="0" normalizeH="0" baseline="0" noProof="0" dirty="0" err="1">
                <a:ln>
                  <a:noFill/>
                </a:ln>
                <a:solidFill>
                  <a:prstClr val="black"/>
                </a:solidFill>
                <a:effectLst/>
                <a:uLnTx/>
                <a:uFillTx/>
                <a:latin typeface="+mn-lt"/>
                <a:ea typeface="+mn-ea"/>
                <a:cs typeface="+mn-cs"/>
              </a:rPr>
              <a:t>colours</a:t>
            </a:r>
            <a:r>
              <a:rPr kumimoji="0" lang="en-US" sz="1100" b="1" i="0" u="none" strike="noStrike" kern="1200" cap="none" spc="0" normalizeH="0" baseline="0" noProof="0" dirty="0">
                <a:ln>
                  <a:noFill/>
                </a:ln>
                <a:solidFill>
                  <a:prstClr val="black"/>
                </a:solidFill>
                <a:effectLst/>
                <a:uLnTx/>
                <a:uFillTx/>
                <a:latin typeface="+mn-lt"/>
                <a:ea typeface="+mn-ea"/>
                <a:cs typeface="+mn-cs"/>
              </a:rPr>
              <a:t> – RGB values</a:t>
            </a:r>
          </a:p>
        </p:txBody>
      </p:sp>
      <p:graphicFrame>
        <p:nvGraphicFramePr>
          <p:cNvPr id="22" name="Table 14">
            <a:extLst>
              <a:ext uri="{FF2B5EF4-FFF2-40B4-BE49-F238E27FC236}">
                <a16:creationId xmlns:a16="http://schemas.microsoft.com/office/drawing/2014/main" id="{F7042F08-0092-4E92-8D07-3E58A961CA78}"/>
              </a:ext>
            </a:extLst>
          </p:cNvPr>
          <p:cNvGraphicFramePr>
            <a:graphicFrameLocks noGrp="1"/>
          </p:cNvGraphicFramePr>
          <p:nvPr userDrawn="1">
            <p:extLst>
              <p:ext uri="{D42A27DB-BD31-4B8C-83A1-F6EECF244321}">
                <p14:modId xmlns:p14="http://schemas.microsoft.com/office/powerpoint/2010/main" val="2241845523"/>
              </p:ext>
            </p:extLst>
          </p:nvPr>
        </p:nvGraphicFramePr>
        <p:xfrm>
          <a:off x="401642" y="1895585"/>
          <a:ext cx="5740080" cy="746380"/>
        </p:xfrm>
        <a:graphic>
          <a:graphicData uri="http://schemas.openxmlformats.org/drawingml/2006/table">
            <a:tbl>
              <a:tblPr firstRow="1" bandRow="1">
                <a:tableStyleId>{B301B821-A1FF-4177-AEE7-76D212191A09}</a:tableStyleId>
              </a:tblPr>
              <a:tblGrid>
                <a:gridCol w="717510">
                  <a:extLst>
                    <a:ext uri="{9D8B030D-6E8A-4147-A177-3AD203B41FA5}">
                      <a16:colId xmlns:a16="http://schemas.microsoft.com/office/drawing/2014/main" val="3441835300"/>
                    </a:ext>
                  </a:extLst>
                </a:gridCol>
                <a:gridCol w="717510">
                  <a:extLst>
                    <a:ext uri="{9D8B030D-6E8A-4147-A177-3AD203B41FA5}">
                      <a16:colId xmlns:a16="http://schemas.microsoft.com/office/drawing/2014/main" val="977536678"/>
                    </a:ext>
                  </a:extLst>
                </a:gridCol>
                <a:gridCol w="717510">
                  <a:extLst>
                    <a:ext uri="{9D8B030D-6E8A-4147-A177-3AD203B41FA5}">
                      <a16:colId xmlns:a16="http://schemas.microsoft.com/office/drawing/2014/main" val="125852545"/>
                    </a:ext>
                  </a:extLst>
                </a:gridCol>
                <a:gridCol w="717510">
                  <a:extLst>
                    <a:ext uri="{9D8B030D-6E8A-4147-A177-3AD203B41FA5}">
                      <a16:colId xmlns:a16="http://schemas.microsoft.com/office/drawing/2014/main" val="931395583"/>
                    </a:ext>
                  </a:extLst>
                </a:gridCol>
                <a:gridCol w="717510">
                  <a:extLst>
                    <a:ext uri="{9D8B030D-6E8A-4147-A177-3AD203B41FA5}">
                      <a16:colId xmlns:a16="http://schemas.microsoft.com/office/drawing/2014/main" val="2451672989"/>
                    </a:ext>
                  </a:extLst>
                </a:gridCol>
                <a:gridCol w="717510">
                  <a:extLst>
                    <a:ext uri="{9D8B030D-6E8A-4147-A177-3AD203B41FA5}">
                      <a16:colId xmlns:a16="http://schemas.microsoft.com/office/drawing/2014/main" val="1199082826"/>
                    </a:ext>
                  </a:extLst>
                </a:gridCol>
                <a:gridCol w="717510">
                  <a:extLst>
                    <a:ext uri="{9D8B030D-6E8A-4147-A177-3AD203B41FA5}">
                      <a16:colId xmlns:a16="http://schemas.microsoft.com/office/drawing/2014/main" val="2368813008"/>
                    </a:ext>
                  </a:extLst>
                </a:gridCol>
                <a:gridCol w="717510">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Green</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0 167 88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0 68 39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42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4 97 56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4613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6 135 78</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6874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0 196 110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C46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92 215 144</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D79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172 229 196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CE5C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202 238 217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AEED9"/>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Blue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0 0 193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0 0 96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6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0 0 130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0 0 154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009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30 30 229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E1EE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45 105 255</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69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118 176 255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6B0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193 216 247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1D8F7"/>
                    </a:solidFill>
                  </a:tcPr>
                </a:tc>
                <a:extLst>
                  <a:ext uri="{0D108BD9-81ED-4DB2-BD59-A6C34878D82A}">
                    <a16:rowId xmlns:a16="http://schemas.microsoft.com/office/drawing/2014/main" val="3785195550"/>
                  </a:ext>
                </a:extLst>
              </a:tr>
            </a:tbl>
          </a:graphicData>
        </a:graphic>
      </p:graphicFrame>
      <p:graphicFrame>
        <p:nvGraphicFramePr>
          <p:cNvPr id="23" name="Table 14">
            <a:extLst>
              <a:ext uri="{FF2B5EF4-FFF2-40B4-BE49-F238E27FC236}">
                <a16:creationId xmlns:a16="http://schemas.microsoft.com/office/drawing/2014/main" id="{33CF129F-B729-4099-BEC4-3E9DF876EB91}"/>
              </a:ext>
            </a:extLst>
          </p:cNvPr>
          <p:cNvGraphicFramePr>
            <a:graphicFrameLocks noGrp="1"/>
          </p:cNvGraphicFramePr>
          <p:nvPr userDrawn="1">
            <p:extLst>
              <p:ext uri="{D42A27DB-BD31-4B8C-83A1-F6EECF244321}">
                <p14:modId xmlns:p14="http://schemas.microsoft.com/office/powerpoint/2010/main" val="1053255943"/>
              </p:ext>
            </p:extLst>
          </p:nvPr>
        </p:nvGraphicFramePr>
        <p:xfrm>
          <a:off x="406986" y="3026219"/>
          <a:ext cx="5734736" cy="1865950"/>
        </p:xfrm>
        <a:graphic>
          <a:graphicData uri="http://schemas.openxmlformats.org/drawingml/2006/table">
            <a:tbl>
              <a:tblPr firstRow="1" bandRow="1">
                <a:tableStyleId>{B301B821-A1FF-4177-AEE7-76D212191A09}</a:tableStyleId>
              </a:tblPr>
              <a:tblGrid>
                <a:gridCol w="716842">
                  <a:extLst>
                    <a:ext uri="{9D8B030D-6E8A-4147-A177-3AD203B41FA5}">
                      <a16:colId xmlns:a16="http://schemas.microsoft.com/office/drawing/2014/main" val="3441835300"/>
                    </a:ext>
                  </a:extLst>
                </a:gridCol>
                <a:gridCol w="716842">
                  <a:extLst>
                    <a:ext uri="{9D8B030D-6E8A-4147-A177-3AD203B41FA5}">
                      <a16:colId xmlns:a16="http://schemas.microsoft.com/office/drawing/2014/main" val="977536678"/>
                    </a:ext>
                  </a:extLst>
                </a:gridCol>
                <a:gridCol w="716842">
                  <a:extLst>
                    <a:ext uri="{9D8B030D-6E8A-4147-A177-3AD203B41FA5}">
                      <a16:colId xmlns:a16="http://schemas.microsoft.com/office/drawing/2014/main" val="125852545"/>
                    </a:ext>
                  </a:extLst>
                </a:gridCol>
                <a:gridCol w="716842">
                  <a:extLst>
                    <a:ext uri="{9D8B030D-6E8A-4147-A177-3AD203B41FA5}">
                      <a16:colId xmlns:a16="http://schemas.microsoft.com/office/drawing/2014/main" val="931395583"/>
                    </a:ext>
                  </a:extLst>
                </a:gridCol>
                <a:gridCol w="716842">
                  <a:extLst>
                    <a:ext uri="{9D8B030D-6E8A-4147-A177-3AD203B41FA5}">
                      <a16:colId xmlns:a16="http://schemas.microsoft.com/office/drawing/2014/main" val="2451672989"/>
                    </a:ext>
                  </a:extLst>
                </a:gridCol>
                <a:gridCol w="716842">
                  <a:extLst>
                    <a:ext uri="{9D8B030D-6E8A-4147-A177-3AD203B41FA5}">
                      <a16:colId xmlns:a16="http://schemas.microsoft.com/office/drawing/2014/main" val="1199082826"/>
                    </a:ext>
                  </a:extLst>
                </a:gridCol>
                <a:gridCol w="716842">
                  <a:extLst>
                    <a:ext uri="{9D8B030D-6E8A-4147-A177-3AD203B41FA5}">
                      <a16:colId xmlns:a16="http://schemas.microsoft.com/office/drawing/2014/main" val="2368813008"/>
                    </a:ext>
                  </a:extLst>
                </a:gridCol>
                <a:gridCol w="716842">
                  <a:extLst>
                    <a:ext uri="{9D8B030D-6E8A-4147-A177-3AD203B41FA5}">
                      <a16:colId xmlns:a16="http://schemas.microsoft.com/office/drawing/2014/main" val="394202237"/>
                    </a:ext>
                  </a:extLst>
                </a:gridCol>
              </a:tblGrid>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Navy</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40 43 62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52 56 75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4384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66 69 89</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2455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94 96 115</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E607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142 144 162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E90A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155223802"/>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Coral</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236 100 83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131 10 16</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0A1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160 14 24</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00E1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208 58 57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A3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255 119 105</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7769"/>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246 144 130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908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252 172 161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ACA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246 204 199</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6CCC7"/>
                    </a:solidFill>
                  </a:tcPr>
                </a:tc>
                <a:extLst>
                  <a:ext uri="{0D108BD9-81ED-4DB2-BD59-A6C34878D82A}">
                    <a16:rowId xmlns:a16="http://schemas.microsoft.com/office/drawing/2014/main" val="3785195550"/>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Violet</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96 69 132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38 24 72</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6184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51 26 83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1A5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76 51 107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C336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111 86 147</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F5693"/>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bg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bg1"/>
                          </a:solidFill>
                          <a:effectLst/>
                          <a:uLnTx/>
                          <a:uFillTx/>
                          <a:latin typeface="+mn-lt"/>
                          <a:ea typeface="+mn-ea"/>
                          <a:cs typeface="+mn-cs"/>
                        </a:rPr>
                        <a:t>131 106 166</a:t>
                      </a:r>
                      <a:endParaRPr kumimoji="0" lang="en-CA" sz="75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836AA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157 141 188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8DBC"/>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212 210 233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4D2E9"/>
                    </a:solidFill>
                  </a:tcPr>
                </a:tc>
                <a:extLst>
                  <a:ext uri="{0D108BD9-81ED-4DB2-BD59-A6C34878D82A}">
                    <a16:rowId xmlns:a16="http://schemas.microsoft.com/office/drawing/2014/main" val="1544447608"/>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Gold</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244 150 0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167 89 0</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75900"/>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206 118 18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7612"/>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215 125 40</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7D2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249 171 46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9AB2E"/>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252 196 87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C45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248 211 138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8D38A"/>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251 233 198</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BE9C6"/>
                    </a:solidFill>
                  </a:tcPr>
                </a:tc>
                <a:extLst>
                  <a:ext uri="{0D108BD9-81ED-4DB2-BD59-A6C34878D82A}">
                    <a16:rowId xmlns:a16="http://schemas.microsoft.com/office/drawing/2014/main" val="1646160453"/>
                  </a:ext>
                </a:extLst>
              </a:tr>
              <a:tr h="370840">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Turquoise</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6 199 186</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prstClr val="white"/>
                          </a:solidFill>
                          <a:effectLst/>
                          <a:uLnTx/>
                          <a:uFillTx/>
                          <a:latin typeface="+mn-lt"/>
                          <a:ea typeface="+mn-ea"/>
                          <a:cs typeface="+mn-cs"/>
                        </a:rPr>
                        <a:t>Dark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prstClr val="white"/>
                          </a:solidFill>
                          <a:effectLst/>
                          <a:uLnTx/>
                          <a:uFillTx/>
                          <a:latin typeface="+mn-lt"/>
                          <a:ea typeface="+mn-ea"/>
                          <a:cs typeface="+mn-cs"/>
                        </a:rPr>
                        <a:t>9 132 123</a:t>
                      </a:r>
                      <a:endParaRPr kumimoji="0" lang="en-CA" sz="750" b="0" i="0" u="none" strike="noStrike" kern="1200" cap="none" spc="0" normalizeH="0" baseline="0" noProof="0" dirty="0">
                        <a:ln>
                          <a:noFill/>
                        </a:ln>
                        <a:solidFill>
                          <a:prstClr val="white"/>
                        </a:solidFill>
                        <a:effectLst/>
                        <a:uLnTx/>
                        <a:uFillTx/>
                        <a:latin typeface="+mn-lt"/>
                        <a:ea typeface="+mn-ea"/>
                        <a:cs typeface="+mn-cs"/>
                      </a:endParaRPr>
                    </a:p>
                  </a:txBody>
                  <a:tcPr>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9847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8 162 152</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8A298"/>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Dark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5 178 167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5B2A7"/>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1</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40 215 203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8D7CB"/>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2</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106 231 223</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AE7D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3</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157 243 237</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DF3ED"/>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1" i="0" u="none" strike="noStrike" kern="1200" cap="none" spc="0" normalizeH="0" baseline="0" noProof="0" dirty="0">
                          <a:ln>
                            <a:noFill/>
                          </a:ln>
                          <a:solidFill>
                            <a:schemeClr val="tx1"/>
                          </a:solidFill>
                          <a:effectLst/>
                          <a:uLnTx/>
                          <a:uFillTx/>
                          <a:latin typeface="+mn-lt"/>
                          <a:ea typeface="+mn-ea"/>
                          <a:cs typeface="+mn-cs"/>
                        </a:rPr>
                        <a:t>Light 4</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mn-lt"/>
                          <a:ea typeface="+mn-ea"/>
                          <a:cs typeface="+mn-cs"/>
                        </a:rPr>
                        <a:t>197 244 241</a:t>
                      </a:r>
                      <a:endParaRPr kumimoji="0" lang="en-CA" sz="750" b="0" i="0" u="none" strike="noStrike" kern="1200" cap="none" spc="0" normalizeH="0" baseline="0" noProof="0" dirty="0">
                        <a:ln>
                          <a:noFill/>
                        </a:ln>
                        <a:solidFill>
                          <a:schemeClr val="tx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5F4F1"/>
                    </a:solidFill>
                  </a:tcPr>
                </a:tc>
                <a:extLst>
                  <a:ext uri="{0D108BD9-81ED-4DB2-BD59-A6C34878D82A}">
                    <a16:rowId xmlns:a16="http://schemas.microsoft.com/office/drawing/2014/main" val="2760968983"/>
                  </a:ext>
                </a:extLst>
              </a:tr>
            </a:tbl>
          </a:graphicData>
        </a:graphic>
      </p:graphicFrame>
    </p:spTree>
    <p:extLst>
      <p:ext uri="{BB962C8B-B14F-4D97-AF65-F5344CB8AC3E}">
        <p14:creationId xmlns:p14="http://schemas.microsoft.com/office/powerpoint/2010/main" val="364491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692534" cy="68579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1"/>
          <p:cNvSpPr>
            <a:spLocks noGrp="1"/>
          </p:cNvSpPr>
          <p:nvPr>
            <p:ph type="title" hasCustomPrompt="1"/>
          </p:nvPr>
        </p:nvSpPr>
        <p:spPr>
          <a:xfrm>
            <a:off x="349849" y="983674"/>
            <a:ext cx="1938509" cy="2881645"/>
          </a:xfrm>
        </p:spPr>
        <p:txBody>
          <a:bodyPr anchor="t">
            <a:noAutofit/>
          </a:bodyPr>
          <a:lstStyle>
            <a:lvl1pPr>
              <a:lnSpc>
                <a:spcPct val="95000"/>
              </a:lnSpc>
              <a:spcBef>
                <a:spcPts val="0"/>
              </a:spcBef>
              <a:defRPr sz="2701" b="1" baseline="0">
                <a:solidFill>
                  <a:schemeClr val="bg1"/>
                </a:solidFill>
              </a:defRPr>
            </a:lvl1pPr>
          </a:lstStyle>
          <a:p>
            <a:r>
              <a:rPr lang="en-CA" noProof="0" dirty="0"/>
              <a:t>Title </a:t>
            </a:r>
            <a:br>
              <a:rPr lang="en-CA" noProof="0" dirty="0"/>
            </a:br>
            <a:r>
              <a:rPr lang="en-CA" noProof="0" dirty="0"/>
              <a:t>of slide</a:t>
            </a: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9" name="Graphic 8">
            <a:extLst>
              <a:ext uri="{FF2B5EF4-FFF2-40B4-BE49-F238E27FC236}">
                <a16:creationId xmlns:a16="http://schemas.microsoft.com/office/drawing/2014/main" id="{74CB9162-A3A0-44F6-935D-74BE0A712A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82803" y="6129601"/>
            <a:ext cx="1288905" cy="666045"/>
          </a:xfrm>
          <a:prstGeom prst="rect">
            <a:avLst/>
          </a:prstGeom>
        </p:spPr>
      </p:pic>
      <p:sp>
        <p:nvSpPr>
          <p:cNvPr id="10" name="Content Placeholder 2">
            <a:extLst>
              <a:ext uri="{FF2B5EF4-FFF2-40B4-BE49-F238E27FC236}">
                <a16:creationId xmlns:a16="http://schemas.microsoft.com/office/drawing/2014/main" id="{777A2E37-AFFB-E34D-857F-F09858228F69}"/>
              </a:ext>
            </a:extLst>
          </p:cNvPr>
          <p:cNvSpPr>
            <a:spLocks noGrp="1"/>
          </p:cNvSpPr>
          <p:nvPr>
            <p:ph idx="1" hasCustomPrompt="1"/>
          </p:nvPr>
        </p:nvSpPr>
        <p:spPr>
          <a:xfrm>
            <a:off x="5673740" y="983674"/>
            <a:ext cx="3120412" cy="4555357"/>
          </a:xfrm>
        </p:spPr>
        <p:txBody>
          <a:bodyPr/>
          <a:lstStyle>
            <a:lvl1pPr>
              <a:defRPr sz="1800"/>
            </a:lvl1pPr>
          </a:lstStyle>
          <a:p>
            <a:pPr lvl="0"/>
            <a:r>
              <a:rPr lang="en-CA" noProof="0" dirty="0"/>
              <a:t>Click icon to add table or chart</a:t>
            </a:r>
          </a:p>
        </p:txBody>
      </p:sp>
      <p:sp>
        <p:nvSpPr>
          <p:cNvPr id="11" name="Picture Placeholder 3">
            <a:extLst>
              <a:ext uri="{FF2B5EF4-FFF2-40B4-BE49-F238E27FC236}">
                <a16:creationId xmlns:a16="http://schemas.microsoft.com/office/drawing/2014/main" id="{E73CC2BD-D763-D24C-BBF7-DEDA3E88E08B}"/>
              </a:ext>
            </a:extLst>
          </p:cNvPr>
          <p:cNvSpPr>
            <a:spLocks noGrp="1"/>
          </p:cNvSpPr>
          <p:nvPr>
            <p:ph type="pic" sz="quarter" idx="13"/>
          </p:nvPr>
        </p:nvSpPr>
        <p:spPr>
          <a:xfrm>
            <a:off x="2692534" y="6882"/>
            <a:ext cx="2577030" cy="6864973"/>
          </a:xfrm>
        </p:spPr>
        <p:txBody>
          <a:bodyPr/>
          <a:lstStyle/>
          <a:p>
            <a:endParaRPr lang="en-US"/>
          </a:p>
        </p:txBody>
      </p:sp>
    </p:spTree>
    <p:extLst>
      <p:ext uri="{BB962C8B-B14F-4D97-AF65-F5344CB8AC3E}">
        <p14:creationId xmlns:p14="http://schemas.microsoft.com/office/powerpoint/2010/main" val="34324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8_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692534"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1"/>
          <p:cNvSpPr>
            <a:spLocks noGrp="1"/>
          </p:cNvSpPr>
          <p:nvPr>
            <p:ph type="title" hasCustomPrompt="1"/>
          </p:nvPr>
        </p:nvSpPr>
        <p:spPr>
          <a:xfrm>
            <a:off x="349849" y="983674"/>
            <a:ext cx="1938509" cy="2881645"/>
          </a:xfrm>
        </p:spPr>
        <p:txBody>
          <a:bodyPr anchor="t">
            <a:noAutofit/>
          </a:bodyPr>
          <a:lstStyle>
            <a:lvl1pPr>
              <a:lnSpc>
                <a:spcPct val="95000"/>
              </a:lnSpc>
              <a:spcBef>
                <a:spcPts val="0"/>
              </a:spcBef>
              <a:defRPr sz="2701" b="1" baseline="0">
                <a:solidFill>
                  <a:schemeClr val="bg1"/>
                </a:solidFill>
              </a:defRPr>
            </a:lvl1pPr>
          </a:lstStyle>
          <a:p>
            <a:r>
              <a:rPr lang="en-CA" noProof="0" dirty="0"/>
              <a:t>Title </a:t>
            </a:r>
            <a:br>
              <a:rPr lang="en-CA" noProof="0" dirty="0"/>
            </a:br>
            <a:r>
              <a:rPr lang="en-CA" noProof="0" dirty="0"/>
              <a:t>of slide</a:t>
            </a: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9" name="Graphic 8">
            <a:extLst>
              <a:ext uri="{FF2B5EF4-FFF2-40B4-BE49-F238E27FC236}">
                <a16:creationId xmlns:a16="http://schemas.microsoft.com/office/drawing/2014/main" id="{74CB9162-A3A0-44F6-935D-74BE0A712A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82803" y="6129601"/>
            <a:ext cx="1288905" cy="666045"/>
          </a:xfrm>
          <a:prstGeom prst="rect">
            <a:avLst/>
          </a:prstGeom>
        </p:spPr>
      </p:pic>
      <p:sp>
        <p:nvSpPr>
          <p:cNvPr id="10" name="Content Placeholder 2">
            <a:extLst>
              <a:ext uri="{FF2B5EF4-FFF2-40B4-BE49-F238E27FC236}">
                <a16:creationId xmlns:a16="http://schemas.microsoft.com/office/drawing/2014/main" id="{777A2E37-AFFB-E34D-857F-F09858228F69}"/>
              </a:ext>
            </a:extLst>
          </p:cNvPr>
          <p:cNvSpPr>
            <a:spLocks noGrp="1"/>
          </p:cNvSpPr>
          <p:nvPr>
            <p:ph idx="1" hasCustomPrompt="1"/>
          </p:nvPr>
        </p:nvSpPr>
        <p:spPr>
          <a:xfrm>
            <a:off x="3253202" y="983674"/>
            <a:ext cx="5540950" cy="4555357"/>
          </a:xfrm>
        </p:spPr>
        <p:txBody>
          <a:bodyPr/>
          <a:lstStyle>
            <a:lvl1pPr>
              <a:defRPr sz="1800"/>
            </a:lvl1pPr>
          </a:lstStyle>
          <a:p>
            <a:pPr lvl="0"/>
            <a:r>
              <a:rPr lang="en-CA" noProof="0" dirty="0"/>
              <a:t>Click icon to add table or chart</a:t>
            </a:r>
          </a:p>
        </p:txBody>
      </p:sp>
    </p:spTree>
    <p:extLst>
      <p:ext uri="{BB962C8B-B14F-4D97-AF65-F5344CB8AC3E}">
        <p14:creationId xmlns:p14="http://schemas.microsoft.com/office/powerpoint/2010/main" val="33650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9_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2692534" cy="6857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 name="Title 1"/>
          <p:cNvSpPr>
            <a:spLocks noGrp="1"/>
          </p:cNvSpPr>
          <p:nvPr>
            <p:ph type="title" hasCustomPrompt="1"/>
          </p:nvPr>
        </p:nvSpPr>
        <p:spPr>
          <a:xfrm>
            <a:off x="349849" y="983674"/>
            <a:ext cx="1938509" cy="2881645"/>
          </a:xfrm>
        </p:spPr>
        <p:txBody>
          <a:bodyPr anchor="t">
            <a:noAutofit/>
          </a:bodyPr>
          <a:lstStyle>
            <a:lvl1pPr>
              <a:lnSpc>
                <a:spcPct val="95000"/>
              </a:lnSpc>
              <a:spcBef>
                <a:spcPts val="0"/>
              </a:spcBef>
              <a:defRPr sz="2701" b="1" baseline="0">
                <a:solidFill>
                  <a:schemeClr val="bg1"/>
                </a:solidFill>
              </a:defRPr>
            </a:lvl1pPr>
          </a:lstStyle>
          <a:p>
            <a:r>
              <a:rPr lang="en-CA" noProof="0" dirty="0"/>
              <a:t>Title </a:t>
            </a:r>
            <a:br>
              <a:rPr lang="en-CA" noProof="0" dirty="0"/>
            </a:br>
            <a:r>
              <a:rPr lang="en-CA" noProof="0" dirty="0"/>
              <a:t>of slide</a:t>
            </a:r>
          </a:p>
        </p:txBody>
      </p:sp>
      <p:sp>
        <p:nvSpPr>
          <p:cNvPr id="6" name="Slide Number Placeholder 5"/>
          <p:cNvSpPr>
            <a:spLocks noGrp="1"/>
          </p:cNvSpPr>
          <p:nvPr>
            <p:ph type="sldNum" sz="quarter" idx="12"/>
          </p:nvPr>
        </p:nvSpPr>
        <p:spPr>
          <a:xfrm>
            <a:off x="8589732" y="6399283"/>
            <a:ext cx="212470" cy="175694"/>
          </a:xfrm>
        </p:spPr>
        <p:txBody>
          <a:bodyPr/>
          <a:lstStyle/>
          <a:p>
            <a:fld id="{BB333B34-C87C-402E-ABB0-13B7C9DEBBC4}" type="slidenum">
              <a:rPr/>
              <a:t>‹#›</a:t>
            </a:fld>
            <a:endParaRPr/>
          </a:p>
        </p:txBody>
      </p:sp>
      <p:pic>
        <p:nvPicPr>
          <p:cNvPr id="9" name="Graphic 8">
            <a:extLst>
              <a:ext uri="{FF2B5EF4-FFF2-40B4-BE49-F238E27FC236}">
                <a16:creationId xmlns:a16="http://schemas.microsoft.com/office/drawing/2014/main" id="{74CB9162-A3A0-44F6-935D-74BE0A712A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black">
          <a:xfrm>
            <a:off x="182803" y="6129601"/>
            <a:ext cx="1288905" cy="666045"/>
          </a:xfrm>
          <a:prstGeom prst="rect">
            <a:avLst/>
          </a:prstGeom>
        </p:spPr>
      </p:pic>
      <p:sp>
        <p:nvSpPr>
          <p:cNvPr id="10" name="Content Placeholder 2">
            <a:extLst>
              <a:ext uri="{FF2B5EF4-FFF2-40B4-BE49-F238E27FC236}">
                <a16:creationId xmlns:a16="http://schemas.microsoft.com/office/drawing/2014/main" id="{777A2E37-AFFB-E34D-857F-F09858228F69}"/>
              </a:ext>
            </a:extLst>
          </p:cNvPr>
          <p:cNvSpPr>
            <a:spLocks noGrp="1"/>
          </p:cNvSpPr>
          <p:nvPr>
            <p:ph idx="1" hasCustomPrompt="1"/>
          </p:nvPr>
        </p:nvSpPr>
        <p:spPr>
          <a:xfrm>
            <a:off x="3253202" y="983674"/>
            <a:ext cx="5540950" cy="4555357"/>
          </a:xfrm>
        </p:spPr>
        <p:txBody>
          <a:bodyPr/>
          <a:lstStyle>
            <a:lvl1pPr>
              <a:defRPr sz="1800"/>
            </a:lvl1pPr>
          </a:lstStyle>
          <a:p>
            <a:pPr lvl="0"/>
            <a:r>
              <a:rPr lang="en-CA" noProof="0" dirty="0"/>
              <a:t>Click icon to add table or chart</a:t>
            </a:r>
          </a:p>
        </p:txBody>
      </p:sp>
    </p:spTree>
    <p:extLst>
      <p:ext uri="{BB962C8B-B14F-4D97-AF65-F5344CB8AC3E}">
        <p14:creationId xmlns:p14="http://schemas.microsoft.com/office/powerpoint/2010/main" val="243319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8463" y="554780"/>
            <a:ext cx="5640537" cy="3036178"/>
          </a:xfrm>
        </p:spPr>
        <p:txBody>
          <a:bodyPr anchor="b">
            <a:normAutofit/>
          </a:bodyPr>
          <a:lstStyle>
            <a:lvl1pPr>
              <a:lnSpc>
                <a:spcPct val="95000"/>
              </a:lnSpc>
              <a:defRPr sz="7200" b="1" baseline="0">
                <a:solidFill>
                  <a:schemeClr val="tx1"/>
                </a:solidFill>
              </a:defRPr>
            </a:lvl1pPr>
          </a:lstStyle>
          <a:p>
            <a:r>
              <a:rPr lang="en-CA" noProof="0" dirty="0"/>
              <a:t>Title of </a:t>
            </a:r>
            <a:br>
              <a:rPr lang="en-CA" noProof="0" dirty="0"/>
            </a:br>
            <a:r>
              <a:rPr lang="en-CA" noProof="0" dirty="0"/>
              <a:t>presentation</a:t>
            </a:r>
          </a:p>
        </p:txBody>
      </p:sp>
      <p:sp>
        <p:nvSpPr>
          <p:cNvPr id="3" name="Subtitle 2"/>
          <p:cNvSpPr>
            <a:spLocks noGrp="1"/>
          </p:cNvSpPr>
          <p:nvPr>
            <p:ph type="subTitle" idx="1" hasCustomPrompt="1"/>
          </p:nvPr>
        </p:nvSpPr>
        <p:spPr>
          <a:xfrm>
            <a:off x="398463" y="4789255"/>
            <a:ext cx="5640538"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dirty="0"/>
              <a:t>Presenter Full Name</a:t>
            </a:r>
          </a:p>
        </p:txBody>
      </p:sp>
      <p:sp>
        <p:nvSpPr>
          <p:cNvPr id="13" name="Date Placeholder 12"/>
          <p:cNvSpPr>
            <a:spLocks noGrp="1"/>
          </p:cNvSpPr>
          <p:nvPr>
            <p:ph type="dt" sz="half" idx="10"/>
          </p:nvPr>
        </p:nvSpPr>
        <p:spPr bwMode="black">
          <a:xfrm>
            <a:off x="398463" y="5459994"/>
            <a:ext cx="5640537" cy="267194"/>
          </a:xfrm>
        </p:spPr>
        <p:txBody>
          <a:bodyPr anchor="t"/>
          <a:lstStyle>
            <a:lvl1pPr algn="l">
              <a:defRPr sz="1400">
                <a:solidFill>
                  <a:schemeClr val="tx1"/>
                </a:solidFill>
              </a:defRPr>
            </a:lvl1pPr>
          </a:lstStyle>
          <a:p>
            <a:fld id="{EE08E108-527B-4B52-98A7-35210C16A695}" type="datetime4">
              <a:rPr lang="en-CA" smtClean="0"/>
              <a:pPr/>
              <a:t>February 4, 2025</a:t>
            </a:fld>
            <a:endParaRPr lang="en-CA" dirty="0"/>
          </a:p>
        </p:txBody>
      </p:sp>
      <p:sp>
        <p:nvSpPr>
          <p:cNvPr id="14" name="Footer Placeholder 13"/>
          <p:cNvSpPr>
            <a:spLocks noGrp="1"/>
          </p:cNvSpPr>
          <p:nvPr>
            <p:ph type="ftr" sz="quarter" idx="11"/>
          </p:nvPr>
        </p:nvSpPr>
        <p:spPr>
          <a:xfrm>
            <a:off x="341799" y="7010401"/>
            <a:ext cx="8462696" cy="45719"/>
          </a:xfrm>
        </p:spPr>
        <p:txBody>
          <a:bodyPr/>
          <a:lstStyle/>
          <a:p>
            <a:endParaRPr dirty="0"/>
          </a:p>
        </p:txBody>
      </p:sp>
      <p:sp>
        <p:nvSpPr>
          <p:cNvPr id="15" name="Slide Number Placeholder 14"/>
          <p:cNvSpPr>
            <a:spLocks noGrp="1"/>
          </p:cNvSpPr>
          <p:nvPr>
            <p:ph type="sldNum" sz="quarter" idx="12"/>
          </p:nvPr>
        </p:nvSpPr>
        <p:spPr bwMode="white">
          <a:xfrm>
            <a:off x="8807965" y="7010398"/>
            <a:ext cx="336035" cy="45720"/>
          </a:xfrm>
        </p:spPr>
        <p:txBody>
          <a:bodyPr/>
          <a:lstStyle>
            <a:lvl1pPr>
              <a:defRPr sz="100">
                <a:solidFill>
                  <a:srgbClr val="E6E6E6"/>
                </a:solidFill>
              </a:defRPr>
            </a:lvl1pPr>
          </a:lstStyle>
          <a:p>
            <a:fld id="{BB333B34-C87C-402E-ABB0-13B7C9DEBBC4}" type="slidenum">
              <a:rPr lang="en-CA" smtClean="0"/>
              <a:pPr/>
              <a:t>‹#›</a:t>
            </a:fld>
            <a:endParaRPr lang="en-CA"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398463" y="3773691"/>
            <a:ext cx="5640538"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dirty="0"/>
              <a:t>Subtitle of presentation goes here</a:t>
            </a:r>
          </a:p>
        </p:txBody>
      </p:sp>
      <p:pic>
        <p:nvPicPr>
          <p:cNvPr id="12" name="Picture 11">
            <a:extLst>
              <a:ext uri="{FF2B5EF4-FFF2-40B4-BE49-F238E27FC236}">
                <a16:creationId xmlns:a16="http://schemas.microsoft.com/office/drawing/2014/main" id="{062E0EA8-5296-7041-ACBF-183E7E0BE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38" r="45278"/>
          <a:stretch/>
        </p:blipFill>
        <p:spPr>
          <a:xfrm rot="10800000" flipV="1">
            <a:off x="6039000" y="0"/>
            <a:ext cx="3104997" cy="6857999"/>
          </a:xfrm>
          <a:prstGeom prst="rect">
            <a:avLst/>
          </a:prstGeom>
        </p:spPr>
      </p:pic>
    </p:spTree>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434190"/>
            <a:ext cx="8347076"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a:xfrm>
            <a:off x="8807965" y="7010398"/>
            <a:ext cx="336035" cy="45720"/>
          </a:xfrm>
        </p:spPr>
        <p:txBody>
          <a:bodyPr/>
          <a:lstStyle/>
          <a:p>
            <a:fld id="{A2E7EEF7-2239-440B-8A6E-F3B93774E491}" type="datetime4">
              <a:rPr lang="en-CA" smtClean="0"/>
              <a:t>February 4, 2025</a:t>
            </a:fld>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1876885" y="6168124"/>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dirty="0">
                <a:latin typeface="Arial" panose="020B0303040401060103" pitchFamily="34" charset="0"/>
                <a:cs typeface="Arial" panose="020B0604020202020204" pitchFamily="34" charset="0"/>
              </a:rPr>
              <a:t>Source text should be Arial, size 8. </a:t>
            </a:r>
            <a:endParaRPr lang="en-CA" noProof="0" dirty="0"/>
          </a:p>
        </p:txBody>
      </p:sp>
    </p:spTree>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374D89-5166-4AF5-8567-B47BB135CC1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0800000">
            <a:off x="7116227" y="0"/>
            <a:ext cx="202777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398463" y="472438"/>
            <a:ext cx="6762156" cy="792167"/>
          </a:xfrm>
        </p:spPr>
        <p:txBody>
          <a:bodyPr/>
          <a:lstStyle>
            <a:lvl1pPr>
              <a:defRPr/>
            </a:lvl1pPr>
          </a:lstStyle>
          <a:p>
            <a:r>
              <a:rPr lang="en-CA" noProof="0" dirty="0"/>
              <a:t>Agenda slide title</a:t>
            </a:r>
          </a:p>
        </p:txBody>
      </p:sp>
      <p:sp>
        <p:nvSpPr>
          <p:cNvPr id="3" name="Date Placeholder 2">
            <a:extLst>
              <a:ext uri="{FF2B5EF4-FFF2-40B4-BE49-F238E27FC236}">
                <a16:creationId xmlns:a16="http://schemas.microsoft.com/office/drawing/2014/main" id="{5194783F-45F3-432B-A08E-B5187165F08F}"/>
              </a:ext>
            </a:extLst>
          </p:cNvPr>
          <p:cNvSpPr>
            <a:spLocks noGrp="1"/>
          </p:cNvSpPr>
          <p:nvPr>
            <p:ph type="dt" sz="half" idx="10"/>
          </p:nvPr>
        </p:nvSpPr>
        <p:spPr/>
        <p:txBody>
          <a:bodyPr/>
          <a:lstStyle/>
          <a:p>
            <a:fld id="{B2679580-1DE4-4AED-B4F0-F01E2D77314B}" type="datetime4">
              <a:rPr lang="en-CA" smtClean="0"/>
              <a:t>February 4, 2025</a:t>
            </a:fld>
            <a:endParaRPr lang="en-US" dirty="0"/>
          </a:p>
        </p:txBody>
      </p:sp>
      <p:sp>
        <p:nvSpPr>
          <p:cNvPr id="4" name="Footer Placeholder 3">
            <a:extLst>
              <a:ext uri="{FF2B5EF4-FFF2-40B4-BE49-F238E27FC236}">
                <a16:creationId xmlns:a16="http://schemas.microsoft.com/office/drawing/2014/main" id="{5484AD97-4B30-4713-8D26-04AAD8A6046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4151261F-A43F-4893-A9BE-991C000EBEE7}"/>
              </a:ext>
            </a:extLst>
          </p:cNvPr>
          <p:cNvSpPr>
            <a:spLocks noGrp="1"/>
          </p:cNvSpPr>
          <p:nvPr>
            <p:ph type="sldNum" sz="quarter" idx="12"/>
          </p:nvPr>
        </p:nvSpPr>
        <p:spPr>
          <a:xfrm>
            <a:off x="8333977" y="6399283"/>
            <a:ext cx="212470" cy="175694"/>
          </a:xfrm>
        </p:spPr>
        <p:txBody>
          <a:bodyPr/>
          <a:lstStyle/>
          <a:p>
            <a:fld id="{BB333B34-C87C-402E-ABB0-13B7C9DEBBC4}" type="slidenum">
              <a:rPr lang="en-CA" smtClean="0"/>
              <a:pPr/>
              <a:t>‹#›</a:t>
            </a:fld>
            <a:endParaRPr lang="en-CA" dirty="0"/>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398463" y="1434190"/>
            <a:ext cx="3178345" cy="4575436"/>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3982276" y="1434189"/>
            <a:ext cx="3178344" cy="4584843"/>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dirty="0"/>
              <a:t>Section headline or item 1</a:t>
            </a:r>
          </a:p>
          <a:p>
            <a:pPr lvl="1"/>
            <a:r>
              <a:rPr lang="en-CA" noProof="0" dirty="0"/>
              <a:t>Item 2</a:t>
            </a:r>
          </a:p>
          <a:p>
            <a:pPr lvl="2"/>
            <a:r>
              <a:rPr lang="en-CA" noProof="0" dirty="0"/>
              <a:t>Item 3</a:t>
            </a:r>
          </a:p>
          <a:p>
            <a:pPr lvl="3"/>
            <a:r>
              <a:rPr lang="en-CA" noProof="0" dirty="0"/>
              <a:t>Item 4</a:t>
            </a:r>
          </a:p>
          <a:p>
            <a:pPr lvl="4"/>
            <a:r>
              <a:rPr lang="en-CA" noProof="0" dirty="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dirty="0"/>
              <a:t>Item 6</a:t>
            </a:r>
          </a:p>
          <a:p>
            <a:pPr lvl="6"/>
            <a:r>
              <a:rPr lang="en-CA" noProof="0" dirty="0"/>
              <a:t>Item 7</a:t>
            </a:r>
          </a:p>
          <a:p>
            <a:pPr lvl="7"/>
            <a:r>
              <a:rPr lang="en-CA" noProof="0" dirty="0"/>
              <a:t>Item 8</a:t>
            </a:r>
          </a:p>
          <a:p>
            <a:pPr lvl="8"/>
            <a:r>
              <a:rPr lang="en-CA" noProof="0" dirty="0"/>
              <a:t>Item 9</a:t>
            </a:r>
          </a:p>
        </p:txBody>
      </p:sp>
    </p:spTree>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4" y="472438"/>
            <a:ext cx="8356240"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4" y="1454966"/>
            <a:ext cx="8356240" cy="456406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516914B5-AEA6-47C1-80F7-C7FD18A22EA2}" type="datetime4">
              <a:rPr lang="en-CA" smtClean="0"/>
              <a:t>February 4,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Tree>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463" y="472438"/>
            <a:ext cx="8347076" cy="792167"/>
          </a:xfrm>
        </p:spPr>
        <p:txBody>
          <a:bodyPr/>
          <a:lstStyle>
            <a:lvl1pPr>
              <a:defRPr baseline="0"/>
            </a:lvl1pPr>
          </a:lstStyle>
          <a:p>
            <a:r>
              <a:rPr lang="en-CA" noProof="0" dirty="0"/>
              <a:t>Slide title</a:t>
            </a:r>
          </a:p>
        </p:txBody>
      </p:sp>
      <p:sp>
        <p:nvSpPr>
          <p:cNvPr id="3" name="Content Placeholder 2"/>
          <p:cNvSpPr>
            <a:spLocks noGrp="1"/>
          </p:cNvSpPr>
          <p:nvPr>
            <p:ph idx="1" hasCustomPrompt="1"/>
          </p:nvPr>
        </p:nvSpPr>
        <p:spPr>
          <a:xfrm>
            <a:off x="398463" y="1829560"/>
            <a:ext cx="8347076" cy="4184896"/>
          </a:xfrm>
        </p:spPr>
        <p:txBody>
          <a:bodyPr/>
          <a:lstStyle>
            <a:lvl1pPr>
              <a:defRPr sz="1400"/>
            </a:lvl1pPr>
          </a:lstStyle>
          <a:p>
            <a:pPr lvl="0"/>
            <a:r>
              <a:rPr lang="en-CA" noProof="0"/>
              <a:t>Click icon to add table or chart</a:t>
            </a:r>
          </a:p>
        </p:txBody>
      </p:sp>
      <p:sp>
        <p:nvSpPr>
          <p:cNvPr id="4" name="Date Placeholder 3"/>
          <p:cNvSpPr>
            <a:spLocks noGrp="1"/>
          </p:cNvSpPr>
          <p:nvPr>
            <p:ph type="dt" sz="half" idx="10"/>
          </p:nvPr>
        </p:nvSpPr>
        <p:spPr>
          <a:xfrm>
            <a:off x="8807965" y="7010398"/>
            <a:ext cx="336035" cy="45720"/>
          </a:xfrm>
        </p:spPr>
        <p:txBody>
          <a:bodyPr/>
          <a:lstStyle/>
          <a:p>
            <a:fld id="{977C927B-EA5B-4D38-B63B-A75272FB7D5F}" type="datetime4">
              <a:rPr lang="en-CA" smtClean="0"/>
              <a:t>February 4, 2025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533067" y="6399283"/>
            <a:ext cx="212470" cy="175694"/>
          </a:xfrm>
        </p:spPr>
        <p:txBody>
          <a:bodyPr/>
          <a:lstStyle/>
          <a:p>
            <a:fld id="{BB333B34-C87C-402E-ABB0-13B7C9DEBBC4}" type="slidenum">
              <a:rPr/>
              <a:t>‹#›</a:t>
            </a:fld>
            <a:endParaRPr dirty="0"/>
          </a:p>
        </p:txBody>
      </p:sp>
      <p:sp>
        <p:nvSpPr>
          <p:cNvPr id="7" name="Text Placeholder 8">
            <a:extLst>
              <a:ext uri="{FF2B5EF4-FFF2-40B4-BE49-F238E27FC236}">
                <a16:creationId xmlns:a16="http://schemas.microsoft.com/office/drawing/2014/main" id="{09DA36B3-22EA-47CB-9DCD-C1A0BC2D239E}"/>
              </a:ext>
            </a:extLst>
          </p:cNvPr>
          <p:cNvSpPr>
            <a:spLocks noGrp="1"/>
          </p:cNvSpPr>
          <p:nvPr>
            <p:ph type="body" sz="quarter" idx="13" hasCustomPrompt="1"/>
          </p:nvPr>
        </p:nvSpPr>
        <p:spPr>
          <a:xfrm>
            <a:off x="1876885" y="6168123"/>
            <a:ext cx="6476093"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398462" y="1418190"/>
            <a:ext cx="8347076"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Tree>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chemeClr val="accent1"/>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664D86A9-B95A-42FA-8B03-2725FDB90EC5}" type="datetime4">
              <a:rPr lang="en-CA" smtClean="0"/>
              <a:t>February 4,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a:xfrm>
            <a:off x="8533067" y="6399283"/>
            <a:ext cx="212470" cy="175694"/>
          </a:xfrm>
        </p:spPr>
        <p:txBody>
          <a:bodyPr/>
          <a:lstStyle>
            <a:lvl1pPr>
              <a:defRPr>
                <a:solidFill>
                  <a:schemeClr val="bg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E7ACA874-DB2E-4D21-A4FC-3697F6EA266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chemeClr val="accent2"/>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00571" y="780239"/>
            <a:ext cx="8356356" cy="4771958"/>
          </a:xfrm>
        </p:spPr>
        <p:txBody>
          <a:bodyPr anchor="ctr">
            <a:normAutofit/>
          </a:bodyPr>
          <a:lstStyle>
            <a:lvl1pPr>
              <a:defRPr sz="7200">
                <a:solidFill>
                  <a:schemeClr val="bg1"/>
                </a:solidFill>
              </a:defRPr>
            </a:lvl1pPr>
          </a:lstStyle>
          <a:p>
            <a:r>
              <a:rPr lang="en-CA" noProof="0" dirty="0"/>
              <a:t>Chapter slide</a:t>
            </a:r>
          </a:p>
        </p:txBody>
      </p:sp>
      <p:sp>
        <p:nvSpPr>
          <p:cNvPr id="2" name="Date Placeholder 1"/>
          <p:cNvSpPr>
            <a:spLocks noGrp="1"/>
          </p:cNvSpPr>
          <p:nvPr>
            <p:ph type="dt" sz="half" idx="10"/>
          </p:nvPr>
        </p:nvSpPr>
        <p:spPr/>
        <p:txBody>
          <a:bodyPr/>
          <a:lstStyle>
            <a:lvl1pPr>
              <a:defRPr>
                <a:solidFill>
                  <a:schemeClr val="bg1"/>
                </a:solidFill>
              </a:defRPr>
            </a:lvl1pPr>
          </a:lstStyle>
          <a:p>
            <a:fld id="{51C1510D-34D1-4B3A-9459-3FC94A26D1AA}" type="datetime4">
              <a:rPr lang="en-CA" smtClean="0"/>
              <a:t>February 4, 2025</a:t>
            </a:fld>
            <a:endParaRPr lang="en-US"/>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B333B34-C87C-402E-ABB0-13B7C9DEBBC4}" type="slidenum">
              <a:rPr lang="en-CA" smtClean="0"/>
              <a:pPr/>
              <a:t>‹#›</a:t>
            </a:fld>
            <a:endParaRPr lang="en-CA"/>
          </a:p>
        </p:txBody>
      </p:sp>
      <p:pic>
        <p:nvPicPr>
          <p:cNvPr id="5" name="Graphic 4">
            <a:extLst>
              <a:ext uri="{FF2B5EF4-FFF2-40B4-BE49-F238E27FC236}">
                <a16:creationId xmlns:a16="http://schemas.microsoft.com/office/drawing/2014/main" id="{4162741C-FE1D-406B-9AC9-74A23B745C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462" y="472438"/>
            <a:ext cx="8347075" cy="792167"/>
          </a:xfrm>
          <a:prstGeom prst="rect">
            <a:avLst/>
          </a:prstGeom>
        </p:spPr>
        <p:txBody>
          <a:bodyPr vert="horz" lIns="0" tIns="0" rIns="0" bIns="0" rtlCol="0" anchor="t">
            <a:noAutofit/>
          </a:bodyPr>
          <a:lstStyle/>
          <a:p>
            <a:r>
              <a:rPr lang="en-CA" noProof="0" dirty="0"/>
              <a:t>Slide title</a:t>
            </a:r>
          </a:p>
        </p:txBody>
      </p:sp>
      <p:sp>
        <p:nvSpPr>
          <p:cNvPr id="3" name="Text Placeholder 2"/>
          <p:cNvSpPr>
            <a:spLocks noGrp="1"/>
          </p:cNvSpPr>
          <p:nvPr>
            <p:ph type="body" idx="1"/>
          </p:nvPr>
        </p:nvSpPr>
        <p:spPr>
          <a:xfrm>
            <a:off x="398462" y="1434190"/>
            <a:ext cx="8347075"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Date Placeholder 3"/>
          <p:cNvSpPr>
            <a:spLocks noGrp="1"/>
          </p:cNvSpPr>
          <p:nvPr>
            <p:ph type="dt" sz="half" idx="2"/>
          </p:nvPr>
        </p:nvSpPr>
        <p:spPr>
          <a:xfrm>
            <a:off x="8807965" y="7010399"/>
            <a:ext cx="336035" cy="45720"/>
          </a:xfrm>
          <a:prstGeom prst="rect">
            <a:avLst/>
          </a:prstGeom>
        </p:spPr>
        <p:txBody>
          <a:bodyPr vert="horz" lIns="0" tIns="0" rIns="0" bIns="0" rtlCol="0" anchor="b">
            <a:noAutofit/>
          </a:bodyPr>
          <a:lstStyle>
            <a:lvl1pPr algn="r">
              <a:defRPr sz="100">
                <a:solidFill>
                  <a:srgbClr val="E6E6E6"/>
                </a:solidFill>
              </a:defRPr>
            </a:lvl1pPr>
          </a:lstStyle>
          <a:p>
            <a:fld id="{B2679580-1DE4-4AED-B4F0-F01E2D77314B}" type="datetime4">
              <a:rPr lang="en-CA" smtClean="0"/>
              <a:t>February 4, 2025</a:t>
            </a:fld>
            <a:endParaRPr lang="en-US" dirty="0"/>
          </a:p>
        </p:txBody>
      </p:sp>
      <p:sp>
        <p:nvSpPr>
          <p:cNvPr id="5" name="Footer Placeholder 4"/>
          <p:cNvSpPr>
            <a:spLocks noGrp="1"/>
          </p:cNvSpPr>
          <p:nvPr>
            <p:ph type="ftr" sz="quarter" idx="3"/>
          </p:nvPr>
        </p:nvSpPr>
        <p:spPr>
          <a:xfrm>
            <a:off x="341799" y="7010401"/>
            <a:ext cx="8462696" cy="45719"/>
          </a:xfrm>
          <a:prstGeom prst="rect">
            <a:avLst/>
          </a:prstGeom>
        </p:spPr>
        <p:txBody>
          <a:bodyPr vert="horz" lIns="91440" tIns="45720" rIns="91440" bIns="45720" rtlCol="0" anchor="b">
            <a:noAutofit/>
          </a:bodyPr>
          <a:lstStyle>
            <a:lvl1pPr algn="l">
              <a:defRPr sz="100">
                <a:solidFill>
                  <a:srgbClr val="E6E6E6"/>
                </a:solidFill>
              </a:defRPr>
            </a:lvl1pPr>
          </a:lstStyle>
          <a:p>
            <a:endParaRPr lang="en-CA" dirty="0"/>
          </a:p>
        </p:txBody>
      </p:sp>
      <p:sp>
        <p:nvSpPr>
          <p:cNvPr id="6" name="Slide Number Placeholder 5"/>
          <p:cNvSpPr>
            <a:spLocks noGrp="1"/>
          </p:cNvSpPr>
          <p:nvPr>
            <p:ph type="sldNum" sz="quarter" idx="4"/>
          </p:nvPr>
        </p:nvSpPr>
        <p:spPr>
          <a:xfrm>
            <a:off x="8533067" y="6399283"/>
            <a:ext cx="212470"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1" name="Graphic 10">
            <a:extLst>
              <a:ext uri="{FF2B5EF4-FFF2-40B4-BE49-F238E27FC236}">
                <a16:creationId xmlns:a16="http://schemas.microsoft.com/office/drawing/2014/main" id="{5FFB1BF3-2E9A-46DD-9A25-67C201774DB6}"/>
              </a:ext>
            </a:extLst>
          </p:cNvPr>
          <p:cNvPicPr>
            <a:picLocks noChangeAspect="1"/>
          </p:cNvPicPr>
          <p:nvPr userDrawn="1"/>
        </p:nvPicPr>
        <p:blipFill rotWithShape="1">
          <a:blip r:embed="rId28">
            <a:extLst>
              <a:ext uri="{96DAC541-7B7A-43D3-8B79-37D633B846F1}">
                <asvg:svgBlip xmlns:asvg="http://schemas.microsoft.com/office/drawing/2016/SVG/main" r:embed="rId29"/>
              </a:ext>
            </a:extLst>
          </a:blip>
          <a:srcRect t="16893" b="19384"/>
          <a:stretch/>
        </p:blipFill>
        <p:spPr bwMode="black">
          <a:xfrm>
            <a:off x="208115" y="6264770"/>
            <a:ext cx="1463482" cy="468453"/>
          </a:xfrm>
          <a:prstGeom prst="rect">
            <a:avLst/>
          </a:prstGeom>
        </p:spPr>
      </p:pic>
    </p:spTree>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652" r:id="rId13"/>
    <p:sldLayoutId id="2147483653" r:id="rId14"/>
    <p:sldLayoutId id="2147483705" r:id="rId15"/>
    <p:sldLayoutId id="2147483704" r:id="rId16"/>
    <p:sldLayoutId id="2147483692" r:id="rId17"/>
    <p:sldLayoutId id="2147483703" r:id="rId18"/>
    <p:sldLayoutId id="2147483655" r:id="rId19"/>
    <p:sldLayoutId id="2147483668" r:id="rId20"/>
    <p:sldLayoutId id="2147483693" r:id="rId21"/>
    <p:sldLayoutId id="2147483694" r:id="rId22"/>
    <p:sldLayoutId id="2147483699" r:id="rId23"/>
    <p:sldLayoutId id="2147483707" r:id="rId24"/>
    <p:sldLayoutId id="2147483713" r:id="rId25"/>
    <p:sldLayoutId id="2147483714"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51" userDrawn="1">
          <p15:clr>
            <a:srgbClr val="F26B43"/>
          </p15:clr>
        </p15:guide>
        <p15:guide id="4" pos="5509" userDrawn="1">
          <p15:clr>
            <a:srgbClr val="F26B43"/>
          </p15:clr>
        </p15:guide>
        <p15:guide id="5" orient="horz" pos="412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11.xml"/><Relationship Id="rId7" Type="http://schemas.openxmlformats.org/officeDocument/2006/relationships/image" Target="../media/image61.sv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s/_rels/slide12.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notesSlide" Target="../notesSlides/notesSlide12.xml"/><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jpe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3" Type="http://schemas.openxmlformats.org/officeDocument/2006/relationships/notesSlide" Target="../notesSlides/notesSlide15.xml"/><Relationship Id="rId7" Type="http://schemas.openxmlformats.org/officeDocument/2006/relationships/image" Target="../media/image32.svg"/><Relationship Id="rId12" Type="http://schemas.openxmlformats.org/officeDocument/2006/relationships/image" Target="../media/image77.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31.png"/><Relationship Id="rId11" Type="http://schemas.openxmlformats.org/officeDocument/2006/relationships/image" Target="../media/image76.svg"/><Relationship Id="rId5" Type="http://schemas.openxmlformats.org/officeDocument/2006/relationships/image" Target="../media/image22.svg"/><Relationship Id="rId10" Type="http://schemas.openxmlformats.org/officeDocument/2006/relationships/image" Target="../media/image75.png"/><Relationship Id="rId4" Type="http://schemas.openxmlformats.org/officeDocument/2006/relationships/image" Target="../media/image21.png"/><Relationship Id="rId9" Type="http://schemas.openxmlformats.org/officeDocument/2006/relationships/image" Target="../media/image74.svg"/></Relationships>
</file>

<file path=ppt/slides/_rels/slide16.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72.svg"/><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71.png"/><Relationship Id="rId5" Type="http://schemas.openxmlformats.org/officeDocument/2006/relationships/image" Target="../media/image91.png"/><Relationship Id="rId4" Type="http://schemas.openxmlformats.org/officeDocument/2006/relationships/image" Target="../media/image9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23.jpeg"/><Relationship Id="rId5" Type="http://schemas.openxmlformats.org/officeDocument/2006/relationships/image" Target="../media/image22.sv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6.jpe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notesSlide" Target="../notesSlides/notesSlide22.xml"/><Relationship Id="rId7" Type="http://schemas.openxmlformats.org/officeDocument/2006/relationships/image" Target="../media/image100.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notesSlide" Target="../notesSlides/notesSlide23.xml"/><Relationship Id="rId7" Type="http://schemas.openxmlformats.org/officeDocument/2006/relationships/image" Target="../media/image104.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jpeg"/><Relationship Id="rId4" Type="http://schemas.openxmlformats.org/officeDocument/2006/relationships/image" Target="../media/image101.png"/><Relationship Id="rId9" Type="http://schemas.openxmlformats.org/officeDocument/2006/relationships/image" Target="../media/image106.png"/></Relationships>
</file>

<file path=ppt/slides/_rels/slide24.xml.rels><?xml version="1.0" encoding="UTF-8" standalone="yes"?>
<Relationships xmlns="http://schemas.openxmlformats.org/package/2006/relationships"><Relationship Id="rId3" Type="http://schemas.openxmlformats.org/officeDocument/2006/relationships/hyperlink" Target="http://www.myplan.johnhancock.com/"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0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image" Target="../media/image109.jpeg"/><Relationship Id="rId5" Type="http://schemas.openxmlformats.org/officeDocument/2006/relationships/image" Target="../media/image72.sv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3" Type="http://schemas.openxmlformats.org/officeDocument/2006/relationships/image" Target="../media/image110.emf"/><Relationship Id="rId7" Type="http://schemas.openxmlformats.org/officeDocument/2006/relationships/image" Target="../media/image114.emf"/><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13.svg"/><Relationship Id="rId5" Type="http://schemas.openxmlformats.org/officeDocument/2006/relationships/image" Target="../media/image112.png"/><Relationship Id="rId4" Type="http://schemas.openxmlformats.org/officeDocument/2006/relationships/image" Target="../media/image111.emf"/></Relationships>
</file>

<file path=ppt/slides/_rels/slide28.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17.emf"/><Relationship Id="rId4" Type="http://schemas.openxmlformats.org/officeDocument/2006/relationships/image" Target="../media/image116.emf"/></Relationships>
</file>

<file path=ppt/slides/_rels/slide2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71.png"/><Relationship Id="rId3" Type="http://schemas.openxmlformats.org/officeDocument/2006/relationships/notesSlide" Target="../notesSlides/notesSlide29.xml"/><Relationship Id="rId7" Type="http://schemas.openxmlformats.org/officeDocument/2006/relationships/image" Target="../media/image27.png"/><Relationship Id="rId12" Type="http://schemas.openxmlformats.org/officeDocument/2006/relationships/image" Target="../media/image124.sv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120.svg"/><Relationship Id="rId11" Type="http://schemas.openxmlformats.org/officeDocument/2006/relationships/image" Target="../media/image123.png"/><Relationship Id="rId5" Type="http://schemas.openxmlformats.org/officeDocument/2006/relationships/image" Target="../media/image119.png"/><Relationship Id="rId10" Type="http://schemas.openxmlformats.org/officeDocument/2006/relationships/image" Target="../media/image122.svg"/><Relationship Id="rId4" Type="http://schemas.openxmlformats.org/officeDocument/2006/relationships/image" Target="../media/image118.png"/><Relationship Id="rId9" Type="http://schemas.openxmlformats.org/officeDocument/2006/relationships/image" Target="../media/image121.png"/><Relationship Id="rId14" Type="http://schemas.openxmlformats.org/officeDocument/2006/relationships/image" Target="../media/image72.svg"/></Relationships>
</file>

<file path=ppt/slides/_rels/slide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3.xml"/><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jpeg"/><Relationship Id="rId9" Type="http://schemas.openxmlformats.org/officeDocument/2006/relationships/image" Target="../media/image2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jpg"/></Relationships>
</file>

<file path=ppt/slides/_rels/slide31.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notesSlide" Target="../notesSlides/notesSlide31.xml"/><Relationship Id="rId7" Type="http://schemas.openxmlformats.org/officeDocument/2006/relationships/image" Target="../media/image13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30.emf"/><Relationship Id="rId5" Type="http://schemas.openxmlformats.org/officeDocument/2006/relationships/image" Target="../media/image129.emf"/><Relationship Id="rId4" Type="http://schemas.openxmlformats.org/officeDocument/2006/relationships/image" Target="../media/image128.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33.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3.jpg"/><Relationship Id="rId7"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6.svg"/><Relationship Id="rId11" Type="http://schemas.openxmlformats.org/officeDocument/2006/relationships/image" Target="../media/image41.sv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emf"/><Relationship Id="rId9" Type="http://schemas.openxmlformats.org/officeDocument/2006/relationships/image" Target="../media/image39.emf"/></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hyperlink" Target="https://www.dol.gov/newsroom/economicdata/cpi_04102024.pdf" TargetMode="External"/><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463" y="554780"/>
            <a:ext cx="5640538" cy="3036178"/>
          </a:xfrm>
        </p:spPr>
        <p:txBody>
          <a:bodyPr>
            <a:normAutofit fontScale="90000"/>
          </a:bodyPr>
          <a:lstStyle/>
          <a:p>
            <a:r>
              <a:rPr lang="en-US" dirty="0">
                <a:latin typeface="Manulife JH Sans" panose="020B0503040401060103" pitchFamily="34" charset="77"/>
              </a:rPr>
              <a:t>Smart money moves</a:t>
            </a:r>
            <a:endParaRPr lang="en-CA" dirty="0"/>
          </a:p>
        </p:txBody>
      </p:sp>
      <p:sp>
        <p:nvSpPr>
          <p:cNvPr id="4" name="Text Placeholder 3">
            <a:extLst>
              <a:ext uri="{FF2B5EF4-FFF2-40B4-BE49-F238E27FC236}">
                <a16:creationId xmlns:a16="http://schemas.microsoft.com/office/drawing/2014/main" id="{AC5EEE25-44C3-43E7-952E-4BF54EFB86D6}"/>
              </a:ext>
            </a:extLst>
          </p:cNvPr>
          <p:cNvSpPr>
            <a:spLocks noGrp="1"/>
          </p:cNvSpPr>
          <p:nvPr>
            <p:ph type="body" sz="quarter" idx="13"/>
          </p:nvPr>
        </p:nvSpPr>
        <p:spPr/>
        <p:txBody>
          <a:bodyPr/>
          <a:lstStyle/>
          <a:p>
            <a:r>
              <a:rPr lang="en-CA" dirty="0"/>
              <a:t>A guide to help you keep your financial goals on track </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
        <p:nvSpPr>
          <p:cNvPr id="9" name="Subtitle 8">
            <a:extLst>
              <a:ext uri="{FF2B5EF4-FFF2-40B4-BE49-F238E27FC236}">
                <a16:creationId xmlns:a16="http://schemas.microsoft.com/office/drawing/2014/main" id="{FDAF2EDF-7B39-47CB-F06A-C7664AE85A85}"/>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0C5E9C35-2837-8409-B150-49CF1F742CC6}"/>
              </a:ext>
            </a:extLst>
          </p:cNvPr>
          <p:cNvSpPr txBox="1"/>
          <p:nvPr/>
        </p:nvSpPr>
        <p:spPr>
          <a:xfrm>
            <a:off x="398463" y="6616024"/>
            <a:ext cx="2127761" cy="246221"/>
          </a:xfrm>
          <a:prstGeom prst="rect">
            <a:avLst/>
          </a:prstGeom>
          <a:noFill/>
        </p:spPr>
        <p:txBody>
          <a:bodyPr wrap="square">
            <a:spAutoFit/>
          </a:bodyPr>
          <a:lstStyle/>
          <a:p>
            <a:r>
              <a:rPr lang="en-US" sz="1000" dirty="0"/>
              <a:t>MGS-P-GE 1/25  </a:t>
            </a:r>
          </a:p>
        </p:txBody>
      </p:sp>
      <p:sp>
        <p:nvSpPr>
          <p:cNvPr id="10" name="TextBox 9">
            <a:extLst>
              <a:ext uri="{FF2B5EF4-FFF2-40B4-BE49-F238E27FC236}">
                <a16:creationId xmlns:a16="http://schemas.microsoft.com/office/drawing/2014/main" id="{DEB147D7-6A81-C798-0F32-E01537591ED4}"/>
              </a:ext>
            </a:extLst>
          </p:cNvPr>
          <p:cNvSpPr txBox="1"/>
          <p:nvPr/>
        </p:nvSpPr>
        <p:spPr>
          <a:xfrm>
            <a:off x="7327442" y="6616024"/>
            <a:ext cx="1418095" cy="246221"/>
          </a:xfrm>
          <a:prstGeom prst="rect">
            <a:avLst/>
          </a:prstGeom>
          <a:noFill/>
        </p:spPr>
        <p:txBody>
          <a:bodyPr wrap="square">
            <a:spAutoFit/>
          </a:bodyPr>
          <a:lstStyle/>
          <a:p>
            <a:r>
              <a:rPr lang="en-US" sz="1000" b="0" i="0" dirty="0">
                <a:solidFill>
                  <a:srgbClr val="212529"/>
                </a:solidFill>
                <a:effectLst/>
                <a:latin typeface="-apple-system"/>
              </a:rPr>
              <a:t>MGR0130254190812</a:t>
            </a:r>
            <a:endParaRPr lang="en-US" sz="1000" dirty="0"/>
          </a:p>
        </p:txBody>
      </p:sp>
    </p:spTree>
    <p:custDataLst>
      <p:tags r:id="rId1"/>
    </p:custDataLst>
    <p:extLst>
      <p:ext uri="{BB962C8B-B14F-4D97-AF65-F5344CB8AC3E}">
        <p14:creationId xmlns:p14="http://schemas.microsoft.com/office/powerpoint/2010/main" val="281411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F56D44-C39E-4C1F-C42C-5C449DE072A0}"/>
              </a:ext>
            </a:extLst>
          </p:cNvPr>
          <p:cNvSpPr/>
          <p:nvPr/>
        </p:nvSpPr>
        <p:spPr>
          <a:xfrm>
            <a:off x="0" y="0"/>
            <a:ext cx="302382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Title 2">
            <a:extLst>
              <a:ext uri="{FF2B5EF4-FFF2-40B4-BE49-F238E27FC236}">
                <a16:creationId xmlns:a16="http://schemas.microsoft.com/office/drawing/2014/main" id="{8FD8F2D4-6F58-012B-FFD9-222DE1FE0A4F}"/>
              </a:ext>
            </a:extLst>
          </p:cNvPr>
          <p:cNvSpPr>
            <a:spLocks noGrp="1"/>
          </p:cNvSpPr>
          <p:nvPr>
            <p:ph type="title"/>
          </p:nvPr>
        </p:nvSpPr>
        <p:spPr>
          <a:xfrm>
            <a:off x="400572" y="463844"/>
            <a:ext cx="2467680" cy="3401475"/>
          </a:xfrm>
        </p:spPr>
        <p:txBody>
          <a:bodyPr/>
          <a:lstStyle/>
          <a:p>
            <a:r>
              <a:rPr lang="en-CA" sz="3200" dirty="0">
                <a:solidFill>
                  <a:schemeClr val="bg1"/>
                </a:solidFill>
              </a:rPr>
              <a:t>How much is enough?</a:t>
            </a:r>
          </a:p>
        </p:txBody>
      </p:sp>
      <p:sp>
        <p:nvSpPr>
          <p:cNvPr id="11" name="Content Placeholder 30">
            <a:extLst>
              <a:ext uri="{FF2B5EF4-FFF2-40B4-BE49-F238E27FC236}">
                <a16:creationId xmlns:a16="http://schemas.microsoft.com/office/drawing/2014/main" id="{D3EF5C28-BE0A-5726-CD4D-B03B029EEBB1}"/>
              </a:ext>
            </a:extLst>
          </p:cNvPr>
          <p:cNvSpPr>
            <a:spLocks noGrp="1"/>
          </p:cNvSpPr>
          <p:nvPr>
            <p:ph idx="1"/>
          </p:nvPr>
        </p:nvSpPr>
        <p:spPr>
          <a:xfrm>
            <a:off x="3460628" y="2361971"/>
            <a:ext cx="5072439" cy="3688134"/>
          </a:xfrm>
        </p:spPr>
        <p:txBody>
          <a:bodyPr/>
          <a:lstStyle/>
          <a:p>
            <a:r>
              <a:rPr lang="en-US" dirty="0"/>
              <a:t>Varies based on your personal situation</a:t>
            </a:r>
          </a:p>
          <a:p>
            <a:r>
              <a:rPr lang="en-US" dirty="0"/>
              <a:t>Enough to cover 3 to 6 months of expenses</a:t>
            </a:r>
          </a:p>
        </p:txBody>
      </p:sp>
    </p:spTree>
    <p:custDataLst>
      <p:tags r:id="rId1"/>
    </p:custDataLst>
    <p:extLst>
      <p:ext uri="{BB962C8B-B14F-4D97-AF65-F5344CB8AC3E}">
        <p14:creationId xmlns:p14="http://schemas.microsoft.com/office/powerpoint/2010/main" val="7335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6F89E4-54BE-7206-BEF4-203A127EEDC0}"/>
              </a:ext>
            </a:extLst>
          </p:cNvPr>
          <p:cNvSpPr/>
          <p:nvPr/>
        </p:nvSpPr>
        <p:spPr>
          <a:xfrm>
            <a:off x="0" y="1709531"/>
            <a:ext cx="9143999" cy="4399721"/>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Slide Number Placeholder 6">
            <a:extLst>
              <a:ext uri="{FF2B5EF4-FFF2-40B4-BE49-F238E27FC236}">
                <a16:creationId xmlns:a16="http://schemas.microsoft.com/office/drawing/2014/main" id="{53AED332-B879-E44C-A53D-51E2F93EA4CA}"/>
              </a:ext>
            </a:extLst>
          </p:cNvPr>
          <p:cNvSpPr>
            <a:spLocks noGrp="1"/>
          </p:cNvSpPr>
          <p:nvPr>
            <p:ph type="sldNum" sz="quarter" idx="12"/>
          </p:nvPr>
        </p:nvSpPr>
        <p:spPr/>
        <p:txBody>
          <a:bodyPr/>
          <a:lstStyle/>
          <a:p>
            <a:fld id="{BB333B34-C87C-402E-ABB0-13B7C9DEBBC4}" type="slidenum">
              <a:rPr lang="en-CA" smtClean="0"/>
              <a:pPr/>
              <a:t>11</a:t>
            </a:fld>
            <a:endParaRPr lang="en-CA"/>
          </a:p>
        </p:txBody>
      </p:sp>
      <p:sp>
        <p:nvSpPr>
          <p:cNvPr id="5" name="Title 6">
            <a:extLst>
              <a:ext uri="{FF2B5EF4-FFF2-40B4-BE49-F238E27FC236}">
                <a16:creationId xmlns:a16="http://schemas.microsoft.com/office/drawing/2014/main" id="{B4AC2D57-2C3C-D146-ABAA-8CF763162E36}"/>
              </a:ext>
            </a:extLst>
          </p:cNvPr>
          <p:cNvSpPr>
            <a:spLocks noGrp="1"/>
          </p:cNvSpPr>
          <p:nvPr>
            <p:ph type="title"/>
          </p:nvPr>
        </p:nvSpPr>
        <p:spPr>
          <a:xfrm>
            <a:off x="459701" y="955061"/>
            <a:ext cx="8458021" cy="594277"/>
          </a:xfrm>
        </p:spPr>
        <p:txBody>
          <a:bodyPr/>
          <a:lstStyle/>
          <a:p>
            <a:r>
              <a:rPr lang="en-US" dirty="0"/>
              <a:t>Where should I consider keeping my emergency fund?</a:t>
            </a:r>
            <a:endParaRPr lang="en-CA" dirty="0"/>
          </a:p>
        </p:txBody>
      </p:sp>
      <p:sp>
        <p:nvSpPr>
          <p:cNvPr id="6" name="Content Placeholder 7">
            <a:extLst>
              <a:ext uri="{FF2B5EF4-FFF2-40B4-BE49-F238E27FC236}">
                <a16:creationId xmlns:a16="http://schemas.microsoft.com/office/drawing/2014/main" id="{ACC57949-549E-AB96-8C23-E1DF99B31D20}"/>
              </a:ext>
            </a:extLst>
          </p:cNvPr>
          <p:cNvSpPr>
            <a:spLocks noGrp="1"/>
          </p:cNvSpPr>
          <p:nvPr>
            <p:ph sz="half" idx="1"/>
          </p:nvPr>
        </p:nvSpPr>
        <p:spPr>
          <a:xfrm>
            <a:off x="409179" y="3015756"/>
            <a:ext cx="2347274" cy="2008076"/>
          </a:xfrm>
        </p:spPr>
        <p:txBody>
          <a:bodyPr/>
          <a:lstStyle/>
          <a:p>
            <a:pPr marL="0" indent="0">
              <a:buNone/>
            </a:pPr>
            <a:r>
              <a:rPr lang="en-US" b="1" dirty="0">
                <a:latin typeface="Manulife JH Sans" panose="020B0503040401060103" pitchFamily="34" charset="77"/>
              </a:rPr>
              <a:t>Bank account</a:t>
            </a:r>
          </a:p>
          <a:p>
            <a:pPr fontAlgn="t"/>
            <a:r>
              <a:rPr lang="en-US" sz="1500" dirty="0"/>
              <a:t>Easy to access money</a:t>
            </a:r>
          </a:p>
          <a:p>
            <a:pPr fontAlgn="t"/>
            <a:r>
              <a:rPr lang="en-US" sz="1500" dirty="0"/>
              <a:t>FDIC insured</a:t>
            </a:r>
            <a:endParaRPr lang="en-CA" sz="1500" dirty="0"/>
          </a:p>
          <a:p>
            <a:pPr fontAlgn="t"/>
            <a:r>
              <a:rPr lang="en-US" sz="1500" dirty="0"/>
              <a:t>Low or no transaction fees</a:t>
            </a:r>
            <a:endParaRPr lang="en-CA" sz="1500" dirty="0"/>
          </a:p>
          <a:p>
            <a:pPr fontAlgn="t"/>
            <a:r>
              <a:rPr lang="en-US" sz="1500" dirty="0"/>
              <a:t>Low or no interest</a:t>
            </a:r>
            <a:endParaRPr lang="en-CA" sz="1500" dirty="0"/>
          </a:p>
          <a:p>
            <a:pPr marL="0" indent="0">
              <a:buNone/>
            </a:pPr>
            <a:endParaRPr lang="en-US" dirty="0"/>
          </a:p>
        </p:txBody>
      </p:sp>
      <p:sp>
        <p:nvSpPr>
          <p:cNvPr id="8" name="Content Placeholder 8">
            <a:extLst>
              <a:ext uri="{FF2B5EF4-FFF2-40B4-BE49-F238E27FC236}">
                <a16:creationId xmlns:a16="http://schemas.microsoft.com/office/drawing/2014/main" id="{6CDE3B40-26BF-BFE9-3AFE-069B97B27C90}"/>
              </a:ext>
            </a:extLst>
          </p:cNvPr>
          <p:cNvSpPr txBox="1">
            <a:spLocks/>
          </p:cNvSpPr>
          <p:nvPr/>
        </p:nvSpPr>
        <p:spPr>
          <a:xfrm>
            <a:off x="2886863" y="2919513"/>
            <a:ext cx="2873053" cy="2008076"/>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b="1" dirty="0">
                <a:latin typeface="Manulife JH Sans" panose="020B0503040401060103" pitchFamily="34" charset="77"/>
              </a:rPr>
              <a:t>High-yield savings account</a:t>
            </a:r>
          </a:p>
          <a:p>
            <a:pPr fontAlgn="t"/>
            <a:r>
              <a:rPr lang="en-US" sz="1500" dirty="0"/>
              <a:t>Easy to access money</a:t>
            </a:r>
          </a:p>
          <a:p>
            <a:pPr fontAlgn="t"/>
            <a:r>
              <a:rPr lang="en-US" sz="1500" dirty="0"/>
              <a:t>FDIC insured</a:t>
            </a:r>
            <a:endParaRPr lang="en-CA" sz="1500" dirty="0"/>
          </a:p>
          <a:p>
            <a:pPr fontAlgn="t"/>
            <a:r>
              <a:rPr lang="en-US" sz="1500" dirty="0"/>
              <a:t>Tends to earn higher yields than a traditional bank account</a:t>
            </a:r>
          </a:p>
          <a:p>
            <a:pPr fontAlgn="t"/>
            <a:r>
              <a:rPr lang="en-US" sz="1500" dirty="0"/>
              <a:t>May limit the number of withdrawals that can be taken in a month</a:t>
            </a:r>
            <a:endParaRPr lang="en-CA" sz="1500" dirty="0"/>
          </a:p>
        </p:txBody>
      </p:sp>
      <p:pic>
        <p:nvPicPr>
          <p:cNvPr id="10" name="Graphic 9">
            <a:extLst>
              <a:ext uri="{FF2B5EF4-FFF2-40B4-BE49-F238E27FC236}">
                <a16:creationId xmlns:a16="http://schemas.microsoft.com/office/drawing/2014/main" id="{935BAD3A-42C3-6A6A-56E4-B141EA7391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9846" y="2051740"/>
            <a:ext cx="643105" cy="643105"/>
          </a:xfrm>
          <a:prstGeom prst="rect">
            <a:avLst/>
          </a:prstGeom>
        </p:spPr>
      </p:pic>
      <p:pic>
        <p:nvPicPr>
          <p:cNvPr id="11" name="Graphic 10">
            <a:extLst>
              <a:ext uri="{FF2B5EF4-FFF2-40B4-BE49-F238E27FC236}">
                <a16:creationId xmlns:a16="http://schemas.microsoft.com/office/drawing/2014/main" id="{C6390053-41B1-350D-DC8A-A103A2E5D3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86863" y="2050898"/>
            <a:ext cx="643105" cy="643105"/>
          </a:xfrm>
          <a:prstGeom prst="rect">
            <a:avLst/>
          </a:prstGeom>
        </p:spPr>
      </p:pic>
      <p:pic>
        <p:nvPicPr>
          <p:cNvPr id="12" name="Graphic 11">
            <a:extLst>
              <a:ext uri="{FF2B5EF4-FFF2-40B4-BE49-F238E27FC236}">
                <a16:creationId xmlns:a16="http://schemas.microsoft.com/office/drawing/2014/main" id="{713EAAD4-613F-E878-855D-BF66E10BAF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44668" y="2050898"/>
            <a:ext cx="643105" cy="643105"/>
          </a:xfrm>
          <a:prstGeom prst="rect">
            <a:avLst/>
          </a:prstGeom>
        </p:spPr>
      </p:pic>
      <p:sp>
        <p:nvSpPr>
          <p:cNvPr id="14" name="Content Placeholder 9">
            <a:extLst>
              <a:ext uri="{FF2B5EF4-FFF2-40B4-BE49-F238E27FC236}">
                <a16:creationId xmlns:a16="http://schemas.microsoft.com/office/drawing/2014/main" id="{F04598C0-068B-86BD-572B-DEA36728765E}"/>
              </a:ext>
            </a:extLst>
          </p:cNvPr>
          <p:cNvSpPr txBox="1">
            <a:spLocks/>
          </p:cNvSpPr>
          <p:nvPr/>
        </p:nvSpPr>
        <p:spPr>
          <a:xfrm>
            <a:off x="6030777" y="3739932"/>
            <a:ext cx="2704045" cy="2008076"/>
          </a:xfrm>
          <a:prstGeom prst="rect">
            <a:avLst/>
          </a:prstGeom>
        </p:spPr>
        <p:txBody>
          <a:bodyPr vert="horz" lIns="0" tIns="0" rIns="0" bIns="0" rtlCol="0" anchor="b">
            <a:noAutofit/>
          </a:bodyPr>
          <a:lstStyle>
            <a:lvl1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20B0604020202020204" pitchFamily="34" charset="0"/>
                <a:ea typeface="+mn-ea"/>
                <a:cs typeface="+mn-cs"/>
              </a:defRPr>
            </a:lvl1pPr>
            <a:lvl2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2pPr>
            <a:lvl3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3pPr>
            <a:lvl4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4pPr>
            <a:lvl5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5pPr>
            <a:lvl6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6pPr>
            <a:lvl7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7pPr>
            <a:lvl8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8pPr>
            <a:lvl9pPr marL="0" indent="0" algn="l" defTabSz="914400" rtl="0" eaLnBrk="1" latinLnBrk="0" hangingPunct="1">
              <a:lnSpc>
                <a:spcPct val="95000"/>
              </a:lnSpc>
              <a:spcBef>
                <a:spcPts val="0"/>
              </a:spcBef>
              <a:buClr>
                <a:schemeClr val="tx1"/>
              </a:buClr>
              <a:buSzPct val="115000"/>
              <a:buFont typeface="Arial" panose="020B0604020202020204" pitchFamily="34" charset="0"/>
              <a:buNone/>
              <a:defRPr sz="800" kern="1200">
                <a:solidFill>
                  <a:schemeClr val="tx1"/>
                </a:solidFill>
                <a:latin typeface="Arial" panose="00000400000000000000" pitchFamily="2" charset="0"/>
                <a:ea typeface="+mn-ea"/>
                <a:cs typeface="+mn-cs"/>
              </a:defRPr>
            </a:lvl9pPr>
          </a:lstStyle>
          <a:p>
            <a:r>
              <a:rPr lang="en-US" sz="2000" b="1" dirty="0">
                <a:latin typeface="Manulife JH Sans" panose="020B0503040401060103" pitchFamily="34" charset="77"/>
              </a:rPr>
              <a:t>Money market mutual fund</a:t>
            </a:r>
          </a:p>
          <a:p>
            <a:pPr marL="178356" indent="-178356" fontAlgn="t">
              <a:spcBef>
                <a:spcPts val="900"/>
              </a:spcBef>
              <a:buFont typeface="Arial" panose="020B0604020202020204" pitchFamily="34" charset="0"/>
              <a:buChar char="•"/>
            </a:pPr>
            <a:r>
              <a:rPr lang="en-US" sz="1500" dirty="0"/>
              <a:t>Easy to access money</a:t>
            </a:r>
          </a:p>
          <a:p>
            <a:pPr marL="178356" indent="-178356" fontAlgn="t">
              <a:spcBef>
                <a:spcPts val="900"/>
              </a:spcBef>
              <a:buFont typeface="Arial" panose="020B0604020202020204" pitchFamily="34" charset="0"/>
              <a:buChar char="•"/>
            </a:pPr>
            <a:r>
              <a:rPr lang="en-US" sz="1500" dirty="0"/>
              <a:t>Not FDIC insured</a:t>
            </a:r>
          </a:p>
          <a:p>
            <a:pPr marL="178356" indent="-178356" fontAlgn="t">
              <a:spcBef>
                <a:spcPts val="900"/>
              </a:spcBef>
              <a:buFont typeface="Arial" panose="020B0604020202020204" pitchFamily="34" charset="0"/>
              <a:buChar char="•"/>
            </a:pPr>
            <a:r>
              <a:rPr lang="en-US" sz="1500" dirty="0">
                <a:latin typeface="+mj-lt"/>
              </a:rPr>
              <a:t>Funds are invested in a variety of low-risk, short-term securities that fluctuate in value</a:t>
            </a:r>
          </a:p>
          <a:p>
            <a:pPr marL="178356" indent="-178356" fontAlgn="t">
              <a:spcBef>
                <a:spcPts val="900"/>
              </a:spcBef>
              <a:buFont typeface="Arial" panose="020B0604020202020204" pitchFamily="34" charset="0"/>
              <a:buChar char="•"/>
            </a:pPr>
            <a:r>
              <a:rPr lang="en-CA" sz="1500" dirty="0"/>
              <a:t>No limit on withdrawals or transfers</a:t>
            </a:r>
          </a:p>
        </p:txBody>
      </p:sp>
      <p:sp>
        <p:nvSpPr>
          <p:cNvPr id="4" name="TextBox 3">
            <a:extLst>
              <a:ext uri="{FF2B5EF4-FFF2-40B4-BE49-F238E27FC236}">
                <a16:creationId xmlns:a16="http://schemas.microsoft.com/office/drawing/2014/main" id="{B46B2D06-46DA-1EF8-EC1E-3E41352229AF}"/>
              </a:ext>
            </a:extLst>
          </p:cNvPr>
          <p:cNvSpPr txBox="1"/>
          <p:nvPr/>
        </p:nvSpPr>
        <p:spPr>
          <a:xfrm>
            <a:off x="2810799" y="5973518"/>
            <a:ext cx="4572000" cy="215444"/>
          </a:xfrm>
          <a:prstGeom prst="rect">
            <a:avLst/>
          </a:prstGeom>
          <a:noFill/>
        </p:spPr>
        <p:txBody>
          <a:bodyPr wrap="square">
            <a:spAutoFit/>
          </a:bodyPr>
          <a:lstStyle/>
          <a:p>
            <a:r>
              <a:rPr lang="en-US" sz="800" dirty="0"/>
              <a:t>There is no guarantee that any investment strategy will achieve its objectives.</a:t>
            </a:r>
          </a:p>
        </p:txBody>
      </p:sp>
    </p:spTree>
    <p:custDataLst>
      <p:tags r:id="rId1"/>
    </p:custDataLst>
    <p:extLst>
      <p:ext uri="{BB962C8B-B14F-4D97-AF65-F5344CB8AC3E}">
        <p14:creationId xmlns:p14="http://schemas.microsoft.com/office/powerpoint/2010/main" val="67785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47CFCB-EAC5-5545-88AC-A6C89E133420}"/>
              </a:ext>
            </a:extLst>
          </p:cNvPr>
          <p:cNvSpPr>
            <a:spLocks noGrp="1"/>
          </p:cNvSpPr>
          <p:nvPr>
            <p:ph type="sldNum" sz="quarter" idx="12"/>
          </p:nvPr>
        </p:nvSpPr>
        <p:spPr/>
        <p:txBody>
          <a:bodyPr/>
          <a:lstStyle/>
          <a:p>
            <a:fld id="{BB333B34-C87C-402E-ABB0-13B7C9DEBBC4}" type="slidenum">
              <a:rPr lang="en-CA" smtClean="0"/>
              <a:pPr/>
              <a:t>12</a:t>
            </a:fld>
            <a:endParaRPr lang="en-CA"/>
          </a:p>
        </p:txBody>
      </p:sp>
      <p:sp>
        <p:nvSpPr>
          <p:cNvPr id="7" name="Rectangle 6">
            <a:extLst>
              <a:ext uri="{FF2B5EF4-FFF2-40B4-BE49-F238E27FC236}">
                <a16:creationId xmlns:a16="http://schemas.microsoft.com/office/drawing/2014/main" id="{9740DF45-F6DB-954A-268B-FD609F041C27}"/>
              </a:ext>
            </a:extLst>
          </p:cNvPr>
          <p:cNvSpPr/>
          <p:nvPr/>
        </p:nvSpPr>
        <p:spPr>
          <a:xfrm>
            <a:off x="1" y="1804461"/>
            <a:ext cx="9144000" cy="365984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pPr algn="l"/>
            <a:endParaRPr lang="en-US" sz="1350"/>
          </a:p>
        </p:txBody>
      </p:sp>
      <p:pic>
        <p:nvPicPr>
          <p:cNvPr id="9" name="Picture 8">
            <a:extLst>
              <a:ext uri="{FF2B5EF4-FFF2-40B4-BE49-F238E27FC236}">
                <a16:creationId xmlns:a16="http://schemas.microsoft.com/office/drawing/2014/main" id="{D5580517-9FAF-0D65-4FEB-7BD11BD79B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158434"/>
            <a:ext cx="9143999" cy="1834530"/>
          </a:xfrm>
          <a:prstGeom prst="rect">
            <a:avLst/>
          </a:prstGeom>
        </p:spPr>
      </p:pic>
      <p:sp>
        <p:nvSpPr>
          <p:cNvPr id="10" name="Rectangle 9">
            <a:extLst>
              <a:ext uri="{FF2B5EF4-FFF2-40B4-BE49-F238E27FC236}">
                <a16:creationId xmlns:a16="http://schemas.microsoft.com/office/drawing/2014/main" id="{5442CF25-3A68-BD6E-943F-CF7B750229EE}"/>
              </a:ext>
            </a:extLst>
          </p:cNvPr>
          <p:cNvSpPr/>
          <p:nvPr/>
        </p:nvSpPr>
        <p:spPr>
          <a:xfrm>
            <a:off x="0" y="1158434"/>
            <a:ext cx="4969432" cy="1822270"/>
          </a:xfrm>
          <a:prstGeom prst="rect">
            <a:avLst/>
          </a:prstGeom>
          <a:gradFill>
            <a:gsLst>
              <a:gs pos="0">
                <a:schemeClr val="tx1">
                  <a:alpha val="43801"/>
                </a:schemeClr>
              </a:gs>
              <a:gs pos="78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96" tIns="34299" rIns="137196" bIns="34299" numCol="1" spcCol="0" rtlCol="0" fromWordArt="0" anchor="ctr" anchorCtr="0" forceAA="0" compatLnSpc="1">
            <a:prstTxWarp prst="textNoShape">
              <a:avLst/>
            </a:prstTxWarp>
            <a:noAutofit/>
          </a:bodyPr>
          <a:lstStyle/>
          <a:p>
            <a:pPr algn="l"/>
            <a:endParaRPr lang="en-US" sz="1350"/>
          </a:p>
        </p:txBody>
      </p:sp>
      <p:sp>
        <p:nvSpPr>
          <p:cNvPr id="12" name="Rectangle 11">
            <a:extLst>
              <a:ext uri="{FF2B5EF4-FFF2-40B4-BE49-F238E27FC236}">
                <a16:creationId xmlns:a16="http://schemas.microsoft.com/office/drawing/2014/main" id="{D4CC19B1-459F-EE9F-4D16-7C19EC0C3575}"/>
              </a:ext>
            </a:extLst>
          </p:cNvPr>
          <p:cNvSpPr/>
          <p:nvPr/>
        </p:nvSpPr>
        <p:spPr>
          <a:xfrm>
            <a:off x="940158" y="3080868"/>
            <a:ext cx="1792213" cy="154393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216056" rIns="135035" bIns="270070" rtlCol="0" anchor="t" anchorCtr="0"/>
          <a:lstStyle/>
          <a:p>
            <a:pPr>
              <a:spcBef>
                <a:spcPts val="450"/>
              </a:spcBef>
            </a:pPr>
            <a:endParaRPr lang="en-US" sz="1500" b="1">
              <a:solidFill>
                <a:schemeClr val="tx1"/>
              </a:solidFill>
              <a:latin typeface="Manulife JH Sans Demibold" panose="020B0703040401060103" pitchFamily="34" charset="0"/>
            </a:endParaRPr>
          </a:p>
        </p:txBody>
      </p:sp>
      <p:sp>
        <p:nvSpPr>
          <p:cNvPr id="13" name="Rectangle 12">
            <a:extLst>
              <a:ext uri="{FF2B5EF4-FFF2-40B4-BE49-F238E27FC236}">
                <a16:creationId xmlns:a16="http://schemas.microsoft.com/office/drawing/2014/main" id="{DAE9E1B6-4E09-7C2C-D416-3B164097818C}"/>
              </a:ext>
            </a:extLst>
          </p:cNvPr>
          <p:cNvSpPr/>
          <p:nvPr/>
        </p:nvSpPr>
        <p:spPr>
          <a:xfrm>
            <a:off x="3308365" y="3135303"/>
            <a:ext cx="2530274" cy="154393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216056" rIns="135035" bIns="270070" rtlCol="0" anchor="t" anchorCtr="0"/>
          <a:lstStyle/>
          <a:p>
            <a:pPr>
              <a:spcBef>
                <a:spcPts val="450"/>
              </a:spcBef>
            </a:pPr>
            <a:endParaRPr lang="en-US" sz="1500" b="1">
              <a:solidFill>
                <a:schemeClr val="tx1"/>
              </a:solidFill>
              <a:latin typeface="Manulife JH Sans Demibold" panose="020B0703040401060103" pitchFamily="34" charset="0"/>
            </a:endParaRPr>
          </a:p>
        </p:txBody>
      </p:sp>
      <p:sp>
        <p:nvSpPr>
          <p:cNvPr id="14" name="Rectangle 13">
            <a:extLst>
              <a:ext uri="{FF2B5EF4-FFF2-40B4-BE49-F238E27FC236}">
                <a16:creationId xmlns:a16="http://schemas.microsoft.com/office/drawing/2014/main" id="{7EEF61E7-ED15-5283-535E-DFC19F5C3B14}"/>
              </a:ext>
            </a:extLst>
          </p:cNvPr>
          <p:cNvSpPr/>
          <p:nvPr/>
        </p:nvSpPr>
        <p:spPr>
          <a:xfrm>
            <a:off x="6414633" y="3135303"/>
            <a:ext cx="1792213" cy="154393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216056" rIns="135035" bIns="270070" rtlCol="0" anchor="t" anchorCtr="0"/>
          <a:lstStyle/>
          <a:p>
            <a:pPr>
              <a:spcBef>
                <a:spcPts val="450"/>
              </a:spcBef>
            </a:pPr>
            <a:endParaRPr lang="en-US" sz="1500" b="1">
              <a:solidFill>
                <a:schemeClr val="tx1"/>
              </a:solidFill>
              <a:latin typeface="Manulife JH Sans Demibold" panose="020B0703040401060103" pitchFamily="34" charset="0"/>
            </a:endParaRPr>
          </a:p>
        </p:txBody>
      </p:sp>
      <p:sp>
        <p:nvSpPr>
          <p:cNvPr id="17" name="Title 1">
            <a:extLst>
              <a:ext uri="{FF2B5EF4-FFF2-40B4-BE49-F238E27FC236}">
                <a16:creationId xmlns:a16="http://schemas.microsoft.com/office/drawing/2014/main" id="{A0F1734B-D7E8-6FCF-6C0D-63C6603E4C14}"/>
              </a:ext>
            </a:extLst>
          </p:cNvPr>
          <p:cNvSpPr>
            <a:spLocks noGrp="1"/>
          </p:cNvSpPr>
          <p:nvPr>
            <p:ph type="title"/>
          </p:nvPr>
        </p:nvSpPr>
        <p:spPr>
          <a:xfrm>
            <a:off x="398463" y="548714"/>
            <a:ext cx="6268813" cy="594280"/>
          </a:xfrm>
        </p:spPr>
        <p:txBody>
          <a:bodyPr/>
          <a:lstStyle/>
          <a:p>
            <a:r>
              <a:rPr lang="en-US" dirty="0"/>
              <a:t>Emergency savings </a:t>
            </a:r>
            <a:br>
              <a:rPr lang="en-US" sz="1350" dirty="0"/>
            </a:br>
            <a:endParaRPr lang="en-US" sz="1350" dirty="0"/>
          </a:p>
        </p:txBody>
      </p:sp>
      <p:sp>
        <p:nvSpPr>
          <p:cNvPr id="21" name="Slide Number Placeholder 4">
            <a:extLst>
              <a:ext uri="{FF2B5EF4-FFF2-40B4-BE49-F238E27FC236}">
                <a16:creationId xmlns:a16="http://schemas.microsoft.com/office/drawing/2014/main" id="{9BFB1E60-7A1E-986A-F8D9-BDB43CAC034E}"/>
              </a:ext>
            </a:extLst>
          </p:cNvPr>
          <p:cNvSpPr txBox="1">
            <a:spLocks/>
          </p:cNvSpPr>
          <p:nvPr/>
        </p:nvSpPr>
        <p:spPr>
          <a:xfrm>
            <a:off x="8533067" y="6399283"/>
            <a:ext cx="212470"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pPr/>
              <a:t>12</a:t>
            </a:fld>
            <a:endParaRPr lang="en-CA"/>
          </a:p>
        </p:txBody>
      </p:sp>
      <p:sp>
        <p:nvSpPr>
          <p:cNvPr id="23" name="TextBox 22">
            <a:extLst>
              <a:ext uri="{FF2B5EF4-FFF2-40B4-BE49-F238E27FC236}">
                <a16:creationId xmlns:a16="http://schemas.microsoft.com/office/drawing/2014/main" id="{22BDBE0D-BA9E-3F4B-A94D-F36B817F4E1E}"/>
              </a:ext>
            </a:extLst>
          </p:cNvPr>
          <p:cNvSpPr txBox="1"/>
          <p:nvPr/>
        </p:nvSpPr>
        <p:spPr>
          <a:xfrm>
            <a:off x="693766" y="1615539"/>
            <a:ext cx="2736154" cy="754758"/>
          </a:xfrm>
          <a:prstGeom prst="rect">
            <a:avLst/>
          </a:prstGeom>
          <a:noFill/>
        </p:spPr>
        <p:txBody>
          <a:bodyPr wrap="square" lIns="0" tIns="0" rIns="0" bIns="0" rtlCol="0">
            <a:spAutoFit/>
          </a:bodyPr>
          <a:lstStyle/>
          <a:p>
            <a:pPr>
              <a:lnSpc>
                <a:spcPct val="112000"/>
              </a:lnSpc>
            </a:pPr>
            <a:r>
              <a:rPr lang="en-US" sz="1500" b="1" spc="-30" dirty="0">
                <a:solidFill>
                  <a:schemeClr val="bg1"/>
                </a:solidFill>
                <a:latin typeface="Arial" panose="020B0604020202020204" pitchFamily="34" charset="0"/>
                <a:cs typeface="Arial" panose="020B0604020202020204" pitchFamily="34" charset="0"/>
              </a:rPr>
              <a:t>Set up an emergency </a:t>
            </a:r>
            <a:r>
              <a:rPr lang="en-US" sz="1500" b="1" dirty="0">
                <a:solidFill>
                  <a:schemeClr val="bg1"/>
                </a:solidFill>
                <a:latin typeface="Arial" panose="020B0604020202020204" pitchFamily="34" charset="0"/>
                <a:cs typeface="Arial" panose="020B0604020202020204" pitchFamily="34" charset="0"/>
              </a:rPr>
              <a:t>savings account to help cover any unexpected expenses.</a:t>
            </a:r>
          </a:p>
        </p:txBody>
      </p:sp>
      <p:sp>
        <p:nvSpPr>
          <p:cNvPr id="33" name="TextBox 32">
            <a:extLst>
              <a:ext uri="{FF2B5EF4-FFF2-40B4-BE49-F238E27FC236}">
                <a16:creationId xmlns:a16="http://schemas.microsoft.com/office/drawing/2014/main" id="{3F4D4363-BDF7-7B08-08AF-BAD1E9687A5F}"/>
              </a:ext>
            </a:extLst>
          </p:cNvPr>
          <p:cNvSpPr txBox="1"/>
          <p:nvPr/>
        </p:nvSpPr>
        <p:spPr>
          <a:xfrm>
            <a:off x="1021712" y="3169626"/>
            <a:ext cx="1499748" cy="923330"/>
          </a:xfrm>
          <a:prstGeom prst="rect">
            <a:avLst/>
          </a:prstGeom>
          <a:noFill/>
        </p:spPr>
        <p:txBody>
          <a:bodyPr wrap="square" rtlCol="0">
            <a:spAutoFit/>
          </a:bodyPr>
          <a:lstStyle/>
          <a:p>
            <a:r>
              <a:rPr lang="en-US" sz="1350" b="1" dirty="0"/>
              <a:t>Create an emergency savings account</a:t>
            </a:r>
          </a:p>
        </p:txBody>
      </p:sp>
      <p:sp>
        <p:nvSpPr>
          <p:cNvPr id="34" name="TextBox 33">
            <a:extLst>
              <a:ext uri="{FF2B5EF4-FFF2-40B4-BE49-F238E27FC236}">
                <a16:creationId xmlns:a16="http://schemas.microsoft.com/office/drawing/2014/main" id="{827C0998-061F-9E21-0CE4-4B65E9C65D06}"/>
              </a:ext>
            </a:extLst>
          </p:cNvPr>
          <p:cNvSpPr txBox="1"/>
          <p:nvPr/>
        </p:nvSpPr>
        <p:spPr>
          <a:xfrm>
            <a:off x="3429920" y="3224061"/>
            <a:ext cx="2268498" cy="1356782"/>
          </a:xfrm>
          <a:prstGeom prst="rect">
            <a:avLst/>
          </a:prstGeom>
          <a:noFill/>
        </p:spPr>
        <p:txBody>
          <a:bodyPr wrap="square" rtlCol="0">
            <a:spAutoFit/>
          </a:bodyPr>
          <a:lstStyle/>
          <a:p>
            <a:pPr>
              <a:spcAft>
                <a:spcPts val="450"/>
              </a:spcAft>
            </a:pPr>
            <a:r>
              <a:rPr lang="en-US" sz="1350" b="1" dirty="0"/>
              <a:t>Link your bank account and start saving</a:t>
            </a:r>
          </a:p>
          <a:p>
            <a:pPr>
              <a:spcAft>
                <a:spcPts val="450"/>
              </a:spcAft>
            </a:pPr>
            <a:r>
              <a:rPr lang="en-US" sz="1275" dirty="0"/>
              <a:t>Funds in the emergency savings account </a:t>
            </a:r>
            <a:br>
              <a:rPr lang="en-US" sz="1275" dirty="0"/>
            </a:br>
            <a:r>
              <a:rPr lang="en-US" sz="1275" dirty="0"/>
              <a:t>are insured by either</a:t>
            </a:r>
            <a:br>
              <a:rPr lang="en-US" sz="1275" dirty="0"/>
            </a:br>
            <a:r>
              <a:rPr lang="en-US" sz="1275" dirty="0"/>
              <a:t>FDIC or SIPC.</a:t>
            </a:r>
            <a:r>
              <a:rPr lang="en-US" sz="1275" baseline="30000" dirty="0"/>
              <a:t>1</a:t>
            </a:r>
            <a:r>
              <a:rPr lang="en-US" sz="1275" dirty="0"/>
              <a:t> </a:t>
            </a:r>
          </a:p>
        </p:txBody>
      </p:sp>
      <p:sp>
        <p:nvSpPr>
          <p:cNvPr id="35" name="TextBox 34">
            <a:extLst>
              <a:ext uri="{FF2B5EF4-FFF2-40B4-BE49-F238E27FC236}">
                <a16:creationId xmlns:a16="http://schemas.microsoft.com/office/drawing/2014/main" id="{09302BD7-98C9-50E5-1E11-8F36B385E13D}"/>
              </a:ext>
            </a:extLst>
          </p:cNvPr>
          <p:cNvSpPr txBox="1"/>
          <p:nvPr/>
        </p:nvSpPr>
        <p:spPr>
          <a:xfrm>
            <a:off x="6516647" y="3224062"/>
            <a:ext cx="1547817" cy="507831"/>
          </a:xfrm>
          <a:prstGeom prst="rect">
            <a:avLst/>
          </a:prstGeom>
          <a:noFill/>
        </p:spPr>
        <p:txBody>
          <a:bodyPr wrap="square" rtlCol="0">
            <a:spAutoFit/>
          </a:bodyPr>
          <a:lstStyle/>
          <a:p>
            <a:r>
              <a:rPr lang="en-US" sz="1350" b="1" dirty="0"/>
              <a:t>Achieve your savings goal</a:t>
            </a:r>
          </a:p>
        </p:txBody>
      </p:sp>
      <p:pic>
        <p:nvPicPr>
          <p:cNvPr id="36" name="Graphic 35">
            <a:extLst>
              <a:ext uri="{FF2B5EF4-FFF2-40B4-BE49-F238E27FC236}">
                <a16:creationId xmlns:a16="http://schemas.microsoft.com/office/drawing/2014/main" id="{34C38FA9-2660-A6A5-CBEB-C34951D43D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3139" y="4162304"/>
            <a:ext cx="428737" cy="300116"/>
          </a:xfrm>
          <a:prstGeom prst="rect">
            <a:avLst/>
          </a:prstGeom>
        </p:spPr>
      </p:pic>
      <p:pic>
        <p:nvPicPr>
          <p:cNvPr id="37" name="Graphic 36">
            <a:extLst>
              <a:ext uri="{FF2B5EF4-FFF2-40B4-BE49-F238E27FC236}">
                <a16:creationId xmlns:a16="http://schemas.microsoft.com/office/drawing/2014/main" id="{AF7E3860-DFD7-BBE2-7AFC-A743FD120F4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2154" y="4121222"/>
            <a:ext cx="428737" cy="428737"/>
          </a:xfrm>
          <a:prstGeom prst="rect">
            <a:avLst/>
          </a:prstGeom>
        </p:spPr>
      </p:pic>
      <p:pic>
        <p:nvPicPr>
          <p:cNvPr id="38" name="Graphic 37">
            <a:extLst>
              <a:ext uri="{FF2B5EF4-FFF2-40B4-BE49-F238E27FC236}">
                <a16:creationId xmlns:a16="http://schemas.microsoft.com/office/drawing/2014/main" id="{B384C400-2DC3-FC4C-7453-D55D5DBBC9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695978" y="4174206"/>
            <a:ext cx="397531" cy="397531"/>
          </a:xfrm>
          <a:prstGeom prst="rect">
            <a:avLst/>
          </a:prstGeom>
        </p:spPr>
      </p:pic>
      <p:sp>
        <p:nvSpPr>
          <p:cNvPr id="39" name="TextBox 38">
            <a:extLst>
              <a:ext uri="{FF2B5EF4-FFF2-40B4-BE49-F238E27FC236}">
                <a16:creationId xmlns:a16="http://schemas.microsoft.com/office/drawing/2014/main" id="{B9313A97-C316-67A8-1DBB-B7F3CDA4BCC2}"/>
              </a:ext>
            </a:extLst>
          </p:cNvPr>
          <p:cNvSpPr txBox="1"/>
          <p:nvPr/>
        </p:nvSpPr>
        <p:spPr>
          <a:xfrm>
            <a:off x="1441034" y="6177726"/>
            <a:ext cx="5029545" cy="403957"/>
          </a:xfrm>
          <a:prstGeom prst="rect">
            <a:avLst/>
          </a:prstGeom>
          <a:noFill/>
        </p:spPr>
        <p:txBody>
          <a:bodyPr wrap="square">
            <a:spAutoFit/>
          </a:bodyPr>
          <a:lstStyle/>
          <a:p>
            <a:r>
              <a:rPr lang="en-US" sz="675" b="1" dirty="0">
                <a:solidFill>
                  <a:srgbClr val="000000"/>
                </a:solidFill>
                <a:latin typeface="Arial" panose="020B0604020202020204" pitchFamily="34" charset="0"/>
                <a:ea typeface="Calibri" panose="020F0502020204030204" pitchFamily="34" charset="0"/>
                <a:cs typeface="Arial" panose="020B0604020202020204" pitchFamily="34" charset="0"/>
              </a:rPr>
              <a:t>1 </a:t>
            </a:r>
            <a:r>
              <a:rPr lang="en-US" sz="675" dirty="0">
                <a:solidFill>
                  <a:srgbClr val="000000"/>
                </a:solidFill>
                <a:latin typeface="Arial" panose="020B0604020202020204" pitchFamily="34" charset="0"/>
                <a:ea typeface="Calibri" panose="020F0502020204030204" pitchFamily="34" charset="0"/>
                <a:cs typeface="Arial" panose="020B0604020202020204" pitchFamily="34" charset="0"/>
              </a:rPr>
              <a:t>Federal Deposit Insurance Corporation (FDIC) deposit insurance covers the depositors of a failed FDIC-insured depository institution dollar for dollar, principal plus any interest accrued or due to the depositor, through the date of default, up to at least $250,000. </a:t>
            </a:r>
          </a:p>
        </p:txBody>
      </p:sp>
      <p:sp>
        <p:nvSpPr>
          <p:cNvPr id="40" name="Rectangle 39">
            <a:extLst>
              <a:ext uri="{FF2B5EF4-FFF2-40B4-BE49-F238E27FC236}">
                <a16:creationId xmlns:a16="http://schemas.microsoft.com/office/drawing/2014/main" id="{1ACB9987-3AB8-4A61-B98D-051115D9C2FC}"/>
              </a:ext>
            </a:extLst>
          </p:cNvPr>
          <p:cNvSpPr/>
          <p:nvPr/>
        </p:nvSpPr>
        <p:spPr>
          <a:xfrm>
            <a:off x="-20875" y="4965041"/>
            <a:ext cx="9164875" cy="1189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sp>
        <p:nvSpPr>
          <p:cNvPr id="41" name="TextBox 40">
            <a:extLst>
              <a:ext uri="{FF2B5EF4-FFF2-40B4-BE49-F238E27FC236}">
                <a16:creationId xmlns:a16="http://schemas.microsoft.com/office/drawing/2014/main" id="{240D8545-6889-F42F-4342-B8676C412387}"/>
              </a:ext>
            </a:extLst>
          </p:cNvPr>
          <p:cNvSpPr txBox="1"/>
          <p:nvPr/>
        </p:nvSpPr>
        <p:spPr>
          <a:xfrm>
            <a:off x="1390086" y="5241295"/>
            <a:ext cx="6363828" cy="646331"/>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To access or update your emergency savings account,</a:t>
            </a:r>
            <a:b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log in to </a:t>
            </a:r>
            <a:r>
              <a:rPr lang="en-US"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myplan.johnhancock.com</a:t>
            </a: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p:pic>
        <p:nvPicPr>
          <p:cNvPr id="42" name="Graphic 41">
            <a:extLst>
              <a:ext uri="{FF2B5EF4-FFF2-40B4-BE49-F238E27FC236}">
                <a16:creationId xmlns:a16="http://schemas.microsoft.com/office/drawing/2014/main" id="{69D3D709-FDF7-8E1F-0BB7-8FE0998B12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64519" y="5241295"/>
            <a:ext cx="661050" cy="661050"/>
          </a:xfrm>
          <a:prstGeom prst="rect">
            <a:avLst/>
          </a:prstGeom>
        </p:spPr>
      </p:pic>
    </p:spTree>
    <p:custDataLst>
      <p:tags r:id="rId1"/>
    </p:custDataLst>
    <p:extLst>
      <p:ext uri="{BB962C8B-B14F-4D97-AF65-F5344CB8AC3E}">
        <p14:creationId xmlns:p14="http://schemas.microsoft.com/office/powerpoint/2010/main" val="28232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A8892E-72EE-DA60-7447-13122BC2D3D0}"/>
              </a:ext>
            </a:extLst>
          </p:cNvPr>
          <p:cNvSpPr>
            <a:spLocks noGrp="1"/>
          </p:cNvSpPr>
          <p:nvPr>
            <p:ph type="title"/>
          </p:nvPr>
        </p:nvSpPr>
        <p:spPr>
          <a:xfrm>
            <a:off x="398463" y="472438"/>
            <a:ext cx="8347076" cy="792167"/>
          </a:xfrm>
        </p:spPr>
        <p:txBody>
          <a:bodyPr/>
          <a:lstStyle/>
          <a:p>
            <a:r>
              <a:rPr lang="en-US" dirty="0"/>
              <a:t>Emergency savings disclosure</a:t>
            </a:r>
          </a:p>
        </p:txBody>
      </p:sp>
      <p:sp>
        <p:nvSpPr>
          <p:cNvPr id="9" name="Content Placeholder 2">
            <a:extLst>
              <a:ext uri="{FF2B5EF4-FFF2-40B4-BE49-F238E27FC236}">
                <a16:creationId xmlns:a16="http://schemas.microsoft.com/office/drawing/2014/main" id="{7536ABDD-58EA-FE46-13AF-409F6666BD43}"/>
              </a:ext>
            </a:extLst>
          </p:cNvPr>
          <p:cNvSpPr txBox="1">
            <a:spLocks/>
          </p:cNvSpPr>
          <p:nvPr/>
        </p:nvSpPr>
        <p:spPr>
          <a:xfrm>
            <a:off x="398462" y="3237089"/>
            <a:ext cx="8347076" cy="4584842"/>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000" dirty="0">
                <a:solidFill>
                  <a:srgbClr val="000000"/>
                </a:solidFill>
                <a:latin typeface="Arial" panose="020B0604020202020204" pitchFamily="34" charset="0"/>
                <a:cs typeface="Arial" panose="020B0604020202020204" pitchFamily="34" charset="0"/>
              </a:rPr>
              <a:t>Emergency savings is a product offered by John Hancock Personal Financial Services, LLC, an SEC investment adviser registered under the Investment Advisers Act of 1940.</a:t>
            </a:r>
          </a:p>
          <a:p>
            <a:pPr marL="0" indent="0">
              <a:lnSpc>
                <a:spcPct val="100000"/>
              </a:lnSpc>
              <a:buFont typeface="Arial" panose="020B0604020202020204" pitchFamily="34" charset="0"/>
              <a:buNone/>
            </a:pPr>
            <a:r>
              <a:rPr lang="en-US" sz="1000" dirty="0">
                <a:solidFill>
                  <a:srgbClr val="000000"/>
                </a:solidFill>
                <a:latin typeface="Arial" panose="020B0604020202020204" pitchFamily="34" charset="0"/>
                <a:cs typeface="Arial" panose="020B0604020202020204" pitchFamily="34" charset="0"/>
              </a:rPr>
              <a:t>The emergency savings program is not intended for clients who need immediate access to assets in their account as they may not receive the proceeds from a withdrawal request for up to three business days after the withdrawal request is received. Emergency savings charges no advisory or maintenance fees and is a product offered by and a service provided by John Hancock Personal Financial Services, LLC, an SEC investment adviser. While the emergency savings service is accessible through your retirement plan website as an accommodation to you, it is a service that is completely independent of your retirement plan and, by providing access, neither your plan nor any plan fiduciary is recommending or endorsing the emergency savings service. The emergency savings account is not a tax-deferred account, and your retirement plan assets may not be invested in the emergency savings account. Apex (the account custodian), in its sole discretion, may sweep the cash in a client’s cash account into and out of interest-bearing FDIC-insured deposit accounts opened by Apex at participating banks. Participating in the program does not guarantee that any or all of a client’s cash account will be swept into a participating bank. FDIC insurance only applies to those assets in the cash account that are swept into a participating bank. Other assets in the cash account are not insured by the FDIC and have no bank or government guarantees but are instead covered up to $250,000 by the SIPC, of which Apex is a member.</a:t>
            </a:r>
          </a:p>
          <a:p>
            <a:pPr marL="0" indent="0">
              <a:lnSpc>
                <a:spcPct val="100000"/>
              </a:lnSpc>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1000" dirty="0">
                <a:latin typeface="Arial" panose="020B0604020202020204" pitchFamily="34" charset="0"/>
                <a:cs typeface="Arial" panose="020B0604020202020204" pitchFamily="34" charset="0"/>
              </a:rPr>
              <a:t>© 2024 John Hancock. All rights reserved.</a:t>
            </a:r>
          </a:p>
          <a:p>
            <a:pPr marL="0" indent="0">
              <a:lnSpc>
                <a:spcPct val="100000"/>
              </a:lnSpc>
              <a:buFont typeface="Arial" panose="020B0604020202020204" pitchFamily="34" charset="0"/>
              <a:buNone/>
            </a:pPr>
            <a:endParaRPr lang="en-US" sz="1000"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US" sz="10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058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n-US" altLang="en-US" kern="0" dirty="0">
                <a:latin typeface="Arial" charset="0"/>
                <a:ea typeface="Arial" charset="0"/>
                <a:cs typeface="Arial" charset="0"/>
              </a:rPr>
              <a:t>Manage your debt</a:t>
            </a:r>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146000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6E3237-F7EB-D446-922E-E7F31266597C}"/>
              </a:ext>
            </a:extLst>
          </p:cNvPr>
          <p:cNvSpPr/>
          <p:nvPr/>
        </p:nvSpPr>
        <p:spPr>
          <a:xfrm>
            <a:off x="1" y="1263512"/>
            <a:ext cx="914399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7" name="Rectangle 16">
            <a:extLst>
              <a:ext uri="{FF2B5EF4-FFF2-40B4-BE49-F238E27FC236}">
                <a16:creationId xmlns:a16="http://schemas.microsoft.com/office/drawing/2014/main" id="{60B80E6B-E4AB-C04E-B83E-4F0853C953E0}"/>
              </a:ext>
            </a:extLst>
          </p:cNvPr>
          <p:cNvSpPr/>
          <p:nvPr/>
        </p:nvSpPr>
        <p:spPr>
          <a:xfrm>
            <a:off x="399143" y="1573710"/>
            <a:ext cx="4075020" cy="405706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1" name="Rectangle 20">
            <a:extLst>
              <a:ext uri="{FF2B5EF4-FFF2-40B4-BE49-F238E27FC236}">
                <a16:creationId xmlns:a16="http://schemas.microsoft.com/office/drawing/2014/main" id="{52136D4F-D2FA-A94C-B2E2-87C72E3B7FFD}"/>
              </a:ext>
            </a:extLst>
          </p:cNvPr>
          <p:cNvSpPr/>
          <p:nvPr/>
        </p:nvSpPr>
        <p:spPr>
          <a:xfrm>
            <a:off x="4679685" y="1573710"/>
            <a:ext cx="4075020" cy="405706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0" name="Title 19"/>
          <p:cNvSpPr>
            <a:spLocks noGrp="1"/>
          </p:cNvSpPr>
          <p:nvPr>
            <p:ph type="title"/>
          </p:nvPr>
        </p:nvSpPr>
        <p:spPr/>
        <p:txBody>
          <a:bodyPr/>
          <a:lstStyle/>
          <a:p>
            <a:r>
              <a:rPr lang="en-US" dirty="0">
                <a:solidFill>
                  <a:schemeClr val="tx1"/>
                </a:solidFill>
              </a:rPr>
              <a:t>Types of debt</a:t>
            </a:r>
          </a:p>
        </p:txBody>
      </p:sp>
      <p:sp>
        <p:nvSpPr>
          <p:cNvPr id="14339" name="Text Box 9"/>
          <p:cNvSpPr txBox="1">
            <a:spLocks noChangeArrowheads="1"/>
          </p:cNvSpPr>
          <p:nvPr>
            <p:custDataLst>
              <p:tags r:id="rId1"/>
            </p:custDataLst>
          </p:nvPr>
        </p:nvSpPr>
        <p:spPr bwMode="auto">
          <a:xfrm>
            <a:off x="220663" y="6432550"/>
            <a:ext cx="8470900" cy="144463"/>
          </a:xfrm>
          <a:prstGeom prst="rect">
            <a:avLst/>
          </a:prstGeom>
          <a:noFill/>
          <a:ln w="9525">
            <a:noFill/>
            <a:miter lim="800000"/>
            <a:headEnd/>
            <a:tailEnd/>
          </a:ln>
        </p:spPr>
        <p:txBody>
          <a:bodyPr lIns="0" tIns="0" rIns="0" bIns="0" anchor="b">
            <a:prstTxWarp prst="textNoShape">
              <a:avLst/>
            </a:prstTxWarp>
            <a:spAutoFit/>
          </a:bodyPr>
          <a:lstStyle/>
          <a:p>
            <a:pPr>
              <a:lnSpc>
                <a:spcPct val="95000"/>
              </a:lnSpc>
              <a:spcBef>
                <a:spcPct val="35000"/>
              </a:spcBef>
              <a:buClr>
                <a:srgbClr val="000000"/>
              </a:buClr>
              <a:buSzPct val="100000"/>
              <a:tabLst>
                <a:tab pos="177800" algn="l"/>
              </a:tabLst>
            </a:pPr>
            <a:endParaRPr lang="en-US" sz="1000" i="1" dirty="0">
              <a:solidFill>
                <a:srgbClr val="000000"/>
              </a:solidFill>
              <a:ea typeface="Arial Unicode MS" pitchFamily="-111" charset="0"/>
              <a:cs typeface="Arial Unicode MS" pitchFamily="-111" charset="0"/>
            </a:endParaRPr>
          </a:p>
        </p:txBody>
      </p:sp>
      <p:sp>
        <p:nvSpPr>
          <p:cNvPr id="14341" name="Rectangle 18"/>
          <p:cNvSpPr>
            <a:spLocks noChangeArrowheads="1"/>
          </p:cNvSpPr>
          <p:nvPr/>
        </p:nvSpPr>
        <p:spPr bwMode="auto">
          <a:xfrm>
            <a:off x="884238" y="2569506"/>
            <a:ext cx="7727950" cy="1114425"/>
          </a:xfrm>
          <a:prstGeom prst="rect">
            <a:avLst/>
          </a:prstGeom>
          <a:noFill/>
          <a:ln w="9525">
            <a:noFill/>
            <a:miter lim="800000"/>
            <a:headEnd/>
            <a:tailEnd/>
          </a:ln>
        </p:spPr>
        <p:txBody>
          <a:bodyPr>
            <a:prstTxWarp prst="textNoShape">
              <a:avLst/>
            </a:prstTxWarp>
          </a:bodyPr>
          <a:lstStyle/>
          <a:p>
            <a:pPr marL="342900" indent="-342900">
              <a:lnSpc>
                <a:spcPct val="95000"/>
              </a:lnSpc>
              <a:spcBef>
                <a:spcPct val="45000"/>
              </a:spcBef>
              <a:buClr>
                <a:schemeClr val="folHlink"/>
              </a:buClr>
              <a:buSzPct val="90000"/>
              <a:buFont typeface="Verdana" pitchFamily="-111" charset="0"/>
              <a:buChar char="•"/>
            </a:pPr>
            <a:endParaRPr lang="en-US" dirty="0">
              <a:solidFill>
                <a:srgbClr val="000000"/>
              </a:solidFill>
            </a:endParaRPr>
          </a:p>
        </p:txBody>
      </p:sp>
      <p:sp>
        <p:nvSpPr>
          <p:cNvPr id="14342" name="Rectangle 19"/>
          <p:cNvSpPr>
            <a:spLocks noChangeArrowheads="1"/>
          </p:cNvSpPr>
          <p:nvPr/>
        </p:nvSpPr>
        <p:spPr bwMode="auto">
          <a:xfrm>
            <a:off x="681038" y="3843338"/>
            <a:ext cx="7727950" cy="1082675"/>
          </a:xfrm>
          <a:prstGeom prst="rect">
            <a:avLst/>
          </a:prstGeom>
          <a:noFill/>
          <a:ln w="9525">
            <a:noFill/>
            <a:miter lim="800000"/>
            <a:headEnd/>
            <a:tailEnd/>
          </a:ln>
        </p:spPr>
        <p:txBody>
          <a:bodyPr>
            <a:prstTxWarp prst="textNoShape">
              <a:avLst/>
            </a:prstTxWarp>
          </a:bodyPr>
          <a:lstStyle/>
          <a:p>
            <a:pPr marL="342900" indent="-342900">
              <a:lnSpc>
                <a:spcPct val="95000"/>
              </a:lnSpc>
              <a:spcBef>
                <a:spcPct val="45000"/>
              </a:spcBef>
              <a:buClr>
                <a:schemeClr val="folHlink"/>
              </a:buClr>
              <a:buSzPct val="90000"/>
              <a:buFont typeface="Verdana" pitchFamily="-111" charset="0"/>
              <a:buChar char="•"/>
            </a:pPr>
            <a:endParaRPr lang="en-US" dirty="0">
              <a:solidFill>
                <a:srgbClr val="000000"/>
              </a:solidFill>
            </a:endParaRPr>
          </a:p>
        </p:txBody>
      </p:sp>
      <p:sp>
        <p:nvSpPr>
          <p:cNvPr id="7" name="Rectangle 19"/>
          <p:cNvSpPr>
            <a:spLocks noChangeArrowheads="1"/>
          </p:cNvSpPr>
          <p:nvPr/>
        </p:nvSpPr>
        <p:spPr bwMode="auto">
          <a:xfrm>
            <a:off x="681038" y="3843338"/>
            <a:ext cx="7727950" cy="1082675"/>
          </a:xfrm>
          <a:prstGeom prst="rect">
            <a:avLst/>
          </a:prstGeom>
          <a:noFill/>
          <a:ln w="9525">
            <a:noFill/>
            <a:miter lim="800000"/>
            <a:headEnd/>
            <a:tailEnd/>
          </a:ln>
        </p:spPr>
        <p:txBody>
          <a:bodyPr/>
          <a:lstStyle/>
          <a:p>
            <a:pPr marL="342900" indent="-342900">
              <a:lnSpc>
                <a:spcPct val="95000"/>
              </a:lnSpc>
              <a:spcBef>
                <a:spcPct val="45000"/>
              </a:spcBef>
              <a:buClr>
                <a:schemeClr val="folHlink"/>
              </a:buClr>
              <a:buSzPct val="90000"/>
              <a:buFont typeface="Verdana" pitchFamily="34" charset="0"/>
              <a:buChar char="•"/>
            </a:pPr>
            <a:endParaRPr lang="en-US">
              <a:solidFill>
                <a:srgbClr val="000000"/>
              </a:solidFill>
            </a:endParaRPr>
          </a:p>
        </p:txBody>
      </p:sp>
      <p:sp>
        <p:nvSpPr>
          <p:cNvPr id="12" name="Rectangle 30"/>
          <p:cNvSpPr txBox="1">
            <a:spLocks noChangeArrowheads="1"/>
          </p:cNvSpPr>
          <p:nvPr/>
        </p:nvSpPr>
        <p:spPr bwMode="auto">
          <a:xfrm>
            <a:off x="798513" y="1893508"/>
            <a:ext cx="2960687" cy="2585323"/>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p>
            <a:pPr>
              <a:spcAft>
                <a:spcPts val="1800"/>
              </a:spcAft>
              <a:buSzPct val="100000"/>
            </a:pPr>
            <a:r>
              <a:rPr lang="en-US" sz="2000" b="1" dirty="0">
                <a:cs typeface="Tahoma"/>
              </a:rPr>
              <a:t>Good debt—tied to something with expected future value</a:t>
            </a:r>
            <a:endParaRPr lang="en-US" b="1" dirty="0">
              <a:highlight>
                <a:srgbClr val="FFFF00"/>
              </a:highlight>
              <a:cs typeface="Tahoma"/>
            </a:endParaRPr>
          </a:p>
          <a:p>
            <a:pPr lvl="1">
              <a:spcAft>
                <a:spcPts val="1800"/>
              </a:spcAft>
              <a:buSzPct val="100000"/>
            </a:pPr>
            <a:r>
              <a:rPr lang="en-US" dirty="0">
                <a:cs typeface="Tahoma"/>
              </a:rPr>
              <a:t>Mortgage</a:t>
            </a:r>
          </a:p>
          <a:p>
            <a:pPr lvl="1">
              <a:spcAft>
                <a:spcPts val="1800"/>
              </a:spcAft>
              <a:buSzPct val="100000"/>
            </a:pPr>
            <a:r>
              <a:rPr lang="en-US" dirty="0">
                <a:cs typeface="Tahoma"/>
              </a:rPr>
              <a:t>Student loans</a:t>
            </a:r>
            <a:br>
              <a:rPr lang="en-US" dirty="0">
                <a:cs typeface="Tahoma"/>
              </a:rPr>
            </a:br>
            <a:r>
              <a:rPr lang="en-US" dirty="0">
                <a:cs typeface="Tahoma"/>
              </a:rPr>
              <a:t>(in some cases)</a:t>
            </a:r>
          </a:p>
          <a:p>
            <a:pPr>
              <a:spcAft>
                <a:spcPts val="1800"/>
              </a:spcAft>
              <a:buSzPct val="100000"/>
            </a:pPr>
            <a:r>
              <a:rPr lang="en-US" dirty="0">
                <a:cs typeface="Tahoma"/>
              </a:rPr>
              <a:t> </a:t>
            </a:r>
          </a:p>
        </p:txBody>
      </p:sp>
      <p:sp>
        <p:nvSpPr>
          <p:cNvPr id="15" name="Rectangle 30"/>
          <p:cNvSpPr txBox="1">
            <a:spLocks noChangeArrowheads="1"/>
          </p:cNvSpPr>
          <p:nvPr/>
        </p:nvSpPr>
        <p:spPr bwMode="auto">
          <a:xfrm>
            <a:off x="5103965" y="1893508"/>
            <a:ext cx="3155797" cy="2277547"/>
          </a:xfrm>
          <a:prstGeom prst="rect">
            <a:avLst/>
          </a:prstGeom>
          <a:noFill/>
          <a:ln w="9525">
            <a:noFill/>
            <a:miter lim="800000"/>
            <a:headEnd/>
            <a:tailEnd/>
          </a:ln>
        </p:spPr>
        <p:txBody>
          <a:bodyPr vert="horz" wrap="square" lIns="0" tIns="45720" rIns="0" bIns="45720" numCol="1" anchor="t" anchorCtr="0" compatLnSpc="1">
            <a:prstTxWarp prst="textNoShape">
              <a:avLst/>
            </a:prstTxWarp>
            <a:noAutofit/>
          </a:bodyPr>
          <a:lstStyle/>
          <a:p>
            <a:pPr>
              <a:spcAft>
                <a:spcPts val="1800"/>
              </a:spcAft>
            </a:pPr>
            <a:r>
              <a:rPr lang="en-US" sz="2000" b="1" dirty="0">
                <a:cs typeface="Tahoma"/>
              </a:rPr>
              <a:t>Bad debt—</a:t>
            </a:r>
            <a:r>
              <a:rPr lang="en-US" sz="2000" b="1" i="1" dirty="0">
                <a:cs typeface="Tahoma"/>
              </a:rPr>
              <a:t>not </a:t>
            </a:r>
            <a:r>
              <a:rPr lang="en-US" sz="2000" b="1" dirty="0">
                <a:cs typeface="Tahoma"/>
              </a:rPr>
              <a:t>tied to anything with expected future value</a:t>
            </a:r>
            <a:endParaRPr lang="en-US" b="1" strike="sngStrike" dirty="0">
              <a:highlight>
                <a:srgbClr val="FFFF00"/>
              </a:highlight>
              <a:cs typeface="Tahoma"/>
            </a:endParaRPr>
          </a:p>
          <a:p>
            <a:pPr lvl="1">
              <a:spcAft>
                <a:spcPts val="1800"/>
              </a:spcAft>
            </a:pPr>
            <a:r>
              <a:rPr lang="en-US" dirty="0">
                <a:cs typeface="Tahoma"/>
              </a:rPr>
              <a:t>Credit cards</a:t>
            </a:r>
          </a:p>
          <a:p>
            <a:pPr lvl="0">
              <a:spcAft>
                <a:spcPts val="1800"/>
              </a:spcAft>
            </a:pPr>
            <a:br>
              <a:rPr lang="en-US" b="1" dirty="0">
                <a:cs typeface="Tahoma"/>
              </a:rPr>
            </a:br>
            <a:endParaRPr lang="en-US" sz="1600" dirty="0">
              <a:solidFill>
                <a:schemeClr val="bg2">
                  <a:lumMod val="75000"/>
                </a:schemeClr>
              </a:solidFill>
              <a:latin typeface="Tahoma"/>
              <a:cs typeface="Tahoma"/>
            </a:endParaRPr>
          </a:p>
        </p:txBody>
      </p:sp>
      <p:pic>
        <p:nvPicPr>
          <p:cNvPr id="18" name="Graphic 17">
            <a:extLst>
              <a:ext uri="{FF2B5EF4-FFF2-40B4-BE49-F238E27FC236}">
                <a16:creationId xmlns:a16="http://schemas.microsoft.com/office/drawing/2014/main" id="{0ABEBC77-F19F-45D9-84B8-F0C36D1041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192210" y="4418434"/>
            <a:ext cx="945472" cy="945472"/>
          </a:xfrm>
          <a:prstGeom prst="rect">
            <a:avLst/>
          </a:prstGeom>
        </p:spPr>
      </p:pic>
      <p:pic>
        <p:nvPicPr>
          <p:cNvPr id="19" name="Graphic 18">
            <a:extLst>
              <a:ext uri="{FF2B5EF4-FFF2-40B4-BE49-F238E27FC236}">
                <a16:creationId xmlns:a16="http://schemas.microsoft.com/office/drawing/2014/main" id="{AC0C05DA-15CD-4873-9BCB-7FA5692E20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586907" y="4490852"/>
            <a:ext cx="883311" cy="883311"/>
          </a:xfrm>
          <a:prstGeom prst="rect">
            <a:avLst/>
          </a:prstGeom>
        </p:spPr>
      </p:pic>
      <p:pic>
        <p:nvPicPr>
          <p:cNvPr id="22" name="Graphic 21">
            <a:extLst>
              <a:ext uri="{FF2B5EF4-FFF2-40B4-BE49-F238E27FC236}">
                <a16:creationId xmlns:a16="http://schemas.microsoft.com/office/drawing/2014/main" id="{B74B8E67-7266-C449-843D-43CEE4CE11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4980" y="2981686"/>
            <a:ext cx="378482" cy="378482"/>
          </a:xfrm>
          <a:prstGeom prst="rect">
            <a:avLst/>
          </a:prstGeom>
        </p:spPr>
      </p:pic>
      <p:pic>
        <p:nvPicPr>
          <p:cNvPr id="23" name="Graphic 22">
            <a:extLst>
              <a:ext uri="{FF2B5EF4-FFF2-40B4-BE49-F238E27FC236}">
                <a16:creationId xmlns:a16="http://schemas.microsoft.com/office/drawing/2014/main" id="{93DB3E3D-C05A-7843-AE9A-4C0F3D55AD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4980" y="3519575"/>
            <a:ext cx="378482" cy="378482"/>
          </a:xfrm>
          <a:prstGeom prst="rect">
            <a:avLst/>
          </a:prstGeom>
        </p:spPr>
      </p:pic>
      <p:pic>
        <p:nvPicPr>
          <p:cNvPr id="24" name="Graphic 23">
            <a:extLst>
              <a:ext uri="{FF2B5EF4-FFF2-40B4-BE49-F238E27FC236}">
                <a16:creationId xmlns:a16="http://schemas.microsoft.com/office/drawing/2014/main" id="{333D9715-C3E2-B74C-8695-230F818EAD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03965" y="3026963"/>
            <a:ext cx="378482" cy="378482"/>
          </a:xfrm>
          <a:prstGeom prst="rect">
            <a:avLst/>
          </a:prstGeom>
        </p:spPr>
      </p:pic>
      <p:sp>
        <p:nvSpPr>
          <p:cNvPr id="3" name="TextBox 2">
            <a:extLst>
              <a:ext uri="{FF2B5EF4-FFF2-40B4-BE49-F238E27FC236}">
                <a16:creationId xmlns:a16="http://schemas.microsoft.com/office/drawing/2014/main" id="{0468D7ED-EF9D-9041-05F0-1583E5AB1DFD}"/>
              </a:ext>
            </a:extLst>
          </p:cNvPr>
          <p:cNvSpPr txBox="1"/>
          <p:nvPr/>
        </p:nvSpPr>
        <p:spPr>
          <a:xfrm flipH="1">
            <a:off x="8612188" y="6432551"/>
            <a:ext cx="249590" cy="123111"/>
          </a:xfrm>
          <a:prstGeom prst="rect">
            <a:avLst/>
          </a:prstGeom>
          <a:noFill/>
        </p:spPr>
        <p:txBody>
          <a:bodyPr wrap="square" lIns="0" tIns="0" rIns="0" bIns="0" rtlCol="0">
            <a:spAutoFit/>
          </a:bodyPr>
          <a:lstStyle/>
          <a:p>
            <a:pPr algn="l">
              <a:spcBef>
                <a:spcPts val="600"/>
              </a:spcBef>
            </a:pPr>
            <a:r>
              <a:rPr lang="en-US" sz="800" dirty="0"/>
              <a:t>15</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F83045D-E0CD-4A45-B02A-3A1A9607CCD7}"/>
              </a:ext>
            </a:extLst>
          </p:cNvPr>
          <p:cNvSpPr/>
          <p:nvPr/>
        </p:nvSpPr>
        <p:spPr>
          <a:xfrm>
            <a:off x="1" y="1263512"/>
            <a:ext cx="3106737"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grpSp>
        <p:nvGrpSpPr>
          <p:cNvPr id="8" name="Group 7">
            <a:extLst>
              <a:ext uri="{FF2B5EF4-FFF2-40B4-BE49-F238E27FC236}">
                <a16:creationId xmlns:a16="http://schemas.microsoft.com/office/drawing/2014/main" id="{06262480-F8E4-0D4F-AB89-70624660E45E}"/>
              </a:ext>
            </a:extLst>
          </p:cNvPr>
          <p:cNvGrpSpPr/>
          <p:nvPr/>
        </p:nvGrpSpPr>
        <p:grpSpPr>
          <a:xfrm>
            <a:off x="312056" y="1501141"/>
            <a:ext cx="2496457" cy="4330386"/>
            <a:chOff x="312056" y="2387599"/>
            <a:chExt cx="2496457" cy="3504887"/>
          </a:xfrm>
        </p:grpSpPr>
        <p:sp>
          <p:nvSpPr>
            <p:cNvPr id="12" name="Rectangle 11">
              <a:extLst>
                <a:ext uri="{FF2B5EF4-FFF2-40B4-BE49-F238E27FC236}">
                  <a16:creationId xmlns:a16="http://schemas.microsoft.com/office/drawing/2014/main" id="{54734234-CC6D-CE47-B3B5-12E889669455}"/>
                </a:ext>
              </a:extLst>
            </p:cNvPr>
            <p:cNvSpPr/>
            <p:nvPr/>
          </p:nvSpPr>
          <p:spPr>
            <a:xfrm>
              <a:off x="312056" y="238759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17" name="Rectangle 16">
              <a:extLst>
                <a:ext uri="{FF2B5EF4-FFF2-40B4-BE49-F238E27FC236}">
                  <a16:creationId xmlns:a16="http://schemas.microsoft.com/office/drawing/2014/main" id="{3B8069EB-A717-5447-86FE-A4955A4E5F0F}"/>
                </a:ext>
              </a:extLst>
            </p:cNvPr>
            <p:cNvSpPr/>
            <p:nvPr/>
          </p:nvSpPr>
          <p:spPr>
            <a:xfrm>
              <a:off x="312056" y="329183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1" name="Rectangle 20">
              <a:extLst>
                <a:ext uri="{FF2B5EF4-FFF2-40B4-BE49-F238E27FC236}">
                  <a16:creationId xmlns:a16="http://schemas.microsoft.com/office/drawing/2014/main" id="{2D4D79B5-9146-004D-B47D-65FB616DA0DF}"/>
                </a:ext>
              </a:extLst>
            </p:cNvPr>
            <p:cNvSpPr/>
            <p:nvPr/>
          </p:nvSpPr>
          <p:spPr>
            <a:xfrm>
              <a:off x="312056" y="419607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3" name="Rectangle 22">
              <a:extLst>
                <a:ext uri="{FF2B5EF4-FFF2-40B4-BE49-F238E27FC236}">
                  <a16:creationId xmlns:a16="http://schemas.microsoft.com/office/drawing/2014/main" id="{D6B574EA-D9AD-A548-9533-0611CBE46FBA}"/>
                </a:ext>
              </a:extLst>
            </p:cNvPr>
            <p:cNvSpPr/>
            <p:nvPr/>
          </p:nvSpPr>
          <p:spPr>
            <a:xfrm>
              <a:off x="312056" y="510031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grpSp>
      <p:sp>
        <p:nvSpPr>
          <p:cNvPr id="2" name="Title 1">
            <a:extLst>
              <a:ext uri="{FF2B5EF4-FFF2-40B4-BE49-F238E27FC236}">
                <a16:creationId xmlns:a16="http://schemas.microsoft.com/office/drawing/2014/main" id="{5A550495-BAA3-DE42-A54B-3B1EE7E65D08}"/>
              </a:ext>
            </a:extLst>
          </p:cNvPr>
          <p:cNvSpPr>
            <a:spLocks noGrp="1"/>
          </p:cNvSpPr>
          <p:nvPr>
            <p:ph type="title"/>
          </p:nvPr>
        </p:nvSpPr>
        <p:spPr>
          <a:xfrm>
            <a:off x="398463" y="472438"/>
            <a:ext cx="8347076" cy="792167"/>
          </a:xfrm>
        </p:spPr>
        <p:txBody>
          <a:bodyPr/>
          <a:lstStyle/>
          <a:p>
            <a:pPr lvl="0">
              <a:spcBef>
                <a:spcPts val="0"/>
              </a:spcBef>
              <a:defRPr/>
            </a:pPr>
            <a:r>
              <a:rPr lang="en-CA" dirty="0"/>
              <a:t>Reasons to pay down debt first</a:t>
            </a:r>
            <a:endParaRPr lang="en-US" b="0" i="1" baseline="300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B1DC048-26AA-DF48-937F-671A6A9B2354}"/>
              </a:ext>
            </a:extLst>
          </p:cNvPr>
          <p:cNvSpPr>
            <a:spLocks noGrp="1"/>
          </p:cNvSpPr>
          <p:nvPr>
            <p:ph type="sldNum" sz="quarter" idx="12"/>
          </p:nvPr>
        </p:nvSpPr>
        <p:spPr/>
        <p:txBody>
          <a:bodyPr/>
          <a:lstStyle/>
          <a:p>
            <a:fld id="{BB333B34-C87C-402E-ABB0-13B7C9DEBBC4}" type="slidenum">
              <a:rPr lang="en-PH" smtClean="0"/>
              <a:t>16</a:t>
            </a:fld>
            <a:endParaRPr lang="en-PH"/>
          </a:p>
        </p:txBody>
      </p:sp>
      <p:pic>
        <p:nvPicPr>
          <p:cNvPr id="10" name="Picture 9">
            <a:extLst>
              <a:ext uri="{FF2B5EF4-FFF2-40B4-BE49-F238E27FC236}">
                <a16:creationId xmlns:a16="http://schemas.microsoft.com/office/drawing/2014/main" id="{2402BCCD-9C3D-8943-816A-A75502CB6165}"/>
              </a:ext>
            </a:extLst>
          </p:cNvPr>
          <p:cNvPicPr>
            <a:picLocks noChangeAspect="1"/>
          </p:cNvPicPr>
          <p:nvPr/>
        </p:nvPicPr>
        <p:blipFill>
          <a:blip r:embed="rId3">
            <a:extLst>
              <a:ext uri="{28A0092B-C50C-407E-A947-70E740481C1C}">
                <a14:useLocalDpi xmlns:a14="http://schemas.microsoft.com/office/drawing/2010/main" val="0"/>
              </a:ext>
            </a:extLst>
          </a:blip>
          <a:srcRect t="60" b="60"/>
          <a:stretch/>
        </p:blipFill>
        <p:spPr>
          <a:xfrm>
            <a:off x="3106738" y="1263512"/>
            <a:ext cx="6037261" cy="4798634"/>
          </a:xfrm>
          <a:prstGeom prst="rect">
            <a:avLst/>
          </a:prstGeom>
        </p:spPr>
      </p:pic>
      <p:sp>
        <p:nvSpPr>
          <p:cNvPr id="13" name="Title 1">
            <a:extLst>
              <a:ext uri="{FF2B5EF4-FFF2-40B4-BE49-F238E27FC236}">
                <a16:creationId xmlns:a16="http://schemas.microsoft.com/office/drawing/2014/main" id="{3DD7A4E8-1FC1-3C4C-B337-09A795C1ED9C}"/>
              </a:ext>
            </a:extLst>
          </p:cNvPr>
          <p:cNvSpPr txBox="1">
            <a:spLocks/>
          </p:cNvSpPr>
          <p:nvPr/>
        </p:nvSpPr>
        <p:spPr>
          <a:xfrm>
            <a:off x="1059905" y="1737677"/>
            <a:ext cx="1203235"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dirty="0"/>
              <a:t>Debt is </a:t>
            </a:r>
            <a:r>
              <a:rPr lang="en-US" sz="1800" b="0" i="1" dirty="0"/>
              <a:t>never</a:t>
            </a:r>
            <a:r>
              <a:rPr lang="en-US" sz="1800" b="0" dirty="0"/>
              <a:t> free</a:t>
            </a:r>
          </a:p>
        </p:txBody>
      </p:sp>
      <p:sp>
        <p:nvSpPr>
          <p:cNvPr id="25" name="Title 1">
            <a:extLst>
              <a:ext uri="{FF2B5EF4-FFF2-40B4-BE49-F238E27FC236}">
                <a16:creationId xmlns:a16="http://schemas.microsoft.com/office/drawing/2014/main" id="{3930D6D8-9D7A-A04E-BD9E-795E52FC65CF}"/>
              </a:ext>
            </a:extLst>
          </p:cNvPr>
          <p:cNvSpPr txBox="1">
            <a:spLocks/>
          </p:cNvSpPr>
          <p:nvPr/>
        </p:nvSpPr>
        <p:spPr>
          <a:xfrm>
            <a:off x="1059906" y="2716422"/>
            <a:ext cx="174860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lvl="0"/>
            <a:r>
              <a:rPr lang="en-US" sz="1800" b="0" dirty="0"/>
              <a:t>Your money could be invested</a:t>
            </a:r>
          </a:p>
        </p:txBody>
      </p:sp>
      <p:sp>
        <p:nvSpPr>
          <p:cNvPr id="26" name="Title 1">
            <a:extLst>
              <a:ext uri="{FF2B5EF4-FFF2-40B4-BE49-F238E27FC236}">
                <a16:creationId xmlns:a16="http://schemas.microsoft.com/office/drawing/2014/main" id="{520C2AD0-AE8C-894B-AF67-19B737EA82F7}"/>
              </a:ext>
            </a:extLst>
          </p:cNvPr>
          <p:cNvSpPr txBox="1">
            <a:spLocks/>
          </p:cNvSpPr>
          <p:nvPr/>
        </p:nvSpPr>
        <p:spPr>
          <a:xfrm>
            <a:off x="1059906" y="3836562"/>
            <a:ext cx="1748607"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spc="-20" dirty="0"/>
              <a:t>Your debt makes it harder </a:t>
            </a:r>
            <a:br>
              <a:rPr lang="en-US" sz="1800" b="0" spc="-20" dirty="0"/>
            </a:br>
            <a:r>
              <a:rPr lang="en-US" sz="1800" b="0" spc="-20" dirty="0"/>
              <a:t>to borrow  </a:t>
            </a:r>
          </a:p>
          <a:p>
            <a:pPr lvl="0"/>
            <a:endParaRPr lang="en-US" sz="1800" b="0" spc="-20" dirty="0"/>
          </a:p>
        </p:txBody>
      </p:sp>
      <p:sp>
        <p:nvSpPr>
          <p:cNvPr id="27" name="Title 1">
            <a:extLst>
              <a:ext uri="{FF2B5EF4-FFF2-40B4-BE49-F238E27FC236}">
                <a16:creationId xmlns:a16="http://schemas.microsoft.com/office/drawing/2014/main" id="{258A71CB-6945-824F-9A46-907D6909963D}"/>
              </a:ext>
            </a:extLst>
          </p:cNvPr>
          <p:cNvSpPr txBox="1">
            <a:spLocks/>
          </p:cNvSpPr>
          <p:nvPr/>
        </p:nvSpPr>
        <p:spPr>
          <a:xfrm>
            <a:off x="1059905" y="5073050"/>
            <a:ext cx="1203235"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dirty="0"/>
              <a:t>Debt can be a worry</a:t>
            </a:r>
          </a:p>
        </p:txBody>
      </p:sp>
      <p:pic>
        <p:nvPicPr>
          <p:cNvPr id="28" name="Graphic 27">
            <a:extLst>
              <a:ext uri="{FF2B5EF4-FFF2-40B4-BE49-F238E27FC236}">
                <a16:creationId xmlns:a16="http://schemas.microsoft.com/office/drawing/2014/main" id="{55727E32-DE7B-A24B-8E00-92577B95F2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1741557"/>
            <a:ext cx="468448" cy="468448"/>
          </a:xfrm>
          <a:prstGeom prst="rect">
            <a:avLst/>
          </a:prstGeom>
        </p:spPr>
      </p:pic>
      <p:pic>
        <p:nvPicPr>
          <p:cNvPr id="29" name="Graphic 28">
            <a:extLst>
              <a:ext uri="{FF2B5EF4-FFF2-40B4-BE49-F238E27FC236}">
                <a16:creationId xmlns:a16="http://schemas.microsoft.com/office/drawing/2014/main" id="{9C83EDCB-07AF-8D4F-82FB-197EC1717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2876937"/>
            <a:ext cx="468448" cy="468448"/>
          </a:xfrm>
          <a:prstGeom prst="rect">
            <a:avLst/>
          </a:prstGeom>
        </p:spPr>
      </p:pic>
      <p:pic>
        <p:nvPicPr>
          <p:cNvPr id="30" name="Graphic 29">
            <a:extLst>
              <a:ext uri="{FF2B5EF4-FFF2-40B4-BE49-F238E27FC236}">
                <a16:creationId xmlns:a16="http://schemas.microsoft.com/office/drawing/2014/main" id="{D67F41B4-90D2-C74C-BD0F-27AFFA7877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3989457"/>
            <a:ext cx="468448" cy="468448"/>
          </a:xfrm>
          <a:prstGeom prst="rect">
            <a:avLst/>
          </a:prstGeom>
        </p:spPr>
      </p:pic>
      <p:pic>
        <p:nvPicPr>
          <p:cNvPr id="31" name="Graphic 30">
            <a:extLst>
              <a:ext uri="{FF2B5EF4-FFF2-40B4-BE49-F238E27FC236}">
                <a16:creationId xmlns:a16="http://schemas.microsoft.com/office/drawing/2014/main" id="{3AE0EF52-17B9-E849-B9BB-40C704C63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876" y="5101977"/>
            <a:ext cx="468448" cy="468448"/>
          </a:xfrm>
          <a:prstGeom prst="rect">
            <a:avLst/>
          </a:prstGeom>
        </p:spPr>
      </p:pic>
    </p:spTree>
    <p:extLst>
      <p:ext uri="{BB962C8B-B14F-4D97-AF65-F5344CB8AC3E}">
        <p14:creationId xmlns:p14="http://schemas.microsoft.com/office/powerpoint/2010/main" val="276225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4F7051DB-7A28-4703-8139-CA072CD3A5C4}"/>
              </a:ext>
            </a:extLst>
          </p:cNvPr>
          <p:cNvSpPr>
            <a:spLocks noGrp="1"/>
          </p:cNvSpPr>
          <p:nvPr>
            <p:ph type="body" sz="quarter" idx="15"/>
          </p:nvPr>
        </p:nvSpPr>
        <p:spPr>
          <a:xfrm>
            <a:off x="3396571" y="475488"/>
            <a:ext cx="5348519" cy="792162"/>
          </a:xfrm>
        </p:spPr>
        <p:txBody>
          <a:bodyPr/>
          <a:lstStyle/>
          <a:p>
            <a:r>
              <a:rPr lang="en-CA" b="1" dirty="0"/>
              <a:t>Small steps you can take throughout the year</a:t>
            </a:r>
          </a:p>
        </p:txBody>
      </p:sp>
      <p:sp>
        <p:nvSpPr>
          <p:cNvPr id="3" name="Title 2">
            <a:extLst>
              <a:ext uri="{FF2B5EF4-FFF2-40B4-BE49-F238E27FC236}">
                <a16:creationId xmlns:a16="http://schemas.microsoft.com/office/drawing/2014/main" id="{5E543CF7-0A18-48E0-8F90-05311DA76081}"/>
              </a:ext>
            </a:extLst>
          </p:cNvPr>
          <p:cNvSpPr>
            <a:spLocks noGrp="1"/>
          </p:cNvSpPr>
          <p:nvPr>
            <p:ph type="title"/>
          </p:nvPr>
        </p:nvSpPr>
        <p:spPr/>
        <p:txBody>
          <a:bodyPr/>
          <a:lstStyle/>
          <a:p>
            <a:r>
              <a:rPr lang="en-CA" sz="2400" dirty="0"/>
              <a:t> </a:t>
            </a:r>
            <a:br>
              <a:rPr lang="en-CA" dirty="0"/>
            </a:br>
            <a:br>
              <a:rPr lang="en-CA" dirty="0"/>
            </a:br>
            <a:r>
              <a:rPr lang="en-CA" dirty="0"/>
              <a:t>Reducing</a:t>
            </a:r>
            <a:br>
              <a:rPr lang="en-CA" dirty="0"/>
            </a:br>
            <a:r>
              <a:rPr lang="en-CA" dirty="0"/>
              <a:t>your debt</a:t>
            </a:r>
          </a:p>
        </p:txBody>
      </p:sp>
      <p:sp>
        <p:nvSpPr>
          <p:cNvPr id="9" name="Slide Number Placeholder 8">
            <a:extLst>
              <a:ext uri="{FF2B5EF4-FFF2-40B4-BE49-F238E27FC236}">
                <a16:creationId xmlns:a16="http://schemas.microsoft.com/office/drawing/2014/main" id="{7F5D4DA3-B693-2C47-AD9F-A805A91FA0E2}"/>
              </a:ext>
            </a:extLst>
          </p:cNvPr>
          <p:cNvSpPr>
            <a:spLocks noGrp="1"/>
          </p:cNvSpPr>
          <p:nvPr>
            <p:ph type="sldNum" sz="quarter" idx="12"/>
          </p:nvPr>
        </p:nvSpPr>
        <p:spPr/>
        <p:txBody>
          <a:bodyPr/>
          <a:lstStyle/>
          <a:p>
            <a:fld id="{BB333B34-C87C-402E-ABB0-13B7C9DEBBC4}" type="slidenum">
              <a:rPr lang="en-CA" smtClean="0"/>
              <a:pPr/>
              <a:t>17</a:t>
            </a:fld>
            <a:endParaRPr lang="en-CA" dirty="0"/>
          </a:p>
        </p:txBody>
      </p:sp>
      <p:pic>
        <p:nvPicPr>
          <p:cNvPr id="5" name="Graphic 4">
            <a:extLst>
              <a:ext uri="{FF2B5EF4-FFF2-40B4-BE49-F238E27FC236}">
                <a16:creationId xmlns:a16="http://schemas.microsoft.com/office/drawing/2014/main" id="{21B7AF0A-B147-3AF3-C144-B568EF233F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951" y="2546840"/>
            <a:ext cx="1259986" cy="1259986"/>
          </a:xfrm>
          <a:prstGeom prst="rect">
            <a:avLst/>
          </a:prstGeom>
        </p:spPr>
      </p:pic>
      <p:sp>
        <p:nvSpPr>
          <p:cNvPr id="6" name="Rectangle 5">
            <a:extLst>
              <a:ext uri="{FF2B5EF4-FFF2-40B4-BE49-F238E27FC236}">
                <a16:creationId xmlns:a16="http://schemas.microsoft.com/office/drawing/2014/main" id="{45424C4C-84A5-ECD2-3C34-EB5F9F1811EA}"/>
              </a:ext>
            </a:extLst>
          </p:cNvPr>
          <p:cNvSpPr/>
          <p:nvPr/>
        </p:nvSpPr>
        <p:spPr>
          <a:xfrm>
            <a:off x="3396571" y="1781667"/>
            <a:ext cx="2630278" cy="16473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n-CA" sz="2000" dirty="0"/>
              <a:t>Create a list of what you owe</a:t>
            </a:r>
          </a:p>
        </p:txBody>
      </p:sp>
      <p:sp>
        <p:nvSpPr>
          <p:cNvPr id="7" name="Rectangle 6">
            <a:extLst>
              <a:ext uri="{FF2B5EF4-FFF2-40B4-BE49-F238E27FC236}">
                <a16:creationId xmlns:a16="http://schemas.microsoft.com/office/drawing/2014/main" id="{E5EFEDDD-9A7A-5F4C-CE64-50483238FFC1}"/>
              </a:ext>
            </a:extLst>
          </p:cNvPr>
          <p:cNvSpPr/>
          <p:nvPr/>
        </p:nvSpPr>
        <p:spPr>
          <a:xfrm>
            <a:off x="6139771" y="1781667"/>
            <a:ext cx="2630278" cy="16473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n-CA" sz="2000" dirty="0"/>
              <a:t>Set up automatic repayments</a:t>
            </a:r>
          </a:p>
        </p:txBody>
      </p:sp>
      <p:sp>
        <p:nvSpPr>
          <p:cNvPr id="8" name="Rectangle 7">
            <a:extLst>
              <a:ext uri="{FF2B5EF4-FFF2-40B4-BE49-F238E27FC236}">
                <a16:creationId xmlns:a16="http://schemas.microsoft.com/office/drawing/2014/main" id="{03960027-8513-59EC-A288-31F24BC013CC}"/>
              </a:ext>
            </a:extLst>
          </p:cNvPr>
          <p:cNvSpPr/>
          <p:nvPr/>
        </p:nvSpPr>
        <p:spPr>
          <a:xfrm>
            <a:off x="3396571" y="3563333"/>
            <a:ext cx="2630278" cy="1647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n-CA" sz="2000" dirty="0"/>
              <a:t>Identify opportunities </a:t>
            </a:r>
            <a:br>
              <a:rPr lang="en-CA" sz="2000" dirty="0"/>
            </a:br>
            <a:r>
              <a:rPr lang="en-CA" sz="2000" dirty="0"/>
              <a:t>to reduce </a:t>
            </a:r>
            <a:br>
              <a:rPr lang="en-CA" sz="2000" dirty="0"/>
            </a:br>
            <a:r>
              <a:rPr lang="en-CA" sz="2000" dirty="0"/>
              <a:t>expenses </a:t>
            </a:r>
          </a:p>
        </p:txBody>
      </p:sp>
      <p:sp>
        <p:nvSpPr>
          <p:cNvPr id="10" name="Rectangle 9">
            <a:extLst>
              <a:ext uri="{FF2B5EF4-FFF2-40B4-BE49-F238E27FC236}">
                <a16:creationId xmlns:a16="http://schemas.microsoft.com/office/drawing/2014/main" id="{5F20CC42-6E67-68D2-5B99-D436744B3865}"/>
              </a:ext>
            </a:extLst>
          </p:cNvPr>
          <p:cNvSpPr/>
          <p:nvPr/>
        </p:nvSpPr>
        <p:spPr>
          <a:xfrm>
            <a:off x="6139771" y="3563333"/>
            <a:ext cx="2630278" cy="164733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r>
              <a:rPr lang="en-CA" sz="2000" dirty="0"/>
              <a:t>Limit credit card spending</a:t>
            </a:r>
          </a:p>
        </p:txBody>
      </p:sp>
      <p:pic>
        <p:nvPicPr>
          <p:cNvPr id="17" name="Graphic 16">
            <a:extLst>
              <a:ext uri="{FF2B5EF4-FFF2-40B4-BE49-F238E27FC236}">
                <a16:creationId xmlns:a16="http://schemas.microsoft.com/office/drawing/2014/main" id="{D7216D10-AFCD-E075-7BA8-505EFDC51A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44914" y="2677712"/>
            <a:ext cx="571500" cy="571500"/>
          </a:xfrm>
          <a:prstGeom prst="rect">
            <a:avLst/>
          </a:prstGeom>
        </p:spPr>
      </p:pic>
      <p:pic>
        <p:nvPicPr>
          <p:cNvPr id="18" name="Graphic 17">
            <a:extLst>
              <a:ext uri="{FF2B5EF4-FFF2-40B4-BE49-F238E27FC236}">
                <a16:creationId xmlns:a16="http://schemas.microsoft.com/office/drawing/2014/main" id="{EDFC5CAE-DB46-6C19-C59E-1034663CEC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05138" y="2687139"/>
            <a:ext cx="571500" cy="571500"/>
          </a:xfrm>
          <a:prstGeom prst="rect">
            <a:avLst/>
          </a:prstGeom>
        </p:spPr>
      </p:pic>
      <p:pic>
        <p:nvPicPr>
          <p:cNvPr id="21" name="Graphic 20">
            <a:extLst>
              <a:ext uri="{FF2B5EF4-FFF2-40B4-BE49-F238E27FC236}">
                <a16:creationId xmlns:a16="http://schemas.microsoft.com/office/drawing/2014/main" id="{E6F290EE-E32B-2C67-A4B1-6506689B68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63731" y="4441574"/>
            <a:ext cx="571500" cy="571500"/>
          </a:xfrm>
          <a:prstGeom prst="rect">
            <a:avLst/>
          </a:prstGeom>
        </p:spPr>
      </p:pic>
      <p:pic>
        <p:nvPicPr>
          <p:cNvPr id="23" name="Graphic 22">
            <a:extLst>
              <a:ext uri="{FF2B5EF4-FFF2-40B4-BE49-F238E27FC236}">
                <a16:creationId xmlns:a16="http://schemas.microsoft.com/office/drawing/2014/main" id="{5EBA7AD7-D9F2-2410-0325-5BCB40A72C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61567" y="4459294"/>
            <a:ext cx="571500" cy="571500"/>
          </a:xfrm>
          <a:prstGeom prst="rect">
            <a:avLst/>
          </a:prstGeom>
        </p:spPr>
      </p:pic>
    </p:spTree>
    <p:extLst>
      <p:ext uri="{BB962C8B-B14F-4D97-AF65-F5344CB8AC3E}">
        <p14:creationId xmlns:p14="http://schemas.microsoft.com/office/powerpoint/2010/main" val="242451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44AE6D5-4619-654B-9007-90174932510B}"/>
              </a:ext>
            </a:extLst>
          </p:cNvPr>
          <p:cNvSpPr/>
          <p:nvPr/>
        </p:nvSpPr>
        <p:spPr>
          <a:xfrm>
            <a:off x="1" y="1029683"/>
            <a:ext cx="9144000"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Text Placeholder 7">
            <a:extLst>
              <a:ext uri="{FF2B5EF4-FFF2-40B4-BE49-F238E27FC236}">
                <a16:creationId xmlns:a16="http://schemas.microsoft.com/office/drawing/2014/main" id="{58D1B33B-67EE-360E-E8E2-FD58527B7555}"/>
              </a:ext>
            </a:extLst>
          </p:cNvPr>
          <p:cNvSpPr>
            <a:spLocks noGrp="1"/>
          </p:cNvSpPr>
          <p:nvPr>
            <p:ph type="body" sz="quarter" idx="15"/>
          </p:nvPr>
        </p:nvSpPr>
        <p:spPr>
          <a:xfrm>
            <a:off x="1749533" y="5303834"/>
            <a:ext cx="6476093" cy="402451"/>
          </a:xfrm>
        </p:spPr>
        <p:txBody>
          <a:bodyPr/>
          <a:lstStyle/>
          <a:p>
            <a:r>
              <a:rPr lang="en-US" dirty="0"/>
              <a:t>For illustrative purposes only.</a:t>
            </a:r>
          </a:p>
        </p:txBody>
      </p:sp>
      <p:grpSp>
        <p:nvGrpSpPr>
          <p:cNvPr id="3" name="Group 2">
            <a:extLst>
              <a:ext uri="{FF2B5EF4-FFF2-40B4-BE49-F238E27FC236}">
                <a16:creationId xmlns:a16="http://schemas.microsoft.com/office/drawing/2014/main" id="{2C71C3EB-D558-B546-BAFE-B8EF491A2A10}"/>
              </a:ext>
            </a:extLst>
          </p:cNvPr>
          <p:cNvGrpSpPr/>
          <p:nvPr/>
        </p:nvGrpSpPr>
        <p:grpSpPr>
          <a:xfrm>
            <a:off x="1433313" y="2374899"/>
            <a:ext cx="6277375" cy="3453417"/>
            <a:chOff x="1597737" y="1518332"/>
            <a:chExt cx="5606231" cy="3295005"/>
          </a:xfrm>
        </p:grpSpPr>
        <p:pic>
          <p:nvPicPr>
            <p:cNvPr id="9" name="Picture 8">
              <a:extLst>
                <a:ext uri="{FF2B5EF4-FFF2-40B4-BE49-F238E27FC236}">
                  <a16:creationId xmlns:a16="http://schemas.microsoft.com/office/drawing/2014/main" id="{CC832376-5825-E246-8047-3D7C87DD1D7D}"/>
                </a:ext>
              </a:extLst>
            </p:cNvPr>
            <p:cNvPicPr>
              <a:picLocks noChangeAspect="1"/>
            </p:cNvPicPr>
            <p:nvPr/>
          </p:nvPicPr>
          <p:blipFill>
            <a:blip r:embed="rId4"/>
            <a:stretch>
              <a:fillRect/>
            </a:stretch>
          </p:blipFill>
          <p:spPr>
            <a:xfrm>
              <a:off x="1597737" y="1518332"/>
              <a:ext cx="5258094" cy="2982340"/>
            </a:xfrm>
            <a:prstGeom prst="rect">
              <a:avLst/>
            </a:prstGeom>
          </p:spPr>
        </p:pic>
        <p:pic>
          <p:nvPicPr>
            <p:cNvPr id="11" name="Picture 10">
              <a:extLst>
                <a:ext uri="{FF2B5EF4-FFF2-40B4-BE49-F238E27FC236}">
                  <a16:creationId xmlns:a16="http://schemas.microsoft.com/office/drawing/2014/main" id="{217AFFF1-064C-E842-B538-86E094EADE08}"/>
                </a:ext>
              </a:extLst>
            </p:cNvPr>
            <p:cNvPicPr>
              <a:picLocks noChangeAspect="1"/>
            </p:cNvPicPr>
            <p:nvPr/>
          </p:nvPicPr>
          <p:blipFill>
            <a:blip r:embed="rId5"/>
            <a:stretch>
              <a:fillRect/>
            </a:stretch>
          </p:blipFill>
          <p:spPr>
            <a:xfrm>
              <a:off x="4476108" y="2848442"/>
              <a:ext cx="2727860" cy="1964895"/>
            </a:xfrm>
            <a:prstGeom prst="rect">
              <a:avLst/>
            </a:prstGeom>
          </p:spPr>
        </p:pic>
      </p:grpSp>
      <p:sp>
        <p:nvSpPr>
          <p:cNvPr id="10" name="Rectangle 9">
            <a:extLst>
              <a:ext uri="{FF2B5EF4-FFF2-40B4-BE49-F238E27FC236}">
                <a16:creationId xmlns:a16="http://schemas.microsoft.com/office/drawing/2014/main" id="{6009A327-3F2D-8206-6580-3E236BB01276}"/>
              </a:ext>
            </a:extLst>
          </p:cNvPr>
          <p:cNvSpPr/>
          <p:nvPr/>
        </p:nvSpPr>
        <p:spPr>
          <a:xfrm>
            <a:off x="1" y="458717"/>
            <a:ext cx="9164875" cy="1189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grpSp>
        <p:nvGrpSpPr>
          <p:cNvPr id="14" name="Group 13">
            <a:extLst>
              <a:ext uri="{FF2B5EF4-FFF2-40B4-BE49-F238E27FC236}">
                <a16:creationId xmlns:a16="http://schemas.microsoft.com/office/drawing/2014/main" id="{A2297A0E-4668-E490-FEAA-C83B560C267B}"/>
              </a:ext>
            </a:extLst>
          </p:cNvPr>
          <p:cNvGrpSpPr/>
          <p:nvPr/>
        </p:nvGrpSpPr>
        <p:grpSpPr>
          <a:xfrm>
            <a:off x="1628924" y="518359"/>
            <a:ext cx="5886152" cy="1059410"/>
            <a:chOff x="1353623" y="1065395"/>
            <a:chExt cx="5886152" cy="1059410"/>
          </a:xfrm>
        </p:grpSpPr>
        <p:sp>
          <p:nvSpPr>
            <p:cNvPr id="12" name="TextBox 11">
              <a:extLst>
                <a:ext uri="{FF2B5EF4-FFF2-40B4-BE49-F238E27FC236}">
                  <a16:creationId xmlns:a16="http://schemas.microsoft.com/office/drawing/2014/main" id="{DDB1E0D0-F14F-DF80-EDCC-BB0A67EE0C7A}"/>
                </a:ext>
              </a:extLst>
            </p:cNvPr>
            <p:cNvSpPr txBox="1"/>
            <p:nvPr/>
          </p:nvSpPr>
          <p:spPr>
            <a:xfrm>
              <a:off x="2250871" y="1078365"/>
              <a:ext cx="4988904" cy="1046440"/>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Visit My Learning Center at </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myplan.johnhancock.com</a:t>
              </a:r>
              <a:r>
                <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and take the </a:t>
              </a:r>
              <a:r>
                <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rPr>
                <a:t>Financial Wellness Assessment</a:t>
              </a:r>
              <a:endPar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DD4810B8-5A23-87C9-E4EF-93DD9AB86B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53623" y="1065395"/>
              <a:ext cx="661050" cy="661050"/>
            </a:xfrm>
            <a:prstGeom prst="rect">
              <a:avLst/>
            </a:prstGeom>
          </p:spPr>
        </p:pic>
      </p:gr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80662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normAutofit/>
          </a:bodyPr>
          <a:lstStyle/>
          <a:p>
            <a:r>
              <a:rPr lang="en-US" altLang="en-US" sz="4400" kern="0" dirty="0">
                <a:latin typeface="Arial" charset="0"/>
                <a:ea typeface="Arial" charset="0"/>
                <a:cs typeface="Arial" charset="0"/>
              </a:rPr>
              <a:t>Create an estate plan</a:t>
            </a:r>
            <a:endParaRPr lang="en-US" sz="4400"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266308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a:xfrm>
            <a:off x="398006" y="332011"/>
            <a:ext cx="8347076" cy="792167"/>
          </a:xfrm>
        </p:spPr>
        <p:txBody>
          <a:bodyPr/>
          <a:lstStyle/>
          <a:p>
            <a:r>
              <a:rPr lang="en-US" dirty="0"/>
              <a:t>What you’ll learn today</a:t>
            </a:r>
          </a:p>
        </p:txBody>
      </p:sp>
      <p:sp>
        <p:nvSpPr>
          <p:cNvPr id="18" name="Rectangle 17">
            <a:extLst>
              <a:ext uri="{FF2B5EF4-FFF2-40B4-BE49-F238E27FC236}">
                <a16:creationId xmlns:a16="http://schemas.microsoft.com/office/drawing/2014/main" id="{C6EB9FCA-F75C-CC43-ABD9-426144C18913}"/>
              </a:ext>
            </a:extLst>
          </p:cNvPr>
          <p:cNvSpPr/>
          <p:nvPr/>
        </p:nvSpPr>
        <p:spPr>
          <a:xfrm>
            <a:off x="1" y="864495"/>
            <a:ext cx="4978398" cy="5197651"/>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316355" y="1354888"/>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a:spcAft>
                <a:spcPts val="800"/>
              </a:spcAft>
            </a:pPr>
            <a:r>
              <a:rPr lang="en-US" dirty="0">
                <a:solidFill>
                  <a:schemeClr val="tx1"/>
                </a:solidFill>
              </a:rPr>
              <a:t>Create your budget</a:t>
            </a:r>
          </a:p>
        </p:txBody>
      </p:sp>
      <p:pic>
        <p:nvPicPr>
          <p:cNvPr id="25" name="Graphic 24">
            <a:extLst>
              <a:ext uri="{FF2B5EF4-FFF2-40B4-BE49-F238E27FC236}">
                <a16:creationId xmlns:a16="http://schemas.microsoft.com/office/drawing/2014/main" id="{5DD265E6-A224-EA4B-B065-DEB406865E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1484179"/>
            <a:ext cx="468448" cy="468448"/>
          </a:xfrm>
          <a:prstGeom prst="rect">
            <a:avLst/>
          </a:prstGeom>
        </p:spPr>
      </p:pic>
      <p:pic>
        <p:nvPicPr>
          <p:cNvPr id="28" name="Picture 27">
            <a:extLst>
              <a:ext uri="{FF2B5EF4-FFF2-40B4-BE49-F238E27FC236}">
                <a16:creationId xmlns:a16="http://schemas.microsoft.com/office/drawing/2014/main" id="{53956454-6F13-5A4D-96AD-FE57075DA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2672" r="2456"/>
          <a:stretch/>
        </p:blipFill>
        <p:spPr>
          <a:xfrm>
            <a:off x="4978399" y="864493"/>
            <a:ext cx="4165600" cy="5197651"/>
          </a:xfrm>
          <a:prstGeom prst="rect">
            <a:avLst/>
          </a:prstGeom>
        </p:spPr>
      </p:pic>
      <p:sp>
        <p:nvSpPr>
          <p:cNvPr id="29" name="Rectangle 28">
            <a:extLst>
              <a:ext uri="{FF2B5EF4-FFF2-40B4-BE49-F238E27FC236}">
                <a16:creationId xmlns:a16="http://schemas.microsoft.com/office/drawing/2014/main" id="{D9E396A7-5C4A-8E48-BF86-D1A2CAE3DC84}"/>
              </a:ext>
            </a:extLst>
          </p:cNvPr>
          <p:cNvSpPr/>
          <p:nvPr/>
        </p:nvSpPr>
        <p:spPr>
          <a:xfrm>
            <a:off x="316355" y="864495"/>
            <a:ext cx="4572000" cy="400110"/>
          </a:xfrm>
          <a:prstGeom prst="rect">
            <a:avLst/>
          </a:prstGeom>
        </p:spPr>
        <p:txBody>
          <a:bodyPr>
            <a:spAutoFit/>
          </a:bodyPr>
          <a:lstStyle/>
          <a:p>
            <a:pPr>
              <a:spcBef>
                <a:spcPts val="2000"/>
              </a:spcBef>
            </a:pPr>
            <a:r>
              <a:rPr lang="en-US" sz="2000" b="1" dirty="0"/>
              <a:t>How to:</a:t>
            </a:r>
          </a:p>
        </p:txBody>
      </p:sp>
      <p:sp>
        <p:nvSpPr>
          <p:cNvPr id="30" name="Rectangle 29">
            <a:extLst>
              <a:ext uri="{FF2B5EF4-FFF2-40B4-BE49-F238E27FC236}">
                <a16:creationId xmlns:a16="http://schemas.microsoft.com/office/drawing/2014/main" id="{C961CE99-196A-B741-9847-3DD6C92FD84B}"/>
              </a:ext>
            </a:extLst>
          </p:cNvPr>
          <p:cNvSpPr/>
          <p:nvPr/>
        </p:nvSpPr>
        <p:spPr>
          <a:xfrm>
            <a:off x="316355" y="2309561"/>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lvl="0"/>
            <a:r>
              <a:rPr lang="en-US" spc="-20" dirty="0">
                <a:solidFill>
                  <a:schemeClr val="tx1"/>
                </a:solidFill>
                <a:highlight>
                  <a:srgbClr val="FFFFFD"/>
                </a:highlight>
              </a:rPr>
              <a:t>Build your emergency savings</a:t>
            </a:r>
          </a:p>
        </p:txBody>
      </p:sp>
      <p:pic>
        <p:nvPicPr>
          <p:cNvPr id="31" name="Graphic 30">
            <a:extLst>
              <a:ext uri="{FF2B5EF4-FFF2-40B4-BE49-F238E27FC236}">
                <a16:creationId xmlns:a16="http://schemas.microsoft.com/office/drawing/2014/main" id="{1186264D-5162-6A44-A495-E6D755323D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2438852"/>
            <a:ext cx="468448" cy="468448"/>
          </a:xfrm>
          <a:prstGeom prst="rect">
            <a:avLst/>
          </a:prstGeom>
        </p:spPr>
      </p:pic>
      <p:sp>
        <p:nvSpPr>
          <p:cNvPr id="32" name="Rectangle 31">
            <a:extLst>
              <a:ext uri="{FF2B5EF4-FFF2-40B4-BE49-F238E27FC236}">
                <a16:creationId xmlns:a16="http://schemas.microsoft.com/office/drawing/2014/main" id="{BC4F8AA8-1AFF-E146-9482-5FB6B962AB83}"/>
              </a:ext>
            </a:extLst>
          </p:cNvPr>
          <p:cNvSpPr/>
          <p:nvPr/>
        </p:nvSpPr>
        <p:spPr>
          <a:xfrm>
            <a:off x="316355" y="3264234"/>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lvl="0"/>
            <a:r>
              <a:rPr lang="en-US" spc="-20" dirty="0">
                <a:solidFill>
                  <a:schemeClr val="tx1"/>
                </a:solidFill>
              </a:rPr>
              <a:t>Manage your debt</a:t>
            </a:r>
          </a:p>
        </p:txBody>
      </p:sp>
      <p:pic>
        <p:nvPicPr>
          <p:cNvPr id="33" name="Graphic 32">
            <a:extLst>
              <a:ext uri="{FF2B5EF4-FFF2-40B4-BE49-F238E27FC236}">
                <a16:creationId xmlns:a16="http://schemas.microsoft.com/office/drawing/2014/main" id="{1F6A39A2-A077-914B-9975-B35D91608D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3393525"/>
            <a:ext cx="468448" cy="468448"/>
          </a:xfrm>
          <a:prstGeom prst="rect">
            <a:avLst/>
          </a:prstGeom>
        </p:spPr>
      </p:pic>
      <p:sp>
        <p:nvSpPr>
          <p:cNvPr id="34" name="Rectangle 33">
            <a:extLst>
              <a:ext uri="{FF2B5EF4-FFF2-40B4-BE49-F238E27FC236}">
                <a16:creationId xmlns:a16="http://schemas.microsoft.com/office/drawing/2014/main" id="{F0420A37-776C-E544-B62C-6F52492C766A}"/>
              </a:ext>
            </a:extLst>
          </p:cNvPr>
          <p:cNvSpPr/>
          <p:nvPr/>
        </p:nvSpPr>
        <p:spPr>
          <a:xfrm>
            <a:off x="316355" y="4218907"/>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r>
              <a:rPr lang="en-US" spc="-20" dirty="0">
                <a:solidFill>
                  <a:schemeClr val="tx1"/>
                </a:solidFill>
              </a:rPr>
              <a:t>Create an estate plan</a:t>
            </a:r>
          </a:p>
        </p:txBody>
      </p:sp>
      <p:pic>
        <p:nvPicPr>
          <p:cNvPr id="35" name="Graphic 34">
            <a:extLst>
              <a:ext uri="{FF2B5EF4-FFF2-40B4-BE49-F238E27FC236}">
                <a16:creationId xmlns:a16="http://schemas.microsoft.com/office/drawing/2014/main" id="{B9BEEA09-CB45-1E4B-B055-781AA6C98E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4348198"/>
            <a:ext cx="468448" cy="468448"/>
          </a:xfrm>
          <a:prstGeom prst="rect">
            <a:avLst/>
          </a:prstGeom>
        </p:spPr>
      </p:pic>
      <p:sp>
        <p:nvSpPr>
          <p:cNvPr id="3" name="Rectangle 2">
            <a:extLst>
              <a:ext uri="{FF2B5EF4-FFF2-40B4-BE49-F238E27FC236}">
                <a16:creationId xmlns:a16="http://schemas.microsoft.com/office/drawing/2014/main" id="{F4E5A337-5F64-D5FC-F17A-CA785060EEDF}"/>
              </a:ext>
            </a:extLst>
          </p:cNvPr>
          <p:cNvSpPr/>
          <p:nvPr/>
        </p:nvSpPr>
        <p:spPr>
          <a:xfrm>
            <a:off x="316355" y="5173580"/>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r>
              <a:rPr lang="en-US" spc="-20" dirty="0">
                <a:solidFill>
                  <a:schemeClr val="tx1"/>
                </a:solidFill>
              </a:rPr>
              <a:t>Save through your retirement plan</a:t>
            </a:r>
          </a:p>
        </p:txBody>
      </p:sp>
      <p:pic>
        <p:nvPicPr>
          <p:cNvPr id="6" name="Graphic 5">
            <a:extLst>
              <a:ext uri="{FF2B5EF4-FFF2-40B4-BE49-F238E27FC236}">
                <a16:creationId xmlns:a16="http://schemas.microsoft.com/office/drawing/2014/main" id="{5B61C0A7-13FC-ADA0-5815-D517C72D4A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8489" y="5302871"/>
            <a:ext cx="468448" cy="468448"/>
          </a:xfrm>
          <a:prstGeom prst="rect">
            <a:avLst/>
          </a:prstGeom>
        </p:spPr>
      </p:pic>
      <p:sp>
        <p:nvSpPr>
          <p:cNvPr id="7" name="TextBox 7"/>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24311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CC2C6BB-119D-A7C5-910F-45799872E01D}"/>
              </a:ext>
            </a:extLst>
          </p:cNvPr>
          <p:cNvSpPr/>
          <p:nvPr/>
        </p:nvSpPr>
        <p:spPr>
          <a:xfrm>
            <a:off x="0" y="1758119"/>
            <a:ext cx="7036045" cy="3651407"/>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rIns="137196" anchor="ctr"/>
          <a:lstStyle/>
          <a:p>
            <a:pPr>
              <a:defRPr/>
            </a:pPr>
            <a:endParaRPr lang="en-US" sz="1350" dirty="0" err="1"/>
          </a:p>
        </p:txBody>
      </p:sp>
      <p:sp>
        <p:nvSpPr>
          <p:cNvPr id="21" name="Rectangle 20">
            <a:extLst>
              <a:ext uri="{FF2B5EF4-FFF2-40B4-BE49-F238E27FC236}">
                <a16:creationId xmlns:a16="http://schemas.microsoft.com/office/drawing/2014/main" id="{01DFE8BE-955D-3B4A-B3DC-B98B9B48E0C8}"/>
              </a:ext>
            </a:extLst>
          </p:cNvPr>
          <p:cNvSpPr/>
          <p:nvPr/>
        </p:nvSpPr>
        <p:spPr>
          <a:xfrm>
            <a:off x="350135" y="1955814"/>
            <a:ext cx="3802656" cy="562121"/>
          </a:xfrm>
          <a:prstGeom prst="rect">
            <a:avLst/>
          </a:prstGeom>
          <a:solidFill>
            <a:schemeClr val="accent2"/>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19" name="Rectangle 18">
            <a:extLst>
              <a:ext uri="{FF2B5EF4-FFF2-40B4-BE49-F238E27FC236}">
                <a16:creationId xmlns:a16="http://schemas.microsoft.com/office/drawing/2014/main" id="{B2FF97A2-C59D-32D2-3715-4AF792494A1D}"/>
              </a:ext>
            </a:extLst>
          </p:cNvPr>
          <p:cNvSpPr/>
          <p:nvPr/>
        </p:nvSpPr>
        <p:spPr>
          <a:xfrm>
            <a:off x="350135" y="2628692"/>
            <a:ext cx="3802656" cy="2533119"/>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 name="Title 2">
            <a:extLst>
              <a:ext uri="{FF2B5EF4-FFF2-40B4-BE49-F238E27FC236}">
                <a16:creationId xmlns:a16="http://schemas.microsoft.com/office/drawing/2014/main" id="{B4FDA3F6-3CD0-AD17-EE8C-E11DE908D368}"/>
              </a:ext>
            </a:extLst>
          </p:cNvPr>
          <p:cNvSpPr>
            <a:spLocks noGrp="1"/>
          </p:cNvSpPr>
          <p:nvPr>
            <p:ph type="title"/>
          </p:nvPr>
        </p:nvSpPr>
        <p:spPr>
          <a:xfrm>
            <a:off x="350136" y="1211479"/>
            <a:ext cx="8458021" cy="594277"/>
          </a:xfrm>
        </p:spPr>
        <p:txBody>
          <a:bodyPr rtlCol="0">
            <a:noAutofit/>
          </a:bodyPr>
          <a:lstStyle/>
          <a:p>
            <a:pPr>
              <a:defRPr/>
            </a:pPr>
            <a:r>
              <a:rPr lang="en-US" dirty="0">
                <a:latin typeface="+mn-lt"/>
              </a:rPr>
              <a:t>Who should have an estate plan?</a:t>
            </a:r>
          </a:p>
        </p:txBody>
      </p:sp>
      <p:sp>
        <p:nvSpPr>
          <p:cNvPr id="37894" name="Slide Number Placeholder 8">
            <a:extLst>
              <a:ext uri="{FF2B5EF4-FFF2-40B4-BE49-F238E27FC236}">
                <a16:creationId xmlns:a16="http://schemas.microsoft.com/office/drawing/2014/main" id="{959B4CD8-277F-34FD-603A-3B6C40C0066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557361" indent="-214370">
              <a:defRPr>
                <a:solidFill>
                  <a:schemeClr val="tx1"/>
                </a:solidFill>
                <a:latin typeface="Arial" panose="020B0604020202020204" pitchFamily="34" charset="0"/>
              </a:defRPr>
            </a:lvl2pPr>
            <a:lvl3pPr marL="857479" indent="-171496">
              <a:defRPr>
                <a:solidFill>
                  <a:schemeClr val="tx1"/>
                </a:solidFill>
                <a:latin typeface="Arial" panose="020B0604020202020204" pitchFamily="34" charset="0"/>
              </a:defRPr>
            </a:lvl3pPr>
            <a:lvl4pPr marL="1200470" indent="-171496">
              <a:defRPr>
                <a:solidFill>
                  <a:schemeClr val="tx1"/>
                </a:solidFill>
                <a:latin typeface="Arial" panose="020B0604020202020204" pitchFamily="34" charset="0"/>
              </a:defRPr>
            </a:lvl4pPr>
            <a:lvl5pPr marL="1543461" indent="-171496">
              <a:defRPr>
                <a:solidFill>
                  <a:schemeClr val="tx1"/>
                </a:solidFill>
                <a:latin typeface="Arial" panose="020B0604020202020204" pitchFamily="34" charset="0"/>
              </a:defRPr>
            </a:lvl5pPr>
            <a:lvl6pPr marL="1886453" indent="-171496" eaLnBrk="0" fontAlgn="base" hangingPunct="0">
              <a:spcBef>
                <a:spcPct val="0"/>
              </a:spcBef>
              <a:spcAft>
                <a:spcPct val="0"/>
              </a:spcAft>
              <a:defRPr>
                <a:solidFill>
                  <a:schemeClr val="tx1"/>
                </a:solidFill>
                <a:latin typeface="Arial" panose="020B0604020202020204" pitchFamily="34" charset="0"/>
              </a:defRPr>
            </a:lvl6pPr>
            <a:lvl7pPr marL="2229444" indent="-171496" eaLnBrk="0" fontAlgn="base" hangingPunct="0">
              <a:spcBef>
                <a:spcPct val="0"/>
              </a:spcBef>
              <a:spcAft>
                <a:spcPct val="0"/>
              </a:spcAft>
              <a:defRPr>
                <a:solidFill>
                  <a:schemeClr val="tx1"/>
                </a:solidFill>
                <a:latin typeface="Arial" panose="020B0604020202020204" pitchFamily="34" charset="0"/>
              </a:defRPr>
            </a:lvl7pPr>
            <a:lvl8pPr marL="2572436" indent="-171496" eaLnBrk="0" fontAlgn="base" hangingPunct="0">
              <a:spcBef>
                <a:spcPct val="0"/>
              </a:spcBef>
              <a:spcAft>
                <a:spcPct val="0"/>
              </a:spcAft>
              <a:defRPr>
                <a:solidFill>
                  <a:schemeClr val="tx1"/>
                </a:solidFill>
                <a:latin typeface="Arial" panose="020B0604020202020204" pitchFamily="34" charset="0"/>
              </a:defRPr>
            </a:lvl8pPr>
            <a:lvl9pPr marL="2915427" indent="-171496"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CC468C2-8993-3D43-B4C3-6A4ABCA3A1F3}" type="slidenum">
              <a:rPr lang="en-CA" altLang="en-US" smtClean="0"/>
              <a:pPr fontAlgn="base">
                <a:spcBef>
                  <a:spcPct val="0"/>
                </a:spcBef>
                <a:spcAft>
                  <a:spcPct val="0"/>
                </a:spcAft>
              </a:pPr>
              <a:t>20</a:t>
            </a:fld>
            <a:endParaRPr lang="en-CA" altLang="en-US"/>
          </a:p>
        </p:txBody>
      </p:sp>
      <p:sp>
        <p:nvSpPr>
          <p:cNvPr id="37895" name="Content Placeholder 2">
            <a:extLst>
              <a:ext uri="{FF2B5EF4-FFF2-40B4-BE49-F238E27FC236}">
                <a16:creationId xmlns:a16="http://schemas.microsoft.com/office/drawing/2014/main" id="{4B4D16A3-7101-6282-64EA-82A03536ECEF}"/>
              </a:ext>
            </a:extLst>
          </p:cNvPr>
          <p:cNvSpPr txBox="1">
            <a:spLocks noChangeArrowheads="1"/>
          </p:cNvSpPr>
          <p:nvPr/>
        </p:nvSpPr>
        <p:spPr bwMode="auto">
          <a:xfrm>
            <a:off x="444220" y="3474255"/>
            <a:ext cx="3500158" cy="173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lnSpc>
                <a:spcPct val="95000"/>
              </a:lnSpc>
              <a:spcBef>
                <a:spcPts val="1200"/>
              </a:spcBef>
              <a:buClr>
                <a:schemeClr val="tx1"/>
              </a:buClr>
              <a:buSzPct val="115000"/>
              <a:buFont typeface="Arial" panose="020B0604020202020204" pitchFamily="34" charset="0"/>
              <a:buChar char="•"/>
              <a:defRPr sz="2000">
                <a:solidFill>
                  <a:schemeClr val="tx1"/>
                </a:solidFill>
                <a:latin typeface="Arial" panose="020B0604020202020204" pitchFamily="34" charset="0"/>
              </a:defRPr>
            </a:lvl1pPr>
            <a:lvl2pPr marL="574675" indent="-236538">
              <a:lnSpc>
                <a:spcPct val="95000"/>
              </a:lnSpc>
              <a:spcBef>
                <a:spcPts val="900"/>
              </a:spcBef>
              <a:buClr>
                <a:schemeClr val="tx1"/>
              </a:buClr>
              <a:buSzPct val="115000"/>
              <a:buFont typeface="Arial" panose="020B0604020202020204" pitchFamily="34" charset="0"/>
              <a:buChar char="•"/>
              <a:defRPr>
                <a:solidFill>
                  <a:schemeClr val="tx1"/>
                </a:solidFill>
                <a:latin typeface="Arial" panose="020B0604020202020204" pitchFamily="34" charset="0"/>
              </a:defRPr>
            </a:lvl2pPr>
            <a:lvl3pPr indent="-228600">
              <a:lnSpc>
                <a:spcPct val="95000"/>
              </a:lnSpc>
              <a:spcBef>
                <a:spcPts val="800"/>
              </a:spcBef>
              <a:buClr>
                <a:schemeClr val="tx1"/>
              </a:buClr>
              <a:buSzPct val="115000"/>
              <a:buFont typeface="Arial" panose="020B0604020202020204" pitchFamily="34" charset="0"/>
              <a:buChar char="•"/>
              <a:defRPr sz="1600">
                <a:solidFill>
                  <a:schemeClr val="tx1"/>
                </a:solidFill>
                <a:latin typeface="Arial" panose="020B0604020202020204" pitchFamily="34" charset="0"/>
              </a:defRPr>
            </a:lvl3pPr>
            <a:lvl4pPr marL="1252538" indent="-236538">
              <a:lnSpc>
                <a:spcPct val="95000"/>
              </a:lnSpc>
              <a:spcBef>
                <a:spcPts val="600"/>
              </a:spcBef>
              <a:buClr>
                <a:schemeClr val="tx1"/>
              </a:buClr>
              <a:buSzPct val="115000"/>
              <a:buFont typeface="Arial" panose="020B0604020202020204" pitchFamily="34" charset="0"/>
              <a:buChar char="•"/>
              <a:defRPr sz="1400">
                <a:solidFill>
                  <a:schemeClr val="tx1"/>
                </a:solidFill>
                <a:latin typeface="Arial" panose="020B0604020202020204" pitchFamily="34" charset="0"/>
              </a:defRPr>
            </a:lvl4pPr>
            <a:lvl5pPr marL="1608138" indent="-228600">
              <a:lnSpc>
                <a:spcPct val="95000"/>
              </a:lnSpc>
              <a:spcBef>
                <a:spcPts val="600"/>
              </a:spcBef>
              <a:buClr>
                <a:schemeClr val="tx1"/>
              </a:buClr>
              <a:buSzPct val="115000"/>
              <a:buFont typeface="Arial" panose="020B0604020202020204" pitchFamily="34" charset="0"/>
              <a:buChar char="•"/>
              <a:defRPr sz="1400">
                <a:solidFill>
                  <a:schemeClr val="tx1"/>
                </a:solidFill>
                <a:latin typeface="Arial" panose="020B0604020202020204" pitchFamily="34" charset="0"/>
              </a:defRPr>
            </a:lvl5pPr>
            <a:lvl6pPr marL="20653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6pPr>
            <a:lvl7pPr marL="25225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7pPr>
            <a:lvl8pPr marL="29797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8pPr>
            <a:lvl9pPr marL="3436938" indent="-228600" eaLnBrk="0" fontAlgn="base" hangingPunct="0">
              <a:lnSpc>
                <a:spcPct val="95000"/>
              </a:lnSpc>
              <a:spcBef>
                <a:spcPts val="600"/>
              </a:spcBef>
              <a:spcAft>
                <a:spcPct val="0"/>
              </a:spcAft>
              <a:buClr>
                <a:schemeClr val="tx1"/>
              </a:buClr>
              <a:buSzPct val="115000"/>
              <a:buFont typeface="Arial" panose="020B0604020202020204" pitchFamily="34" charset="0"/>
              <a:buChar char="•"/>
              <a:defRPr sz="1400">
                <a:solidFill>
                  <a:schemeClr val="tx1"/>
                </a:solidFill>
                <a:latin typeface="Arial" panose="020B0604020202020204" pitchFamily="34" charset="0"/>
              </a:defRPr>
            </a:lvl9pPr>
          </a:lstStyle>
          <a:p>
            <a:pPr>
              <a:lnSpc>
                <a:spcPct val="100000"/>
              </a:lnSpc>
              <a:spcBef>
                <a:spcPts val="450"/>
              </a:spcBef>
              <a:buSzPct val="100000"/>
            </a:pPr>
            <a:r>
              <a:rPr lang="en-US" altLang="en-US" sz="1500">
                <a:ea typeface="Geneva" panose="020B0503030404040204" pitchFamily="34" charset="0"/>
                <a:cs typeface="Tahoma" panose="020B0604030504040204" pitchFamily="34" charset="0"/>
              </a:rPr>
              <a:t>Are you married?</a:t>
            </a:r>
          </a:p>
          <a:p>
            <a:pPr>
              <a:lnSpc>
                <a:spcPct val="100000"/>
              </a:lnSpc>
              <a:spcBef>
                <a:spcPts val="450"/>
              </a:spcBef>
              <a:buSzPct val="100000"/>
            </a:pPr>
            <a:r>
              <a:rPr lang="en-US" altLang="en-US" sz="1500">
                <a:ea typeface="Geneva" panose="020B0503030404040204" pitchFamily="34" charset="0"/>
                <a:cs typeface="Tahoma" panose="020B0604030504040204" pitchFamily="34" charset="0"/>
              </a:rPr>
              <a:t>Do you own a home?</a:t>
            </a:r>
          </a:p>
          <a:p>
            <a:pPr>
              <a:lnSpc>
                <a:spcPct val="100000"/>
              </a:lnSpc>
              <a:spcBef>
                <a:spcPts val="450"/>
              </a:spcBef>
              <a:buSzPct val="100000"/>
            </a:pPr>
            <a:r>
              <a:rPr lang="en-US" altLang="en-US" sz="1500">
                <a:ea typeface="Geneva" panose="020B0503030404040204" pitchFamily="34" charset="0"/>
                <a:cs typeface="Tahoma" panose="020B0604030504040204" pitchFamily="34" charset="0"/>
              </a:rPr>
              <a:t>Do you have any kids?</a:t>
            </a:r>
          </a:p>
          <a:p>
            <a:pPr>
              <a:lnSpc>
                <a:spcPct val="100000"/>
              </a:lnSpc>
              <a:spcBef>
                <a:spcPts val="450"/>
              </a:spcBef>
              <a:buSzPct val="100000"/>
            </a:pPr>
            <a:r>
              <a:rPr lang="en-US" altLang="en-US" sz="1500">
                <a:ea typeface="Geneva" panose="020B0503030404040204" pitchFamily="34" charset="0"/>
                <a:cs typeface="Tahoma" panose="020B0604030504040204" pitchFamily="34" charset="0"/>
              </a:rPr>
              <a:t>Do you have a retirement plan? </a:t>
            </a:r>
          </a:p>
          <a:p>
            <a:pPr>
              <a:lnSpc>
                <a:spcPct val="100000"/>
              </a:lnSpc>
              <a:spcBef>
                <a:spcPts val="450"/>
              </a:spcBef>
              <a:buSzPct val="100000"/>
            </a:pPr>
            <a:r>
              <a:rPr lang="en-US" altLang="en-US" sz="1500">
                <a:ea typeface="Geneva" panose="020B0503030404040204" pitchFamily="34" charset="0"/>
                <a:cs typeface="Tahoma" panose="020B0604030504040204" pitchFamily="34" charset="0"/>
              </a:rPr>
              <a:t>Do you have savings or investments? </a:t>
            </a:r>
          </a:p>
        </p:txBody>
      </p:sp>
      <p:sp>
        <p:nvSpPr>
          <p:cNvPr id="37896" name="TextBox 15">
            <a:extLst>
              <a:ext uri="{FF2B5EF4-FFF2-40B4-BE49-F238E27FC236}">
                <a16:creationId xmlns:a16="http://schemas.microsoft.com/office/drawing/2014/main" id="{25258AE5-71A2-4CC0-1C8B-CFE7B05E6A94}"/>
              </a:ext>
            </a:extLst>
          </p:cNvPr>
          <p:cNvSpPr txBox="1">
            <a:spLocks noChangeArrowheads="1"/>
          </p:cNvSpPr>
          <p:nvPr/>
        </p:nvSpPr>
        <p:spPr bwMode="auto">
          <a:xfrm>
            <a:off x="1723284" y="2043943"/>
            <a:ext cx="1210268" cy="323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450"/>
              </a:spcBef>
            </a:pPr>
            <a:r>
              <a:rPr lang="en-US" altLang="en-US" sz="2101" b="1">
                <a:solidFill>
                  <a:schemeClr val="bg1"/>
                </a:solidFill>
              </a:rPr>
              <a:t>Everyone</a:t>
            </a:r>
          </a:p>
        </p:txBody>
      </p:sp>
      <p:pic>
        <p:nvPicPr>
          <p:cNvPr id="37897" name="Graphic 21">
            <a:extLst>
              <a:ext uri="{FF2B5EF4-FFF2-40B4-BE49-F238E27FC236}">
                <a16:creationId xmlns:a16="http://schemas.microsoft.com/office/drawing/2014/main" id="{076B02C8-0127-90B0-2372-6D83A30A62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12" y="2752549"/>
            <a:ext cx="684788" cy="6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0BA26752-667D-F634-BD01-B1CC7A029456}"/>
              </a:ext>
            </a:extLst>
          </p:cNvPr>
          <p:cNvSpPr/>
          <p:nvPr/>
        </p:nvSpPr>
        <p:spPr>
          <a:xfrm>
            <a:off x="4277840" y="1955814"/>
            <a:ext cx="2601002" cy="320599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7899" name="TextBox 27">
            <a:extLst>
              <a:ext uri="{FF2B5EF4-FFF2-40B4-BE49-F238E27FC236}">
                <a16:creationId xmlns:a16="http://schemas.microsoft.com/office/drawing/2014/main" id="{F52DD69A-EF64-3AC4-20F8-590458F71E9E}"/>
              </a:ext>
            </a:extLst>
          </p:cNvPr>
          <p:cNvSpPr txBox="1">
            <a:spLocks noChangeArrowheads="1"/>
          </p:cNvSpPr>
          <p:nvPr/>
        </p:nvSpPr>
        <p:spPr bwMode="auto">
          <a:xfrm>
            <a:off x="4500666" y="2882361"/>
            <a:ext cx="216726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n-US" altLang="en-US" sz="1650" b="1" dirty="0"/>
              <a:t>Estate = Possessions</a:t>
            </a:r>
          </a:p>
        </p:txBody>
      </p:sp>
      <p:sp>
        <p:nvSpPr>
          <p:cNvPr id="29" name="Content Placeholder 6">
            <a:extLst>
              <a:ext uri="{FF2B5EF4-FFF2-40B4-BE49-F238E27FC236}">
                <a16:creationId xmlns:a16="http://schemas.microsoft.com/office/drawing/2014/main" id="{7C5369F2-0CB5-0D2A-4963-C7B5F32C9DC0}"/>
              </a:ext>
            </a:extLst>
          </p:cNvPr>
          <p:cNvSpPr txBox="1">
            <a:spLocks/>
          </p:cNvSpPr>
          <p:nvPr/>
        </p:nvSpPr>
        <p:spPr bwMode="auto">
          <a:xfrm>
            <a:off x="4445761" y="3256315"/>
            <a:ext cx="2305713" cy="969496"/>
          </a:xfrm>
          <a:prstGeom prst="rect">
            <a:avLst/>
          </a:prstGeom>
          <a:noFill/>
          <a:ln>
            <a:noFill/>
          </a:ln>
        </p:spPr>
        <p:txBody>
          <a:bodyPr wrap="square">
            <a:spAutoFit/>
          </a:bodyPr>
          <a:lstStyle>
            <a:lvl1pPr>
              <a:lnSpc>
                <a:spcPct val="95000"/>
              </a:lnSpc>
              <a:spcBef>
                <a:spcPct val="45000"/>
              </a:spcBef>
              <a:buClr>
                <a:schemeClr val="accent2"/>
              </a:buClr>
              <a:buSzPct val="70000"/>
              <a:defRPr>
                <a:solidFill>
                  <a:srgbClr val="868686"/>
                </a:solidFill>
                <a:latin typeface="Tahoma" panose="020B0604030504040204" pitchFamily="34" charset="0"/>
                <a:ea typeface="Geneva"/>
                <a:cs typeface="Tahoma" panose="020B0604030504040204" pitchFamily="34" charset="0"/>
              </a:defRPr>
            </a:lvl1pPr>
            <a:lvl2pPr marL="742950" indent="-285750">
              <a:lnSpc>
                <a:spcPct val="95000"/>
              </a:lnSpc>
              <a:spcBef>
                <a:spcPct val="35000"/>
              </a:spcBef>
              <a:buClr>
                <a:schemeClr val="accent2"/>
              </a:buClr>
              <a:buFont typeface="Wingdings" panose="05000000000000000000" pitchFamily="2" charset="2"/>
              <a:buChar char="§"/>
              <a:defRPr>
                <a:solidFill>
                  <a:srgbClr val="868686"/>
                </a:solidFill>
                <a:latin typeface="Tahoma" panose="020B0604030504040204" pitchFamily="34" charset="0"/>
                <a:ea typeface="Geneva"/>
                <a:cs typeface="Tahoma" panose="020B0604030504040204" pitchFamily="34" charset="0"/>
              </a:defRPr>
            </a:lvl2pPr>
            <a:lvl3pPr marL="1143000" indent="-228600">
              <a:lnSpc>
                <a:spcPct val="95000"/>
              </a:lnSpc>
              <a:spcBef>
                <a:spcPct val="30000"/>
              </a:spcBef>
              <a:buClr>
                <a:schemeClr val="accent2"/>
              </a:buClr>
              <a:buSzPct val="100000"/>
              <a:buFont typeface="Lucida Grande"/>
              <a:buChar char="−"/>
              <a:defRPr>
                <a:solidFill>
                  <a:srgbClr val="868686"/>
                </a:solidFill>
                <a:latin typeface="Tahoma" panose="020B0604030504040204" pitchFamily="34" charset="0"/>
                <a:ea typeface="Geneva"/>
                <a:cs typeface="Tahoma" panose="020B0604030504040204" pitchFamily="34" charset="0"/>
              </a:defRPr>
            </a:lvl3pPr>
            <a:lvl4pPr marL="1600200" indent="-228600">
              <a:lnSpc>
                <a:spcPct val="95000"/>
              </a:lnSpc>
              <a:spcBef>
                <a:spcPct val="35000"/>
              </a:spcBef>
              <a:buClr>
                <a:schemeClr val="accent2"/>
              </a:buClr>
              <a:buSzPct val="100000"/>
              <a:buFont typeface="Arial" panose="020B0604020202020204" pitchFamily="34" charset="0"/>
              <a:buChar char="•"/>
              <a:defRPr>
                <a:solidFill>
                  <a:srgbClr val="868686"/>
                </a:solidFill>
                <a:latin typeface="Tahoma" panose="020B0604030504040204" pitchFamily="34" charset="0"/>
                <a:ea typeface="Geneva"/>
                <a:cs typeface="Tahoma" panose="020B0604030504040204" pitchFamily="34" charset="0"/>
              </a:defRPr>
            </a:lvl4pPr>
            <a:lvl5pPr marL="2057400" indent="-228600">
              <a:lnSpc>
                <a:spcPct val="95000"/>
              </a:lnSpc>
              <a:spcBef>
                <a:spcPct val="30000"/>
              </a:spcBef>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5pPr>
            <a:lvl6pPr marL="25146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6pPr>
            <a:lvl7pPr marL="29718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7pPr>
            <a:lvl8pPr marL="34290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8pPr>
            <a:lvl9pPr marL="3886200" indent="-228600" eaLnBrk="0" fontAlgn="base" hangingPunct="0">
              <a:lnSpc>
                <a:spcPct val="95000"/>
              </a:lnSpc>
              <a:spcBef>
                <a:spcPct val="30000"/>
              </a:spcBef>
              <a:spcAft>
                <a:spcPct val="0"/>
              </a:spcAft>
              <a:buClr>
                <a:schemeClr val="tx1"/>
              </a:buClr>
              <a:buFont typeface="Lucida Grande"/>
              <a:buChar char="−"/>
              <a:defRPr sz="1300">
                <a:solidFill>
                  <a:srgbClr val="868686"/>
                </a:solidFill>
                <a:latin typeface="Helvetica" panose="020B0604020202020204" pitchFamily="34" charset="0"/>
                <a:ea typeface="Geneva"/>
                <a:cs typeface="Helvetica" panose="020B0604020202020204" pitchFamily="34" charset="0"/>
              </a:defRPr>
            </a:lvl9pPr>
          </a:lstStyle>
          <a:p>
            <a:pPr>
              <a:buClr>
                <a:srgbClr val="028FAB"/>
              </a:buClr>
              <a:buSzPct val="90000"/>
              <a:defRPr/>
            </a:pPr>
            <a:r>
              <a:rPr lang="en-US" altLang="en-US" sz="1500" dirty="0">
                <a:solidFill>
                  <a:schemeClr val="tx1"/>
                </a:solidFill>
                <a:latin typeface="+mn-lt"/>
              </a:rPr>
              <a:t>If you answered yes to any of these questions, you may need an estate plan</a:t>
            </a:r>
            <a:r>
              <a:rPr lang="en-US" altLang="en-US" sz="1500" i="1" dirty="0">
                <a:solidFill>
                  <a:schemeClr val="tx1"/>
                </a:solidFill>
                <a:latin typeface="+mn-lt"/>
                <a:cs typeface="Arial" panose="020B0604020202020204" pitchFamily="34" charset="0"/>
              </a:rPr>
              <a:t>.</a:t>
            </a:r>
          </a:p>
        </p:txBody>
      </p:sp>
      <p:pic>
        <p:nvPicPr>
          <p:cNvPr id="37901" name="Graphic 29">
            <a:extLst>
              <a:ext uri="{FF2B5EF4-FFF2-40B4-BE49-F238E27FC236}">
                <a16:creationId xmlns:a16="http://schemas.microsoft.com/office/drawing/2014/main" id="{EF790AF3-3FC3-DDED-6A01-306DF6ABA0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1032" y="2729922"/>
            <a:ext cx="684788" cy="6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Graphic 30">
            <a:extLst>
              <a:ext uri="{FF2B5EF4-FFF2-40B4-BE49-F238E27FC236}">
                <a16:creationId xmlns:a16="http://schemas.microsoft.com/office/drawing/2014/main" id="{3704E13D-6F97-4BC4-C695-3EAB8AA429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4007" y="2741831"/>
            <a:ext cx="683597" cy="6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Graphic 31">
            <a:extLst>
              <a:ext uri="{FF2B5EF4-FFF2-40B4-BE49-F238E27FC236}">
                <a16:creationId xmlns:a16="http://schemas.microsoft.com/office/drawing/2014/main" id="{6EC3E0F3-9C2B-39B0-213F-35A918991EF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2927" y="2105872"/>
            <a:ext cx="683597" cy="6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32">
            <a:extLst>
              <a:ext uri="{FF2B5EF4-FFF2-40B4-BE49-F238E27FC236}">
                <a16:creationId xmlns:a16="http://schemas.microsoft.com/office/drawing/2014/main" id="{80C100DA-C539-769F-A276-12DD3A65D0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046" y="1750973"/>
            <a:ext cx="2107955" cy="365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Box 2">
            <a:extLst>
              <a:ext uri="{FF2B5EF4-FFF2-40B4-BE49-F238E27FC236}">
                <a16:creationId xmlns:a16="http://schemas.microsoft.com/office/drawing/2014/main" id="{F3C83BA0-B221-5B9B-87EA-F64FDEFC8281}"/>
              </a:ext>
            </a:extLst>
          </p:cNvPr>
          <p:cNvSpPr txBox="1">
            <a:spLocks noChangeArrowheads="1"/>
          </p:cNvSpPr>
          <p:nvPr/>
        </p:nvSpPr>
        <p:spPr bwMode="auto">
          <a:xfrm>
            <a:off x="0" y="85658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825"/>
          </a:p>
          <a:p>
            <a:pPr eaLnBrk="1" hangingPunct="1"/>
            <a:r>
              <a:rPr lang="en-US" altLang="en-US" sz="100"/>
              <a:t>ADMASTER-STAMP!MGR0614211683285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EF6B1B-239A-5547-B67B-6757D0883479}"/>
              </a:ext>
            </a:extLst>
          </p:cNvPr>
          <p:cNvSpPr>
            <a:spLocks noGrp="1"/>
          </p:cNvSpPr>
          <p:nvPr>
            <p:ph type="title"/>
          </p:nvPr>
        </p:nvSpPr>
        <p:spPr/>
        <p:txBody>
          <a:bodyPr/>
          <a:lstStyle/>
          <a:p>
            <a:r>
              <a:rPr lang="en-US" dirty="0"/>
              <a:t>How to get started?</a:t>
            </a:r>
          </a:p>
        </p:txBody>
      </p:sp>
      <p:sp>
        <p:nvSpPr>
          <p:cNvPr id="9" name="Text Placeholder 8">
            <a:extLst>
              <a:ext uri="{FF2B5EF4-FFF2-40B4-BE49-F238E27FC236}">
                <a16:creationId xmlns:a16="http://schemas.microsoft.com/office/drawing/2014/main" id="{A4288EF2-AD77-B23E-05E3-B2A250EA2DF0}"/>
              </a:ext>
            </a:extLst>
          </p:cNvPr>
          <p:cNvSpPr txBox="1">
            <a:spLocks/>
          </p:cNvSpPr>
          <p:nvPr/>
        </p:nvSpPr>
        <p:spPr>
          <a:xfrm>
            <a:off x="3474461" y="463844"/>
            <a:ext cx="4878517" cy="4388104"/>
          </a:xfrm>
          <a:prstGeom prst="rect">
            <a:avLst/>
          </a:prstGeom>
        </p:spPr>
        <p:txBody>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b="0" i="0" kern="1200">
                <a:solidFill>
                  <a:schemeClr val="tx1"/>
                </a:solidFill>
                <a:latin typeface="Manulife JH Sans" panose="020B0503040401060103" pitchFamily="34" charset="77"/>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b="0" i="0" kern="1200">
                <a:solidFill>
                  <a:schemeClr val="tx1"/>
                </a:solidFill>
                <a:latin typeface="Manulife JH Sans" panose="020B0503040401060103" pitchFamily="34" charset="77"/>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b="0" i="0" kern="1200">
                <a:solidFill>
                  <a:schemeClr val="tx1"/>
                </a:solidFill>
                <a:latin typeface="Manulife JH Sans" panose="020B0503040401060103" pitchFamily="34" charset="77"/>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b="0" i="0" kern="1200">
                <a:solidFill>
                  <a:schemeClr val="tx1"/>
                </a:solidFill>
                <a:latin typeface="Manulife JH Sans" panose="020B0503040401060103" pitchFamily="34" charset="77"/>
                <a:ea typeface="+mn-ea"/>
                <a:cs typeface="+mn-cs"/>
              </a:defRPr>
            </a:lvl9pPr>
          </a:lstStyle>
          <a:p>
            <a:pPr marL="0" indent="0">
              <a:spcBef>
                <a:spcPts val="1350"/>
              </a:spcBef>
              <a:buNone/>
            </a:pPr>
            <a:r>
              <a:rPr lang="en-US" sz="2701" b="1" dirty="0">
                <a:latin typeface="Arial" panose="020B0604020202020204" pitchFamily="34" charset="0"/>
              </a:rPr>
              <a:t>First, talk about it with your loved ones</a:t>
            </a:r>
            <a:r>
              <a:rPr lang="en-US" sz="2701" b="1" u="sng" dirty="0">
                <a:latin typeface="Arial" panose="020B0604020202020204" pitchFamily="34" charset="0"/>
              </a:rPr>
              <a:t> </a:t>
            </a:r>
          </a:p>
          <a:p>
            <a:pPr marL="0" indent="0">
              <a:spcBef>
                <a:spcPts val="1350"/>
              </a:spcBef>
              <a:buNone/>
            </a:pPr>
            <a:endParaRPr lang="en-US" sz="2701" b="1" dirty="0">
              <a:latin typeface="Arial" panose="020B0604020202020204" pitchFamily="34" charset="0"/>
            </a:endParaRPr>
          </a:p>
          <a:p>
            <a:pPr>
              <a:spcBef>
                <a:spcPts val="1350"/>
              </a:spcBef>
              <a:buClrTx/>
              <a:buSzPct val="100000"/>
            </a:pPr>
            <a:r>
              <a:rPr lang="en-US" sz="2701" dirty="0">
                <a:latin typeface="Arial" panose="020B0604020202020204" pitchFamily="34" charset="0"/>
              </a:rPr>
              <a:t>Learn about estate planning</a:t>
            </a:r>
          </a:p>
          <a:p>
            <a:pPr>
              <a:spcBef>
                <a:spcPts val="1350"/>
              </a:spcBef>
              <a:buClrTx/>
              <a:buSzPct val="100000"/>
            </a:pPr>
            <a:r>
              <a:rPr lang="en-US" sz="2701" dirty="0">
                <a:latin typeface="Arial" panose="020B0604020202020204" pitchFamily="34" charset="0"/>
              </a:rPr>
              <a:t>Choose the right time </a:t>
            </a:r>
            <a:br>
              <a:rPr lang="en-US" sz="2701" dirty="0">
                <a:latin typeface="Arial" panose="020B0604020202020204" pitchFamily="34" charset="0"/>
              </a:rPr>
            </a:br>
            <a:r>
              <a:rPr lang="en-US" sz="2701" dirty="0">
                <a:latin typeface="Arial" panose="020B0604020202020204" pitchFamily="34" charset="0"/>
              </a:rPr>
              <a:t>and place</a:t>
            </a:r>
          </a:p>
          <a:p>
            <a:pPr>
              <a:spcBef>
                <a:spcPts val="1350"/>
              </a:spcBef>
              <a:buClrTx/>
              <a:buSzPct val="100000"/>
            </a:pPr>
            <a:r>
              <a:rPr lang="en-US" sz="2701" dirty="0">
                <a:latin typeface="Arial" panose="020B0604020202020204" pitchFamily="34" charset="0"/>
              </a:rPr>
              <a:t>Invite other family members</a:t>
            </a:r>
          </a:p>
          <a:p>
            <a:pPr>
              <a:spcBef>
                <a:spcPts val="1350"/>
              </a:spcBef>
              <a:buClrTx/>
              <a:buSzPct val="100000"/>
            </a:pPr>
            <a:r>
              <a:rPr lang="en-US" sz="2701" dirty="0">
                <a:latin typeface="Arial" panose="020B0604020202020204" pitchFamily="34" charset="0"/>
              </a:rPr>
              <a:t>Be sensitive</a:t>
            </a:r>
          </a:p>
          <a:p>
            <a:pPr marL="0" indent="0">
              <a:spcBef>
                <a:spcPts val="1350"/>
              </a:spcBef>
              <a:buNone/>
            </a:pPr>
            <a:endParaRPr lang="en-US" sz="2701" dirty="0">
              <a:latin typeface="Arial" panose="020B0604020202020204" pitchFamily="34" charset="0"/>
            </a:endParaRPr>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267985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6A9CE49-2EFF-2D3E-D2B5-5856983BF874}"/>
              </a:ext>
            </a:extLst>
          </p:cNvPr>
          <p:cNvSpPr/>
          <p:nvPr/>
        </p:nvSpPr>
        <p:spPr>
          <a:xfrm>
            <a:off x="0" y="907493"/>
            <a:ext cx="9143999" cy="5366307"/>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a:xfrm>
            <a:off x="398462" y="471343"/>
            <a:ext cx="8347076" cy="792167"/>
          </a:xfrm>
        </p:spPr>
        <p:txBody>
          <a:bodyPr/>
          <a:lstStyle/>
          <a:p>
            <a:r>
              <a:rPr lang="en-US" dirty="0"/>
              <a:t>Prepare for the unexpected </a:t>
            </a:r>
            <a:br>
              <a:rPr lang="en-US" dirty="0"/>
            </a:br>
            <a:r>
              <a:rPr lang="en-US" dirty="0"/>
              <a:t> </a:t>
            </a:r>
          </a:p>
        </p:txBody>
      </p:sp>
      <p:sp>
        <p:nvSpPr>
          <p:cNvPr id="12" name="Rectangle 11">
            <a:extLst>
              <a:ext uri="{FF2B5EF4-FFF2-40B4-BE49-F238E27FC236}">
                <a16:creationId xmlns:a16="http://schemas.microsoft.com/office/drawing/2014/main" id="{28DCFE05-70C8-564C-9ADC-68F9133058EF}"/>
              </a:ext>
            </a:extLst>
          </p:cNvPr>
          <p:cNvSpPr/>
          <p:nvPr/>
        </p:nvSpPr>
        <p:spPr>
          <a:xfrm>
            <a:off x="398461" y="1002398"/>
            <a:ext cx="5186609"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a:r>
              <a:rPr lang="en-US" sz="2000" b="1" dirty="0">
                <a:solidFill>
                  <a:schemeClr val="tx1"/>
                </a:solidFill>
              </a:rPr>
              <a:t>Decision 1</a:t>
            </a:r>
          </a:p>
          <a:p>
            <a:pPr marL="731520"/>
            <a:r>
              <a:rPr lang="en-US" sz="1800" dirty="0">
                <a:solidFill>
                  <a:schemeClr val="tx1"/>
                </a:solidFill>
              </a:rPr>
              <a:t>Who do you want to leave your things to?</a:t>
            </a:r>
            <a:endParaRPr lang="en-US" sz="2000" dirty="0">
              <a:solidFill>
                <a:schemeClr val="tx1"/>
              </a:solidFill>
            </a:endParaRPr>
          </a:p>
        </p:txBody>
      </p:sp>
      <p:sp>
        <p:nvSpPr>
          <p:cNvPr id="15" name="Rectangle 14">
            <a:extLst>
              <a:ext uri="{FF2B5EF4-FFF2-40B4-BE49-F238E27FC236}">
                <a16:creationId xmlns:a16="http://schemas.microsoft.com/office/drawing/2014/main" id="{FD3979F6-AE50-2941-ACCD-F704A47DBC42}"/>
              </a:ext>
            </a:extLst>
          </p:cNvPr>
          <p:cNvSpPr/>
          <p:nvPr/>
        </p:nvSpPr>
        <p:spPr>
          <a:xfrm>
            <a:off x="398462" y="3693924"/>
            <a:ext cx="5186608"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a:r>
              <a:rPr lang="en-US" sz="2000" b="1" dirty="0">
                <a:solidFill>
                  <a:schemeClr val="tx1"/>
                </a:solidFill>
              </a:rPr>
              <a:t>Decision 3</a:t>
            </a:r>
          </a:p>
          <a:p>
            <a:pPr marL="731520"/>
            <a:r>
              <a:rPr lang="en-US" dirty="0">
                <a:solidFill>
                  <a:schemeClr val="tx1"/>
                </a:solidFill>
              </a:rPr>
              <a:t>Who will look after your estate after your death?</a:t>
            </a:r>
          </a:p>
        </p:txBody>
      </p:sp>
      <p:sp>
        <p:nvSpPr>
          <p:cNvPr id="16" name="Rectangle 15">
            <a:extLst>
              <a:ext uri="{FF2B5EF4-FFF2-40B4-BE49-F238E27FC236}">
                <a16:creationId xmlns:a16="http://schemas.microsoft.com/office/drawing/2014/main" id="{8AA4288B-3AFB-C14B-B1F1-DB29826251C9}"/>
              </a:ext>
            </a:extLst>
          </p:cNvPr>
          <p:cNvSpPr/>
          <p:nvPr/>
        </p:nvSpPr>
        <p:spPr>
          <a:xfrm>
            <a:off x="398462" y="5059771"/>
            <a:ext cx="5186608"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a:r>
              <a:rPr lang="en-US" sz="2000" b="1" dirty="0">
                <a:solidFill>
                  <a:schemeClr val="tx1"/>
                </a:solidFill>
              </a:rPr>
              <a:t>Decision 4</a:t>
            </a:r>
          </a:p>
          <a:p>
            <a:pPr marL="731520"/>
            <a:r>
              <a:rPr lang="en-US" dirty="0">
                <a:solidFill>
                  <a:schemeClr val="tx1"/>
                </a:solidFill>
              </a:rPr>
              <a:t>Who will make decisions for you if you can’t?</a:t>
            </a:r>
          </a:p>
        </p:txBody>
      </p:sp>
      <p:sp>
        <p:nvSpPr>
          <p:cNvPr id="3" name="Rectangle 2">
            <a:extLst>
              <a:ext uri="{FF2B5EF4-FFF2-40B4-BE49-F238E27FC236}">
                <a16:creationId xmlns:a16="http://schemas.microsoft.com/office/drawing/2014/main" id="{98CC399B-DB3B-A42A-517B-0C87BF348B3E}"/>
              </a:ext>
            </a:extLst>
          </p:cNvPr>
          <p:cNvSpPr/>
          <p:nvPr/>
        </p:nvSpPr>
        <p:spPr>
          <a:xfrm>
            <a:off x="397546" y="2348161"/>
            <a:ext cx="5186608" cy="109728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180000" rIns="360000" bIns="0" rtlCol="0" anchor="t" anchorCtr="0"/>
          <a:lstStyle/>
          <a:p>
            <a:pPr marL="731520" lvl="1"/>
            <a:r>
              <a:rPr lang="en-US" sz="2000" b="1" dirty="0">
                <a:solidFill>
                  <a:schemeClr val="tx1"/>
                </a:solidFill>
              </a:rPr>
              <a:t>Decision 2</a:t>
            </a:r>
          </a:p>
          <a:p>
            <a:pPr marL="731520" lvl="1"/>
            <a:r>
              <a:rPr lang="en-US" dirty="0">
                <a:solidFill>
                  <a:schemeClr val="tx1"/>
                </a:solidFill>
              </a:rPr>
              <a:t>Who’s going to take care of your children?</a:t>
            </a:r>
          </a:p>
        </p:txBody>
      </p:sp>
      <p:pic>
        <p:nvPicPr>
          <p:cNvPr id="9" name="Graphic 19">
            <a:extLst>
              <a:ext uri="{FF2B5EF4-FFF2-40B4-BE49-F238E27FC236}">
                <a16:creationId xmlns:a16="http://schemas.microsoft.com/office/drawing/2014/main" id="{48FA3F4F-524E-80B6-5B69-A5FFA72C3BD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441" y="2671080"/>
            <a:ext cx="576071" cy="576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4">
            <a:extLst>
              <a:ext uri="{FF2B5EF4-FFF2-40B4-BE49-F238E27FC236}">
                <a16:creationId xmlns:a16="http://schemas.microsoft.com/office/drawing/2014/main" id="{A0122AF0-F9F1-A9BC-6689-B1C85EEC06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818" y="1325316"/>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0">
            <a:extLst>
              <a:ext uri="{FF2B5EF4-FFF2-40B4-BE49-F238E27FC236}">
                <a16:creationId xmlns:a16="http://schemas.microsoft.com/office/drawing/2014/main" id="{F183475F-888F-04A9-23F7-18962E026F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417" y="5384976"/>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32">
            <a:extLst>
              <a:ext uri="{FF2B5EF4-FFF2-40B4-BE49-F238E27FC236}">
                <a16:creationId xmlns:a16="http://schemas.microsoft.com/office/drawing/2014/main" id="{B61194BA-9F17-CF1F-ABE7-58FFBECAD5E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818" y="4019129"/>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2">
            <a:extLst>
              <a:ext uri="{FF2B5EF4-FFF2-40B4-BE49-F238E27FC236}">
                <a16:creationId xmlns:a16="http://schemas.microsoft.com/office/drawing/2014/main" id="{299AB31F-1F93-4CD7-1C02-EF80201DC0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1700" y="907494"/>
            <a:ext cx="3160467" cy="536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6"/>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70734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151FA7C-DDE5-2A1B-1E34-A928553FDBB8}"/>
              </a:ext>
            </a:extLst>
          </p:cNvPr>
          <p:cNvSpPr/>
          <p:nvPr/>
        </p:nvSpPr>
        <p:spPr>
          <a:xfrm>
            <a:off x="1" y="957123"/>
            <a:ext cx="9143999" cy="494375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n-US" dirty="0"/>
              <a:t>Basic estate planning instruments</a:t>
            </a:r>
          </a:p>
        </p:txBody>
      </p:sp>
      <p:sp>
        <p:nvSpPr>
          <p:cNvPr id="31" name="Rectangle 6">
            <a:extLst>
              <a:ext uri="{FF2B5EF4-FFF2-40B4-BE49-F238E27FC236}">
                <a16:creationId xmlns:a16="http://schemas.microsoft.com/office/drawing/2014/main" id="{60F1FA97-BC29-BE81-9867-C1F62E61C51F}"/>
              </a:ext>
            </a:extLst>
          </p:cNvPr>
          <p:cNvSpPr>
            <a:spLocks noChangeArrowheads="1"/>
          </p:cNvSpPr>
          <p:nvPr/>
        </p:nvSpPr>
        <p:spPr bwMode="auto">
          <a:xfrm>
            <a:off x="425410" y="1094263"/>
            <a:ext cx="4208203" cy="42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1650" b="1" dirty="0">
                <a:ea typeface="Geneva" panose="020B0503030404040204" pitchFamily="34" charset="0"/>
                <a:cs typeface="Tahoma" panose="020B0604030504040204" pitchFamily="34" charset="0"/>
              </a:rPr>
              <a:t>Important components of an estate plan</a:t>
            </a:r>
          </a:p>
        </p:txBody>
      </p:sp>
      <p:grpSp>
        <p:nvGrpSpPr>
          <p:cNvPr id="55" name="Group 54">
            <a:extLst>
              <a:ext uri="{FF2B5EF4-FFF2-40B4-BE49-F238E27FC236}">
                <a16:creationId xmlns:a16="http://schemas.microsoft.com/office/drawing/2014/main" id="{27F60FCF-4AC9-8947-3BEB-10AB6BD42118}"/>
              </a:ext>
            </a:extLst>
          </p:cNvPr>
          <p:cNvGrpSpPr/>
          <p:nvPr/>
        </p:nvGrpSpPr>
        <p:grpSpPr>
          <a:xfrm>
            <a:off x="425410" y="1683485"/>
            <a:ext cx="5583103" cy="3491031"/>
            <a:chOff x="425410" y="1833679"/>
            <a:chExt cx="5583103" cy="3491031"/>
          </a:xfrm>
        </p:grpSpPr>
        <p:sp>
          <p:nvSpPr>
            <p:cNvPr id="38" name="Rectangle 37">
              <a:extLst>
                <a:ext uri="{FF2B5EF4-FFF2-40B4-BE49-F238E27FC236}">
                  <a16:creationId xmlns:a16="http://schemas.microsoft.com/office/drawing/2014/main" id="{BD52B31C-2A86-B1DD-A68B-159F0BA8C5DC}"/>
                </a:ext>
              </a:extLst>
            </p:cNvPr>
            <p:cNvSpPr/>
            <p:nvPr/>
          </p:nvSpPr>
          <p:spPr bwMode="auto">
            <a:xfrm>
              <a:off x="425410" y="1833679"/>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40" name="Rectangle 39">
              <a:extLst>
                <a:ext uri="{FF2B5EF4-FFF2-40B4-BE49-F238E27FC236}">
                  <a16:creationId xmlns:a16="http://schemas.microsoft.com/office/drawing/2014/main" id="{536AC304-B128-158C-B6D5-FB00A032C812}"/>
                </a:ext>
              </a:extLst>
            </p:cNvPr>
            <p:cNvSpPr/>
            <p:nvPr/>
          </p:nvSpPr>
          <p:spPr bwMode="auto">
            <a:xfrm>
              <a:off x="426600" y="4258823"/>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5" name="Rectangle 34">
              <a:extLst>
                <a:ext uri="{FF2B5EF4-FFF2-40B4-BE49-F238E27FC236}">
                  <a16:creationId xmlns:a16="http://schemas.microsoft.com/office/drawing/2014/main" id="{BEABF33F-BD8F-A860-8DBF-6320AD4DA7B8}"/>
                </a:ext>
              </a:extLst>
            </p:cNvPr>
            <p:cNvSpPr/>
            <p:nvPr/>
          </p:nvSpPr>
          <p:spPr bwMode="auto">
            <a:xfrm>
              <a:off x="3301518" y="1843339"/>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6" name="Rectangle 35">
              <a:extLst>
                <a:ext uri="{FF2B5EF4-FFF2-40B4-BE49-F238E27FC236}">
                  <a16:creationId xmlns:a16="http://schemas.microsoft.com/office/drawing/2014/main" id="{0B8A1BC8-2358-56E6-DF50-A23078EF6668}"/>
                </a:ext>
              </a:extLst>
            </p:cNvPr>
            <p:cNvSpPr/>
            <p:nvPr/>
          </p:nvSpPr>
          <p:spPr bwMode="auto">
            <a:xfrm>
              <a:off x="3301518" y="4253039"/>
              <a:ext cx="270580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37" name="Rectangle 36">
              <a:extLst>
                <a:ext uri="{FF2B5EF4-FFF2-40B4-BE49-F238E27FC236}">
                  <a16:creationId xmlns:a16="http://schemas.microsoft.com/office/drawing/2014/main" id="{E1C34A4E-9897-A430-0DC3-E0B8604AAE17}"/>
                </a:ext>
              </a:extLst>
            </p:cNvPr>
            <p:cNvSpPr/>
            <p:nvPr/>
          </p:nvSpPr>
          <p:spPr bwMode="auto">
            <a:xfrm>
              <a:off x="3301518" y="3056099"/>
              <a:ext cx="270699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41" name="TextBox 18">
              <a:extLst>
                <a:ext uri="{FF2B5EF4-FFF2-40B4-BE49-F238E27FC236}">
                  <a16:creationId xmlns:a16="http://schemas.microsoft.com/office/drawing/2014/main" id="{C79A061A-2829-7863-339F-80E38A021301}"/>
                </a:ext>
              </a:extLst>
            </p:cNvPr>
            <p:cNvSpPr txBox="1">
              <a:spLocks noChangeArrowheads="1"/>
            </p:cNvSpPr>
            <p:nvPr/>
          </p:nvSpPr>
          <p:spPr bwMode="auto">
            <a:xfrm>
              <a:off x="646925" y="2596972"/>
              <a:ext cx="2300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n-US" altLang="en-US" sz="1500" dirty="0"/>
                <a:t>Life insurance</a:t>
              </a:r>
            </a:p>
          </p:txBody>
        </p:sp>
        <p:sp>
          <p:nvSpPr>
            <p:cNvPr id="43" name="TextBox 20">
              <a:extLst>
                <a:ext uri="{FF2B5EF4-FFF2-40B4-BE49-F238E27FC236}">
                  <a16:creationId xmlns:a16="http://schemas.microsoft.com/office/drawing/2014/main" id="{192E0DDE-37CD-3FD3-92BF-3E4DCB751EFF}"/>
                </a:ext>
              </a:extLst>
            </p:cNvPr>
            <p:cNvSpPr txBox="1">
              <a:spLocks noChangeArrowheads="1"/>
            </p:cNvSpPr>
            <p:nvPr/>
          </p:nvSpPr>
          <p:spPr bwMode="auto">
            <a:xfrm>
              <a:off x="644541" y="5024662"/>
              <a:ext cx="2303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n-US" altLang="en-US" sz="1500" dirty="0"/>
                <a:t>Trust</a:t>
              </a:r>
            </a:p>
          </p:txBody>
        </p:sp>
        <p:sp>
          <p:nvSpPr>
            <p:cNvPr id="44" name="TextBox 21">
              <a:extLst>
                <a:ext uri="{FF2B5EF4-FFF2-40B4-BE49-F238E27FC236}">
                  <a16:creationId xmlns:a16="http://schemas.microsoft.com/office/drawing/2014/main" id="{EA6F54E1-18CE-E190-AC42-9C6A2C7181FC}"/>
                </a:ext>
              </a:extLst>
            </p:cNvPr>
            <p:cNvSpPr txBox="1">
              <a:spLocks noChangeArrowheads="1"/>
            </p:cNvSpPr>
            <p:nvPr/>
          </p:nvSpPr>
          <p:spPr bwMode="auto">
            <a:xfrm>
              <a:off x="3523032" y="2556204"/>
              <a:ext cx="2303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n-US" altLang="en-US" sz="1500" dirty="0"/>
                <a:t>Power of attorney</a:t>
              </a:r>
            </a:p>
          </p:txBody>
        </p:sp>
        <p:sp>
          <p:nvSpPr>
            <p:cNvPr id="45" name="TextBox 22">
              <a:extLst>
                <a:ext uri="{FF2B5EF4-FFF2-40B4-BE49-F238E27FC236}">
                  <a16:creationId xmlns:a16="http://schemas.microsoft.com/office/drawing/2014/main" id="{7FE5D6F1-16A2-0A32-ECD3-2C5D5E6C4454}"/>
                </a:ext>
              </a:extLst>
            </p:cNvPr>
            <p:cNvSpPr txBox="1">
              <a:spLocks noChangeArrowheads="1"/>
            </p:cNvSpPr>
            <p:nvPr/>
          </p:nvSpPr>
          <p:spPr bwMode="auto">
            <a:xfrm>
              <a:off x="3512014" y="5024662"/>
              <a:ext cx="22848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n-US" altLang="en-US" sz="1500" dirty="0"/>
                <a:t>Letter of instruction</a:t>
              </a:r>
            </a:p>
          </p:txBody>
        </p:sp>
        <p:sp>
          <p:nvSpPr>
            <p:cNvPr id="46" name="TextBox 23">
              <a:extLst>
                <a:ext uri="{FF2B5EF4-FFF2-40B4-BE49-F238E27FC236}">
                  <a16:creationId xmlns:a16="http://schemas.microsoft.com/office/drawing/2014/main" id="{15064570-A60A-F5AA-3B76-CB7D0B2BF580}"/>
                </a:ext>
              </a:extLst>
            </p:cNvPr>
            <p:cNvSpPr txBox="1">
              <a:spLocks noChangeArrowheads="1"/>
            </p:cNvSpPr>
            <p:nvPr/>
          </p:nvSpPr>
          <p:spPr bwMode="auto">
            <a:xfrm>
              <a:off x="3500998" y="3804405"/>
              <a:ext cx="230684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n-US" altLang="en-US" sz="1500" dirty="0"/>
                <a:t>Living will and health proxy</a:t>
              </a:r>
            </a:p>
          </p:txBody>
        </p:sp>
        <p:pic>
          <p:nvPicPr>
            <p:cNvPr id="47" name="Graphic 24">
              <a:extLst>
                <a:ext uri="{FF2B5EF4-FFF2-40B4-BE49-F238E27FC236}">
                  <a16:creationId xmlns:a16="http://schemas.microsoft.com/office/drawing/2014/main" id="{6D52A7F6-8999-FAAF-8C9F-04AEC3CD380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5588" y="1916899"/>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3" name="Group 52">
              <a:extLst>
                <a:ext uri="{FF2B5EF4-FFF2-40B4-BE49-F238E27FC236}">
                  <a16:creationId xmlns:a16="http://schemas.microsoft.com/office/drawing/2014/main" id="{590B7CD9-07B8-8987-3B89-9143F4E5909B}"/>
                </a:ext>
              </a:extLst>
            </p:cNvPr>
            <p:cNvGrpSpPr/>
            <p:nvPr/>
          </p:nvGrpSpPr>
          <p:grpSpPr>
            <a:xfrm>
              <a:off x="426600" y="3061533"/>
              <a:ext cx="2705805" cy="1065887"/>
              <a:chOff x="426600" y="3061533"/>
              <a:chExt cx="2705805" cy="1065887"/>
            </a:xfrm>
          </p:grpSpPr>
          <p:sp>
            <p:nvSpPr>
              <p:cNvPr id="39" name="Rectangle 38">
                <a:extLst>
                  <a:ext uri="{FF2B5EF4-FFF2-40B4-BE49-F238E27FC236}">
                    <a16:creationId xmlns:a16="http://schemas.microsoft.com/office/drawing/2014/main" id="{A5AE9C2F-D032-EEF4-1F82-F7D42B7F2731}"/>
                  </a:ext>
                </a:extLst>
              </p:cNvPr>
              <p:cNvSpPr/>
              <p:nvPr/>
            </p:nvSpPr>
            <p:spPr bwMode="auto">
              <a:xfrm>
                <a:off x="426600" y="3061533"/>
                <a:ext cx="2705805" cy="106588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053274" tIns="351091" rIns="137196" bIns="205794"/>
              <a:lstStyle/>
              <a:p>
                <a:pPr>
                  <a:spcBef>
                    <a:spcPts val="450"/>
                  </a:spcBef>
                  <a:defRPr/>
                </a:pPr>
                <a:endParaRPr lang="en-US" sz="1500" b="1" dirty="0"/>
              </a:p>
            </p:txBody>
          </p:sp>
          <p:sp>
            <p:nvSpPr>
              <p:cNvPr id="42" name="TextBox 19">
                <a:extLst>
                  <a:ext uri="{FF2B5EF4-FFF2-40B4-BE49-F238E27FC236}">
                    <a16:creationId xmlns:a16="http://schemas.microsoft.com/office/drawing/2014/main" id="{108FBB88-7EDC-F004-1E7C-288876390DD5}"/>
                  </a:ext>
                </a:extLst>
              </p:cNvPr>
              <p:cNvSpPr txBox="1">
                <a:spLocks noChangeArrowheads="1"/>
              </p:cNvSpPr>
              <p:nvPr/>
            </p:nvSpPr>
            <p:spPr bwMode="auto">
              <a:xfrm>
                <a:off x="633822" y="3810498"/>
                <a:ext cx="23032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50"/>
                  </a:spcBef>
                </a:pPr>
                <a:r>
                  <a:rPr lang="en-US" altLang="en-US" sz="1500" dirty="0"/>
                  <a:t>Will</a:t>
                </a:r>
              </a:p>
            </p:txBody>
          </p:sp>
          <p:pic>
            <p:nvPicPr>
              <p:cNvPr id="48" name="Graphic 25">
                <a:extLst>
                  <a:ext uri="{FF2B5EF4-FFF2-40B4-BE49-F238E27FC236}">
                    <a16:creationId xmlns:a16="http://schemas.microsoft.com/office/drawing/2014/main" id="{AD305928-596D-9D5A-2406-20E6512252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85937" y="3130424"/>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Graphic 26">
              <a:extLst>
                <a:ext uri="{FF2B5EF4-FFF2-40B4-BE49-F238E27FC236}">
                  <a16:creationId xmlns:a16="http://schemas.microsoft.com/office/drawing/2014/main" id="{14EAA0EB-5C4C-7312-9602-43BAF5E3ED2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5937" y="4330295"/>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Graphic 27">
              <a:extLst>
                <a:ext uri="{FF2B5EF4-FFF2-40B4-BE49-F238E27FC236}">
                  <a16:creationId xmlns:a16="http://schemas.microsoft.com/office/drawing/2014/main" id="{F91599A6-F474-5B4E-E1D9-4FFC48EFA9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1450" y="3194990"/>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Graphic 28">
              <a:extLst>
                <a:ext uri="{FF2B5EF4-FFF2-40B4-BE49-F238E27FC236}">
                  <a16:creationId xmlns:a16="http://schemas.microsoft.com/office/drawing/2014/main" id="{4D1DDE76-A6F2-E9AD-0985-519D5B5FCB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61449" y="4383633"/>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Graphic 29">
              <a:extLst>
                <a:ext uri="{FF2B5EF4-FFF2-40B4-BE49-F238E27FC236}">
                  <a16:creationId xmlns:a16="http://schemas.microsoft.com/office/drawing/2014/main" id="{E0DC5EF0-E1ED-C1B1-5E8C-34E4A0AA27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9030" y="1915175"/>
              <a:ext cx="585940" cy="58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 name="Picture Placeholder 6">
            <a:extLst>
              <a:ext uri="{FF2B5EF4-FFF2-40B4-BE49-F238E27FC236}">
                <a16:creationId xmlns:a16="http://schemas.microsoft.com/office/drawing/2014/main" id="{1AE06B42-C327-DC84-B6CA-9604ACAE7A4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b="-100"/>
          <a:stretch/>
        </p:blipFill>
        <p:spPr>
          <a:xfrm>
            <a:off x="6433922" y="957123"/>
            <a:ext cx="2710078" cy="4943754"/>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105375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A04602-54B0-914B-7748-CEE25A8BF5E9}"/>
              </a:ext>
            </a:extLst>
          </p:cNvPr>
          <p:cNvSpPr/>
          <p:nvPr/>
        </p:nvSpPr>
        <p:spPr>
          <a:xfrm>
            <a:off x="1" y="1764073"/>
            <a:ext cx="9144000" cy="365259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lIns="137196" rIns="137196" anchor="ctr"/>
          <a:lstStyle/>
          <a:p>
            <a:pPr defTabSz="685983">
              <a:defRPr/>
            </a:pPr>
            <a:endParaRPr lang="en-US" sz="1350" dirty="0" err="1">
              <a:solidFill>
                <a:prstClr val="white"/>
              </a:solidFill>
              <a:latin typeface="Arial" panose="020B0604020202020204"/>
            </a:endParaRPr>
          </a:p>
        </p:txBody>
      </p:sp>
      <p:sp>
        <p:nvSpPr>
          <p:cNvPr id="9" name="Rectangle 8">
            <a:extLst>
              <a:ext uri="{FF2B5EF4-FFF2-40B4-BE49-F238E27FC236}">
                <a16:creationId xmlns:a16="http://schemas.microsoft.com/office/drawing/2014/main" id="{95FC6CFA-9F70-5A74-EC4D-D6E9946CE7A7}"/>
              </a:ext>
            </a:extLst>
          </p:cNvPr>
          <p:cNvSpPr/>
          <p:nvPr/>
        </p:nvSpPr>
        <p:spPr>
          <a:xfrm>
            <a:off x="197434" y="1686775"/>
            <a:ext cx="5278178" cy="2716695"/>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35035" tIns="135035" rIns="135035" bIns="135035"/>
          <a:lstStyle/>
          <a:p>
            <a:pPr>
              <a:spcAft>
                <a:spcPts val="675"/>
              </a:spcAft>
              <a:defRPr/>
            </a:pPr>
            <a:r>
              <a:rPr lang="en-US" sz="2000" dirty="0">
                <a:solidFill>
                  <a:schemeClr val="tx1"/>
                </a:solidFill>
                <a:ea typeface="Calibri" panose="020F0502020204030204" pitchFamily="34" charset="0"/>
              </a:rPr>
              <a:t>You’re eligible for a 20% discount off</a:t>
            </a:r>
            <a:r>
              <a:rPr lang="en-US" sz="2000" b="1" i="1" dirty="0">
                <a:solidFill>
                  <a:schemeClr val="tx1"/>
                </a:solidFill>
                <a:ea typeface="Calibri" panose="020F0502020204030204" pitchFamily="34" charset="0"/>
              </a:rPr>
              <a:t> </a:t>
            </a:r>
            <a:r>
              <a:rPr lang="en-US" sz="2000" dirty="0">
                <a:solidFill>
                  <a:schemeClr val="tx1"/>
                </a:solidFill>
                <a:ea typeface="Calibri" panose="020F0502020204030204" pitchFamily="34" charset="0"/>
              </a:rPr>
              <a:t>a trust or will document through trustandwill.com, which can:</a:t>
            </a:r>
          </a:p>
          <a:p>
            <a:pPr marL="214370" indent="-214370">
              <a:buFont typeface="Arial" panose="020B0604020202020204" pitchFamily="34" charset="0"/>
              <a:buChar char="•"/>
              <a:defRPr/>
            </a:pPr>
            <a:r>
              <a:rPr lang="en-US" sz="2000" dirty="0">
                <a:solidFill>
                  <a:schemeClr val="tx1"/>
                </a:solidFill>
              </a:rPr>
              <a:t>Help you create a plan customized to your needs</a:t>
            </a:r>
          </a:p>
          <a:p>
            <a:pPr marL="214370" indent="-214370">
              <a:buFont typeface="Arial" panose="020B0604020202020204" pitchFamily="34" charset="0"/>
              <a:buChar char="•"/>
              <a:defRPr/>
            </a:pPr>
            <a:r>
              <a:rPr lang="en-US" sz="2000" dirty="0">
                <a:solidFill>
                  <a:schemeClr val="tx1"/>
                </a:solidFill>
              </a:rPr>
              <a:t>Give you access to state-specific, legal documents with complimentary printing and shipping</a:t>
            </a:r>
          </a:p>
        </p:txBody>
      </p:sp>
      <p:sp>
        <p:nvSpPr>
          <p:cNvPr id="10" name="Rectangle 9">
            <a:extLst>
              <a:ext uri="{FF2B5EF4-FFF2-40B4-BE49-F238E27FC236}">
                <a16:creationId xmlns:a16="http://schemas.microsoft.com/office/drawing/2014/main" id="{76397D41-3D18-82E7-72B9-5DB6C5DBF3B0}"/>
              </a:ext>
            </a:extLst>
          </p:cNvPr>
          <p:cNvSpPr/>
          <p:nvPr/>
        </p:nvSpPr>
        <p:spPr>
          <a:xfrm>
            <a:off x="1" y="4403592"/>
            <a:ext cx="5598641" cy="101307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53274" tIns="0" rIns="137196" bIns="205794"/>
          <a:lstStyle/>
          <a:p>
            <a:pPr defTabSz="685983">
              <a:spcAft>
                <a:spcPts val="450"/>
              </a:spcAft>
              <a:defRPr/>
            </a:pPr>
            <a:endParaRPr lang="en-US" sz="1350" dirty="0">
              <a:solidFill>
                <a:prstClr val="black"/>
              </a:solidFill>
              <a:latin typeface="Arial" panose="020B0604020202020204"/>
            </a:endParaRPr>
          </a:p>
        </p:txBody>
      </p:sp>
      <p:sp>
        <p:nvSpPr>
          <p:cNvPr id="80898" name="Title 1">
            <a:extLst>
              <a:ext uri="{FF2B5EF4-FFF2-40B4-BE49-F238E27FC236}">
                <a16:creationId xmlns:a16="http://schemas.microsoft.com/office/drawing/2014/main" id="{E1C2B4DC-B062-ECD1-43D7-1B032F0D2EBE}"/>
              </a:ext>
            </a:extLst>
          </p:cNvPr>
          <p:cNvSpPr>
            <a:spLocks noGrp="1" noChangeArrowheads="1"/>
          </p:cNvSpPr>
          <p:nvPr>
            <p:ph type="title"/>
          </p:nvPr>
        </p:nvSpPr>
        <p:spPr/>
        <p:txBody>
          <a:bodyPr/>
          <a:lstStyle/>
          <a:p>
            <a:pPr>
              <a:defRPr/>
            </a:pPr>
            <a:r>
              <a:rPr lang="en-US" altLang="en-US" spc="-23" dirty="0">
                <a:latin typeface="+mn-lt"/>
              </a:rPr>
              <a:t>Support for creating your will  </a:t>
            </a:r>
          </a:p>
        </p:txBody>
      </p:sp>
      <p:sp>
        <p:nvSpPr>
          <p:cNvPr id="2" name="Text Placeholder 1">
            <a:extLst>
              <a:ext uri="{FF2B5EF4-FFF2-40B4-BE49-F238E27FC236}">
                <a16:creationId xmlns:a16="http://schemas.microsoft.com/office/drawing/2014/main" id="{F2CA6D37-66B6-A858-7AC9-979355BA8826}"/>
              </a:ext>
            </a:extLst>
          </p:cNvPr>
          <p:cNvSpPr>
            <a:spLocks noGrp="1"/>
          </p:cNvSpPr>
          <p:nvPr>
            <p:ph type="body" sz="quarter" idx="15"/>
          </p:nvPr>
        </p:nvSpPr>
        <p:spPr/>
        <p:txBody>
          <a:bodyPr/>
          <a:lstStyle/>
          <a:p>
            <a:pPr>
              <a:spcBef>
                <a:spcPts val="450"/>
              </a:spcBef>
            </a:pPr>
            <a:r>
              <a:rPr lang="en-US" altLang="en-US" dirty="0">
                <a:latin typeface="+mn-lt"/>
              </a:rPr>
              <a:t>Trust &amp; Will is an online service provider of legal forms and Information; it is not a law firm.  John Hancock and Trust &amp; Will are not affiliated, and neither is responsible for the liabilities of the other. John Hancock has arranged a discount on Trust &amp; Will services for plan participants but does not warrant or endorse the services.  Discount applies only to fees associated with creating a trust and/or probate services, and does not apply to any other support or services offered by Trust &amp; Will such as attorney support, notary support, or title transfers. To get the 20% discount off a will or trust document and/or a $200 discount off probate services offered by Trust &amp; Will, go to myplan.johnhancock.com and click on the “Estate Planning Tile”.</a:t>
            </a:r>
          </a:p>
        </p:txBody>
      </p:sp>
      <p:sp>
        <p:nvSpPr>
          <p:cNvPr id="8" name="TextBox 7">
            <a:extLst>
              <a:ext uri="{FF2B5EF4-FFF2-40B4-BE49-F238E27FC236}">
                <a16:creationId xmlns:a16="http://schemas.microsoft.com/office/drawing/2014/main" id="{8E347B40-98AB-58F5-E9CD-D8C2BCD5C2FE}"/>
              </a:ext>
            </a:extLst>
          </p:cNvPr>
          <p:cNvSpPr txBox="1"/>
          <p:nvPr/>
        </p:nvSpPr>
        <p:spPr>
          <a:xfrm>
            <a:off x="397698" y="4679238"/>
            <a:ext cx="5137694" cy="461665"/>
          </a:xfrm>
          <a:prstGeom prst="rect">
            <a:avLst/>
          </a:prstGeom>
          <a:noFill/>
        </p:spPr>
        <p:txBody>
          <a:bodyPr wrap="square" lIns="0" tIns="0" rIns="0" bIns="0">
            <a:spAutoFit/>
          </a:bodyPr>
          <a:lstStyle/>
          <a:p>
            <a:pPr defTabSz="685983" eaLnBrk="0" fontAlgn="base" hangingPunct="0">
              <a:defRPr/>
            </a:pPr>
            <a:r>
              <a:rPr lang="en-US" sz="1500" dirty="0">
                <a:solidFill>
                  <a:prstClr val="white"/>
                </a:solidFill>
                <a:latin typeface="Arial" panose="020B0604020202020204" pitchFamily="34" charset="0"/>
                <a:ea typeface="Calibri" panose="020F0502020204030204" pitchFamily="34" charset="0"/>
                <a:cs typeface="Calibri" panose="020F0502020204030204" pitchFamily="34" charset="0"/>
              </a:rPr>
              <a:t>Visit </a:t>
            </a:r>
            <a:r>
              <a:rPr lang="en-US" sz="1500" b="1" u="sng" dirty="0">
                <a:solidFill>
                  <a:prstClr val="white"/>
                </a:solidFill>
                <a:latin typeface="Arial" panose="020B060402020202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myplan.johnhancock.com</a:t>
            </a:r>
            <a:r>
              <a:rPr lang="en-US" sz="1500" b="1" dirty="0">
                <a:solidFill>
                  <a:prstClr val="white"/>
                </a:solidFill>
                <a:latin typeface="Arial" panose="020B0604020202020204" pitchFamily="34" charset="0"/>
                <a:ea typeface="Calibri" panose="020F0502020204030204" pitchFamily="34" charset="0"/>
                <a:cs typeface="Calibri" panose="020F0502020204030204" pitchFamily="34" charset="0"/>
              </a:rPr>
              <a:t> </a:t>
            </a:r>
            <a:r>
              <a:rPr lang="en-US" sz="1500" dirty="0">
                <a:solidFill>
                  <a:prstClr val="white"/>
                </a:solidFill>
                <a:latin typeface="Arial" panose="020B0604020202020204" pitchFamily="34" charset="0"/>
                <a:ea typeface="Calibri" panose="020F0502020204030204" pitchFamily="34" charset="0"/>
                <a:cs typeface="Calibri" panose="020F0502020204030204" pitchFamily="34" charset="0"/>
              </a:rPr>
              <a:t>and click on the </a:t>
            </a:r>
            <a:r>
              <a:rPr lang="en-US" sz="1500" b="1" dirty="0">
                <a:solidFill>
                  <a:prstClr val="white"/>
                </a:solidFill>
                <a:latin typeface="Arial" panose="020B0604020202020204" pitchFamily="34" charset="0"/>
                <a:ea typeface="Calibri" panose="020F0502020204030204" pitchFamily="34" charset="0"/>
                <a:cs typeface="Calibri" panose="020F0502020204030204" pitchFamily="34" charset="0"/>
              </a:rPr>
              <a:t>Estate planning</a:t>
            </a:r>
            <a:r>
              <a:rPr lang="en-US" sz="1500" dirty="0">
                <a:solidFill>
                  <a:prstClr val="white"/>
                </a:solidFill>
                <a:latin typeface="Arial" panose="020B0604020202020204" pitchFamily="34" charset="0"/>
                <a:ea typeface="Calibri" panose="020F0502020204030204" pitchFamily="34" charset="0"/>
                <a:cs typeface="Calibri" panose="020F0502020204030204" pitchFamily="34" charset="0"/>
              </a:rPr>
              <a:t> tile to learn more and explore planning resources. </a:t>
            </a:r>
          </a:p>
        </p:txBody>
      </p:sp>
      <p:pic>
        <p:nvPicPr>
          <p:cNvPr id="11" name="Picture 10">
            <a:extLst>
              <a:ext uri="{FF2B5EF4-FFF2-40B4-BE49-F238E27FC236}">
                <a16:creationId xmlns:a16="http://schemas.microsoft.com/office/drawing/2014/main" id="{04D33FD0-5565-4CBB-89D6-7C3B2F03B1CD}"/>
              </a:ext>
            </a:extLst>
          </p:cNvPr>
          <p:cNvPicPr>
            <a:picLocks noChangeAspect="1"/>
          </p:cNvPicPr>
          <p:nvPr/>
        </p:nvPicPr>
        <p:blipFill>
          <a:blip r:embed="rId4"/>
          <a:stretch>
            <a:fillRect/>
          </a:stretch>
        </p:blipFill>
        <p:spPr>
          <a:xfrm>
            <a:off x="5478843" y="1648234"/>
            <a:ext cx="3668389" cy="3768436"/>
          </a:xfrm>
          <a:prstGeom prst="rect">
            <a:avLst/>
          </a:prstGeom>
        </p:spPr>
      </p:pic>
      <p:sp>
        <p:nvSpPr>
          <p:cNvPr id="4" name="TextBox 4"/>
          <p:cNvSpPr txBox="1"/>
          <p:nvPr/>
        </p:nvSpPr>
        <p:spPr>
          <a:xfrm>
            <a:off x="0" y="856580"/>
            <a:ext cx="0" cy="0"/>
          </a:xfrm>
          <a:prstGeom prst="rect">
            <a:avLst/>
          </a:prstGeom>
        </p:spPr>
        <p:txBody>
          <a:bodyPr rtlCol="0" anchor="t">
            <a:noAutofit/>
          </a:bodyPr>
          <a:lstStyle/>
          <a:p>
            <a:pPr algn="l">
              <a:defRPr/>
            </a:pPr>
            <a:endParaRPr lang="en-US" sz="825"/>
          </a:p>
          <a:p>
            <a:r>
              <a:rPr lang="en-US" sz="100"/>
              <a:t>ADMASTER-STAMP!MGR0529232913951</a:t>
            </a:r>
          </a:p>
        </p:txBody>
      </p:sp>
      <p:sp>
        <p:nvSpPr>
          <p:cNvPr id="6" name="Slide Number Placeholder 3">
            <a:extLst>
              <a:ext uri="{FF2B5EF4-FFF2-40B4-BE49-F238E27FC236}">
                <a16:creationId xmlns:a16="http://schemas.microsoft.com/office/drawing/2014/main" id="{584D9C5F-5DA8-2C91-8A5B-99E33219F17A}"/>
              </a:ext>
            </a:extLst>
          </p:cNvPr>
          <p:cNvSpPr>
            <a:spLocks noGrp="1"/>
          </p:cNvSpPr>
          <p:nvPr>
            <p:ph type="sldNum" sz="quarter" idx="12"/>
          </p:nvPr>
        </p:nvSpPr>
        <p:spPr>
          <a:xfrm>
            <a:off x="8533067" y="6399283"/>
            <a:ext cx="212470" cy="175694"/>
          </a:xfrm>
        </p:spPr>
        <p:txBody>
          <a:bodyPr/>
          <a:lstStyle/>
          <a:p>
            <a:fld id="{BB333B34-C87C-402E-ABB0-13B7C9DEBBC4}" type="slidenum">
              <a:rPr lang="en-PH" smtClean="0"/>
              <a:t>24</a:t>
            </a:fld>
            <a:endParaRPr lang="en-PH" dirty="0"/>
          </a:p>
        </p:txBody>
      </p:sp>
    </p:spTree>
    <p:extLst>
      <p:ext uri="{BB962C8B-B14F-4D97-AF65-F5344CB8AC3E}">
        <p14:creationId xmlns:p14="http://schemas.microsoft.com/office/powerpoint/2010/main" val="6638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44AE6D5-4619-654B-9007-90174932510B}"/>
              </a:ext>
            </a:extLst>
          </p:cNvPr>
          <p:cNvSpPr/>
          <p:nvPr/>
        </p:nvSpPr>
        <p:spPr>
          <a:xfrm>
            <a:off x="1" y="1029683"/>
            <a:ext cx="9144000" cy="4924408"/>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6009A327-3F2D-8206-6580-3E236BB01276}"/>
              </a:ext>
            </a:extLst>
          </p:cNvPr>
          <p:cNvSpPr/>
          <p:nvPr/>
        </p:nvSpPr>
        <p:spPr>
          <a:xfrm>
            <a:off x="-20875" y="575927"/>
            <a:ext cx="9164875" cy="1189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sp>
        <p:nvSpPr>
          <p:cNvPr id="12" name="TextBox 11">
            <a:extLst>
              <a:ext uri="{FF2B5EF4-FFF2-40B4-BE49-F238E27FC236}">
                <a16:creationId xmlns:a16="http://schemas.microsoft.com/office/drawing/2014/main" id="{DDB1E0D0-F14F-DF80-EDCC-BB0A67EE0C7A}"/>
              </a:ext>
            </a:extLst>
          </p:cNvPr>
          <p:cNvSpPr txBox="1"/>
          <p:nvPr/>
        </p:nvSpPr>
        <p:spPr>
          <a:xfrm>
            <a:off x="1390086" y="723088"/>
            <a:ext cx="6363828" cy="984885"/>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Visit My Learning Center at  </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myplan.johnhancock.com</a:t>
            </a:r>
            <a:r>
              <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to learn more and explore planning resources</a:t>
            </a:r>
            <a:endPar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DD4810B8-5A23-87C9-E4EF-93DD9AB86B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4519" y="723088"/>
            <a:ext cx="661050" cy="661050"/>
          </a:xfrm>
          <a:prstGeom prst="rect">
            <a:avLst/>
          </a:prstGeom>
        </p:spPr>
      </p:pic>
      <p:sp>
        <p:nvSpPr>
          <p:cNvPr id="7" name="Title 1">
            <a:extLst>
              <a:ext uri="{FF2B5EF4-FFF2-40B4-BE49-F238E27FC236}">
                <a16:creationId xmlns:a16="http://schemas.microsoft.com/office/drawing/2014/main" id="{252BEE80-417F-CF40-CBAC-CC1DFD00A282}"/>
              </a:ext>
            </a:extLst>
          </p:cNvPr>
          <p:cNvSpPr>
            <a:spLocks noGrp="1" noChangeArrowheads="1"/>
          </p:cNvSpPr>
          <p:nvPr>
            <p:ph type="title"/>
          </p:nvPr>
        </p:nvSpPr>
        <p:spPr>
          <a:xfrm>
            <a:off x="398463" y="3235673"/>
            <a:ext cx="3112172" cy="1189792"/>
          </a:xfrm>
        </p:spPr>
        <p:txBody>
          <a:bodyPr/>
          <a:lstStyle/>
          <a:p>
            <a:pPr>
              <a:defRPr/>
            </a:pPr>
            <a:r>
              <a:rPr lang="en-US" altLang="en-US" b="0" spc="-23" dirty="0">
                <a:latin typeface="+mn-lt"/>
              </a:rPr>
              <a:t>An estate plan can </a:t>
            </a:r>
            <a:r>
              <a:rPr lang="en-US" altLang="en-US" spc="-23" dirty="0">
                <a:latin typeface="+mn-lt"/>
              </a:rPr>
              <a:t>help you plan</a:t>
            </a:r>
            <a:r>
              <a:rPr lang="en-US" altLang="en-US" b="0" spc="-23" dirty="0">
                <a:latin typeface="+mn-lt"/>
              </a:rPr>
              <a:t> a more </a:t>
            </a:r>
            <a:r>
              <a:rPr lang="en-US" altLang="en-US" spc="-23" dirty="0">
                <a:latin typeface="+mn-lt"/>
              </a:rPr>
              <a:t>secure future</a:t>
            </a:r>
            <a:r>
              <a:rPr lang="en-US" altLang="en-US" b="0" spc="-23" dirty="0">
                <a:latin typeface="+mn-lt"/>
              </a:rPr>
              <a:t> for your loved ones</a:t>
            </a:r>
          </a:p>
        </p:txBody>
      </p:sp>
      <p:pic>
        <p:nvPicPr>
          <p:cNvPr id="15" name="Picture 10">
            <a:extLst>
              <a:ext uri="{FF2B5EF4-FFF2-40B4-BE49-F238E27FC236}">
                <a16:creationId xmlns:a16="http://schemas.microsoft.com/office/drawing/2014/main" id="{492BC355-8275-5E81-E14E-A667DA2EF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9099" y="1988315"/>
            <a:ext cx="4836438" cy="396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323956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n-US" altLang="en-US" kern="0" dirty="0">
                <a:latin typeface="Arial" charset="0"/>
                <a:ea typeface="Arial" charset="0"/>
                <a:cs typeface="Arial" charset="0"/>
              </a:rPr>
              <a:t>Save through your retirement plan</a:t>
            </a:r>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319164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4345803-D64C-5F44-88FC-3698DAECA64F}"/>
              </a:ext>
            </a:extLst>
          </p:cNvPr>
          <p:cNvSpPr/>
          <p:nvPr/>
        </p:nvSpPr>
        <p:spPr>
          <a:xfrm>
            <a:off x="398464"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0" name="Rectangle 19">
            <a:extLst>
              <a:ext uri="{FF2B5EF4-FFF2-40B4-BE49-F238E27FC236}">
                <a16:creationId xmlns:a16="http://schemas.microsoft.com/office/drawing/2014/main" id="{BFD43694-11F0-5348-9415-9562EEDA5894}"/>
              </a:ext>
            </a:extLst>
          </p:cNvPr>
          <p:cNvSpPr/>
          <p:nvPr/>
        </p:nvSpPr>
        <p:spPr>
          <a:xfrm>
            <a:off x="2514647"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1" name="Rectangle 20">
            <a:extLst>
              <a:ext uri="{FF2B5EF4-FFF2-40B4-BE49-F238E27FC236}">
                <a16:creationId xmlns:a16="http://schemas.microsoft.com/office/drawing/2014/main" id="{7025B9C7-63A8-F34D-9549-DE0BAEDEA783}"/>
              </a:ext>
            </a:extLst>
          </p:cNvPr>
          <p:cNvSpPr/>
          <p:nvPr/>
        </p:nvSpPr>
        <p:spPr>
          <a:xfrm>
            <a:off x="4630830"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4" name="Rectangle 23">
            <a:extLst>
              <a:ext uri="{FF2B5EF4-FFF2-40B4-BE49-F238E27FC236}">
                <a16:creationId xmlns:a16="http://schemas.microsoft.com/office/drawing/2014/main" id="{BA9DCE30-C32E-8E47-A394-C45479DCEE6F}"/>
              </a:ext>
            </a:extLst>
          </p:cNvPr>
          <p:cNvSpPr/>
          <p:nvPr/>
        </p:nvSpPr>
        <p:spPr>
          <a:xfrm>
            <a:off x="6747013" y="1998756"/>
            <a:ext cx="2024696"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2" name="Title 1">
            <a:extLst>
              <a:ext uri="{FF2B5EF4-FFF2-40B4-BE49-F238E27FC236}">
                <a16:creationId xmlns:a16="http://schemas.microsoft.com/office/drawing/2014/main" id="{0D61FB37-112C-3E40-886D-8AF4A01F921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Advantages of participating in your retirement plan</a:t>
            </a:r>
            <a:br>
              <a:rPr lang="en-US" strike="sngStrike" dirty="0"/>
            </a:br>
            <a:endParaRPr lang="en-US" sz="1350" strike="sngStrike" dirty="0"/>
          </a:p>
        </p:txBody>
      </p:sp>
      <p:sp>
        <p:nvSpPr>
          <p:cNvPr id="4" name="Slide Number Placeholder 3">
            <a:extLst>
              <a:ext uri="{FF2B5EF4-FFF2-40B4-BE49-F238E27FC236}">
                <a16:creationId xmlns:a16="http://schemas.microsoft.com/office/drawing/2014/main" id="{DCC21F5A-636C-674D-8B57-7A5F4AD24A0F}"/>
              </a:ext>
            </a:extLst>
          </p:cNvPr>
          <p:cNvSpPr>
            <a:spLocks noGrp="1"/>
          </p:cNvSpPr>
          <p:nvPr>
            <p:ph type="sldNum" sz="quarter" idx="12"/>
          </p:nvPr>
        </p:nvSpPr>
        <p:spPr/>
        <p:txBody>
          <a:bodyPr/>
          <a:lstStyle/>
          <a:p>
            <a:fld id="{BB333B34-C87C-402E-ABB0-13B7C9DEBBC4}" type="slidenum">
              <a:rPr lang="en-US" smtClean="0"/>
              <a:t>27</a:t>
            </a:fld>
            <a:endParaRPr lang="en-US" dirty="0"/>
          </a:p>
        </p:txBody>
      </p:sp>
      <p:sp>
        <p:nvSpPr>
          <p:cNvPr id="9" name="Shape 1041">
            <a:extLst>
              <a:ext uri="{FF2B5EF4-FFF2-40B4-BE49-F238E27FC236}">
                <a16:creationId xmlns:a16="http://schemas.microsoft.com/office/drawing/2014/main" id="{5E08717B-4BAD-674D-93E7-9AB7E71ACB85}"/>
              </a:ext>
            </a:extLst>
          </p:cNvPr>
          <p:cNvSpPr/>
          <p:nvPr/>
        </p:nvSpPr>
        <p:spPr>
          <a:xfrm>
            <a:off x="4807323" y="2180442"/>
            <a:ext cx="1769531" cy="1272705"/>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dirty="0">
                <a:cs typeface="Arial"/>
                <a:sym typeface="Helvetica Neue Light"/>
              </a:rPr>
              <a:t>Your money has the potential to grow</a:t>
            </a:r>
          </a:p>
        </p:txBody>
      </p:sp>
      <p:sp>
        <p:nvSpPr>
          <p:cNvPr id="13" name="Shape 1041">
            <a:extLst>
              <a:ext uri="{FF2B5EF4-FFF2-40B4-BE49-F238E27FC236}">
                <a16:creationId xmlns:a16="http://schemas.microsoft.com/office/drawing/2014/main" id="{920F0F49-8222-2F46-A3DB-69825ADA01BF}"/>
              </a:ext>
            </a:extLst>
          </p:cNvPr>
          <p:cNvSpPr/>
          <p:nvPr/>
        </p:nvSpPr>
        <p:spPr>
          <a:xfrm>
            <a:off x="6902548" y="2180442"/>
            <a:ext cx="1518006"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i="1" dirty="0">
                <a:cs typeface="Arial"/>
                <a:sym typeface="Helvetica Neue Light"/>
              </a:rPr>
              <a:t>You </a:t>
            </a:r>
            <a:r>
              <a:rPr lang="en-US" b="1" dirty="0">
                <a:cs typeface="Arial"/>
                <a:sym typeface="Helvetica Neue Light"/>
              </a:rPr>
              <a:t>are always in control</a:t>
            </a:r>
          </a:p>
        </p:txBody>
      </p:sp>
      <p:pic>
        <p:nvPicPr>
          <p:cNvPr id="22" name="Picture 21">
            <a:extLst>
              <a:ext uri="{FF2B5EF4-FFF2-40B4-BE49-F238E27FC236}">
                <a16:creationId xmlns:a16="http://schemas.microsoft.com/office/drawing/2014/main" id="{EE4425B7-B8B1-DF4F-B0A3-2DEE89513F4A}"/>
              </a:ext>
            </a:extLst>
          </p:cNvPr>
          <p:cNvPicPr>
            <a:picLocks noChangeAspect="1"/>
          </p:cNvPicPr>
          <p:nvPr/>
        </p:nvPicPr>
        <p:blipFill>
          <a:blip r:embed="rId3">
            <a:lum bright="-100000"/>
          </a:blip>
          <a:stretch>
            <a:fillRect/>
          </a:stretch>
        </p:blipFill>
        <p:spPr>
          <a:xfrm>
            <a:off x="1606718" y="3724074"/>
            <a:ext cx="577011" cy="764568"/>
          </a:xfrm>
          <a:prstGeom prst="rect">
            <a:avLst/>
          </a:prstGeom>
        </p:spPr>
      </p:pic>
      <p:pic>
        <p:nvPicPr>
          <p:cNvPr id="23" name="Picture 22">
            <a:extLst>
              <a:ext uri="{FF2B5EF4-FFF2-40B4-BE49-F238E27FC236}">
                <a16:creationId xmlns:a16="http://schemas.microsoft.com/office/drawing/2014/main" id="{F9830A9B-667C-1E40-8B2A-118401D6C379}"/>
              </a:ext>
            </a:extLst>
          </p:cNvPr>
          <p:cNvPicPr>
            <a:picLocks noChangeAspect="1"/>
          </p:cNvPicPr>
          <p:nvPr/>
        </p:nvPicPr>
        <p:blipFill>
          <a:blip r:embed="rId4">
            <a:lum bright="-100000"/>
          </a:blip>
          <a:stretch>
            <a:fillRect/>
          </a:stretch>
        </p:blipFill>
        <p:spPr>
          <a:xfrm>
            <a:off x="7739059" y="3669519"/>
            <a:ext cx="774413" cy="774413"/>
          </a:xfrm>
          <a:prstGeom prst="rect">
            <a:avLst/>
          </a:prstGeom>
        </p:spPr>
      </p:pic>
      <p:pic>
        <p:nvPicPr>
          <p:cNvPr id="14" name="Graphic 13">
            <a:extLst>
              <a:ext uri="{FF2B5EF4-FFF2-40B4-BE49-F238E27FC236}">
                <a16:creationId xmlns:a16="http://schemas.microsoft.com/office/drawing/2014/main" id="{441ED6E9-6C27-4C23-987F-A810D5C1FE64}"/>
              </a:ext>
            </a:extLst>
          </p:cNvPr>
          <p:cNvPicPr>
            <a:picLocks noChangeAspect="1"/>
          </p:cNvPicPr>
          <p:nvPr/>
        </p:nvPicPr>
        <p:blipFill>
          <a:blip r:embed="rId5">
            <a:lum bright="-100000"/>
            <a:extLst>
              <a:ext uri="{96DAC541-7B7A-43D3-8B79-37D633B846F1}">
                <asvg:svgBlip xmlns:asvg="http://schemas.microsoft.com/office/drawing/2016/SVG/main" r:embed="rId6"/>
              </a:ext>
            </a:extLst>
          </a:blip>
          <a:stretch>
            <a:fillRect/>
          </a:stretch>
        </p:blipFill>
        <p:spPr>
          <a:xfrm>
            <a:off x="5693179" y="3724073"/>
            <a:ext cx="807999" cy="764568"/>
          </a:xfrm>
          <a:prstGeom prst="rect">
            <a:avLst/>
          </a:prstGeom>
        </p:spPr>
      </p:pic>
      <p:sp>
        <p:nvSpPr>
          <p:cNvPr id="19" name="Shape 1041">
            <a:extLst>
              <a:ext uri="{FF2B5EF4-FFF2-40B4-BE49-F238E27FC236}">
                <a16:creationId xmlns:a16="http://schemas.microsoft.com/office/drawing/2014/main" id="{D9DA6F4F-3B78-4456-8BB8-7FF611631FD8}"/>
              </a:ext>
            </a:extLst>
          </p:cNvPr>
          <p:cNvSpPr/>
          <p:nvPr/>
        </p:nvSpPr>
        <p:spPr>
          <a:xfrm>
            <a:off x="2705641" y="2194024"/>
            <a:ext cx="1888469"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dirty="0">
                <a:cs typeface="Arial"/>
                <a:sym typeface="Helvetica Neue Light"/>
              </a:rPr>
              <a:t>You can use dollar cost averaging</a:t>
            </a:r>
          </a:p>
        </p:txBody>
      </p:sp>
      <p:sp>
        <p:nvSpPr>
          <p:cNvPr id="31" name="Rectangle 30">
            <a:extLst>
              <a:ext uri="{FF2B5EF4-FFF2-40B4-BE49-F238E27FC236}">
                <a16:creationId xmlns:a16="http://schemas.microsoft.com/office/drawing/2014/main" id="{1A86B8D4-963A-5441-90AD-60585AF82CB6}"/>
              </a:ext>
            </a:extLst>
          </p:cNvPr>
          <p:cNvSpPr/>
          <p:nvPr/>
        </p:nvSpPr>
        <p:spPr>
          <a:xfrm>
            <a:off x="398464" y="1927295"/>
            <a:ext cx="2024696" cy="111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32" name="Rectangle 31">
            <a:extLst>
              <a:ext uri="{FF2B5EF4-FFF2-40B4-BE49-F238E27FC236}">
                <a16:creationId xmlns:a16="http://schemas.microsoft.com/office/drawing/2014/main" id="{10C4E6AE-FEFA-A243-8287-24A4B3AECEC8}"/>
              </a:ext>
            </a:extLst>
          </p:cNvPr>
          <p:cNvSpPr/>
          <p:nvPr/>
        </p:nvSpPr>
        <p:spPr>
          <a:xfrm>
            <a:off x="2514647" y="1927295"/>
            <a:ext cx="2024696" cy="111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33" name="Rectangle 32">
            <a:extLst>
              <a:ext uri="{FF2B5EF4-FFF2-40B4-BE49-F238E27FC236}">
                <a16:creationId xmlns:a16="http://schemas.microsoft.com/office/drawing/2014/main" id="{E60C7F7E-AAFE-9441-A51E-8B819B393844}"/>
              </a:ext>
            </a:extLst>
          </p:cNvPr>
          <p:cNvSpPr/>
          <p:nvPr/>
        </p:nvSpPr>
        <p:spPr>
          <a:xfrm>
            <a:off x="4630830" y="1927295"/>
            <a:ext cx="2024696" cy="111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34" name="Rectangle 33">
            <a:extLst>
              <a:ext uri="{FF2B5EF4-FFF2-40B4-BE49-F238E27FC236}">
                <a16:creationId xmlns:a16="http://schemas.microsoft.com/office/drawing/2014/main" id="{4E225233-3C4F-F14D-AE82-7013801248F4}"/>
              </a:ext>
            </a:extLst>
          </p:cNvPr>
          <p:cNvSpPr/>
          <p:nvPr/>
        </p:nvSpPr>
        <p:spPr>
          <a:xfrm>
            <a:off x="6747013" y="1927295"/>
            <a:ext cx="2024696" cy="1119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pic>
        <p:nvPicPr>
          <p:cNvPr id="10" name="Picture 9">
            <a:extLst>
              <a:ext uri="{FF2B5EF4-FFF2-40B4-BE49-F238E27FC236}">
                <a16:creationId xmlns:a16="http://schemas.microsoft.com/office/drawing/2014/main" id="{68BC3183-6F10-B645-B840-E83E919536A9}"/>
              </a:ext>
            </a:extLst>
          </p:cNvPr>
          <p:cNvPicPr>
            <a:picLocks noChangeAspect="1"/>
          </p:cNvPicPr>
          <p:nvPr/>
        </p:nvPicPr>
        <p:blipFill>
          <a:blip r:embed="rId7"/>
          <a:stretch>
            <a:fillRect/>
          </a:stretch>
        </p:blipFill>
        <p:spPr>
          <a:xfrm>
            <a:off x="3542550" y="3752922"/>
            <a:ext cx="810792" cy="735719"/>
          </a:xfrm>
          <a:prstGeom prst="rect">
            <a:avLst/>
          </a:prstGeom>
        </p:spPr>
      </p:pic>
      <p:sp>
        <p:nvSpPr>
          <p:cNvPr id="25" name="Shape 1041">
            <a:extLst>
              <a:ext uri="{FF2B5EF4-FFF2-40B4-BE49-F238E27FC236}">
                <a16:creationId xmlns:a16="http://schemas.microsoft.com/office/drawing/2014/main" id="{AF34E45A-9F39-4B14-817A-67254029BD3A}"/>
              </a:ext>
            </a:extLst>
          </p:cNvPr>
          <p:cNvSpPr/>
          <p:nvPr/>
        </p:nvSpPr>
        <p:spPr>
          <a:xfrm>
            <a:off x="2712594" y="2157007"/>
            <a:ext cx="1628801" cy="441708"/>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dirty="0">
                <a:cs typeface="Arial"/>
                <a:sym typeface="Helvetica Neue Light"/>
              </a:rPr>
              <a:t> </a:t>
            </a:r>
          </a:p>
        </p:txBody>
      </p:sp>
      <p:sp>
        <p:nvSpPr>
          <p:cNvPr id="26" name="Shape 1041">
            <a:extLst>
              <a:ext uri="{FF2B5EF4-FFF2-40B4-BE49-F238E27FC236}">
                <a16:creationId xmlns:a16="http://schemas.microsoft.com/office/drawing/2014/main" id="{B9B1418E-64FB-47AB-A433-5CD325FE7291}"/>
              </a:ext>
            </a:extLst>
          </p:cNvPr>
          <p:cNvSpPr/>
          <p:nvPr/>
        </p:nvSpPr>
        <p:spPr>
          <a:xfrm>
            <a:off x="620116" y="2194090"/>
            <a:ext cx="1628801"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dirty="0">
                <a:cs typeface="Arial"/>
                <a:sym typeface="Helvetica Neue Light"/>
              </a:rPr>
              <a:t>It may help lower your taxes</a:t>
            </a:r>
          </a:p>
        </p:txBody>
      </p:sp>
      <p:sp>
        <p:nvSpPr>
          <p:cNvPr id="5" name="TextBox 4">
            <a:extLst>
              <a:ext uri="{FF2B5EF4-FFF2-40B4-BE49-F238E27FC236}">
                <a16:creationId xmlns:a16="http://schemas.microsoft.com/office/drawing/2014/main" id="{8CF77EC1-3DA1-40E1-B007-DB14B4251D01}"/>
              </a:ext>
            </a:extLst>
          </p:cNvPr>
          <p:cNvSpPr txBox="1"/>
          <p:nvPr/>
        </p:nvSpPr>
        <p:spPr>
          <a:xfrm>
            <a:off x="414352" y="5849037"/>
            <a:ext cx="8357357" cy="246221"/>
          </a:xfrm>
          <a:prstGeom prst="rect">
            <a:avLst/>
          </a:prstGeom>
          <a:noFill/>
        </p:spPr>
        <p:txBody>
          <a:bodyPr wrap="square" lIns="0" tIns="0" rIns="0" bIns="0" rtlCol="0">
            <a:spAutoFit/>
          </a:bodyPr>
          <a:lstStyle/>
          <a:p>
            <a:pPr algn="l">
              <a:spcBef>
                <a:spcPts val="600"/>
              </a:spcBef>
            </a:pPr>
            <a:r>
              <a:rPr lang="en-US" sz="800" dirty="0"/>
              <a:t>Dollar cost averaging does not guarantee a profit or eliminate the risk of a loss. Systematic investing involves continuous investment in securities regardless of price level fluctuation. Participants should consider their resources to continue the strategy over the long term.</a:t>
            </a:r>
          </a:p>
        </p:txBody>
      </p:sp>
      <p:sp>
        <p:nvSpPr>
          <p:cNvPr id="6" name="TextBox 6"/>
          <p:cNvSpPr txBox="1"/>
          <p:nvPr/>
        </p:nvSpPr>
        <p:spPr>
          <a:xfrm>
            <a:off x="0" y="0"/>
            <a:ext cx="0" cy="0"/>
          </a:xfrm>
          <a:prstGeom prst="rect">
            <a:avLst/>
          </a:prstGeom>
        </p:spPr>
        <p:txBody>
          <a:bodyPr rtlCol="0" anchor="t">
            <a:noAutofit/>
          </a:bodyPr>
          <a:lstStyle/>
          <a:p>
            <a:pPr algn="l">
              <a:defRPr/>
            </a:pPr>
            <a:endParaRPr lang="en-US" sz="1100"/>
          </a:p>
          <a:p>
            <a:r>
              <a:rPr lang="en-US" sz="100"/>
              <a:t>ADMASTER-STAMP!MGR0913222411560</a:t>
            </a:r>
          </a:p>
        </p:txBody>
      </p:sp>
    </p:spTree>
    <p:extLst>
      <p:ext uri="{BB962C8B-B14F-4D97-AF65-F5344CB8AC3E}">
        <p14:creationId xmlns:p14="http://schemas.microsoft.com/office/powerpoint/2010/main" val="211735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CABDDC-A8CF-E849-B393-514B11CB15F9}"/>
              </a:ext>
            </a:extLst>
          </p:cNvPr>
          <p:cNvSpPr/>
          <p:nvPr/>
        </p:nvSpPr>
        <p:spPr>
          <a:xfrm>
            <a:off x="659698" y="2099605"/>
            <a:ext cx="2531931"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9" name="Rectangle 8">
            <a:extLst>
              <a:ext uri="{FF2B5EF4-FFF2-40B4-BE49-F238E27FC236}">
                <a16:creationId xmlns:a16="http://schemas.microsoft.com/office/drawing/2014/main" id="{4B992547-743A-854F-8D0C-580480A380C1}"/>
              </a:ext>
            </a:extLst>
          </p:cNvPr>
          <p:cNvSpPr/>
          <p:nvPr/>
        </p:nvSpPr>
        <p:spPr>
          <a:xfrm>
            <a:off x="3306035" y="2099605"/>
            <a:ext cx="2531931"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0" name="Rectangle 9">
            <a:extLst>
              <a:ext uri="{FF2B5EF4-FFF2-40B4-BE49-F238E27FC236}">
                <a16:creationId xmlns:a16="http://schemas.microsoft.com/office/drawing/2014/main" id="{C331571A-C3E5-C547-9461-F1D8E5754C9F}"/>
              </a:ext>
            </a:extLst>
          </p:cNvPr>
          <p:cNvSpPr/>
          <p:nvPr/>
        </p:nvSpPr>
        <p:spPr>
          <a:xfrm>
            <a:off x="5952371" y="2099605"/>
            <a:ext cx="2531931" cy="27302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1" name="Shape 1041">
            <a:extLst>
              <a:ext uri="{FF2B5EF4-FFF2-40B4-BE49-F238E27FC236}">
                <a16:creationId xmlns:a16="http://schemas.microsoft.com/office/drawing/2014/main" id="{3F917021-5082-FA48-8449-64197338BADA}"/>
              </a:ext>
            </a:extLst>
          </p:cNvPr>
          <p:cNvSpPr/>
          <p:nvPr/>
        </p:nvSpPr>
        <p:spPr>
          <a:xfrm>
            <a:off x="3501864" y="2276961"/>
            <a:ext cx="2200250"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dirty="0">
                <a:cs typeface="Arial"/>
                <a:sym typeface="Helvetica Neue Light"/>
              </a:rPr>
              <a:t>Explore and maximize other savings options </a:t>
            </a:r>
          </a:p>
        </p:txBody>
      </p:sp>
      <p:sp>
        <p:nvSpPr>
          <p:cNvPr id="12" name="Shape 1041">
            <a:extLst>
              <a:ext uri="{FF2B5EF4-FFF2-40B4-BE49-F238E27FC236}">
                <a16:creationId xmlns:a16="http://schemas.microsoft.com/office/drawing/2014/main" id="{2BB7E156-7F41-0749-88B4-7E502EA94F96}"/>
              </a:ext>
            </a:extLst>
          </p:cNvPr>
          <p:cNvSpPr/>
          <p:nvPr/>
        </p:nvSpPr>
        <p:spPr>
          <a:xfrm>
            <a:off x="6141241" y="2281291"/>
            <a:ext cx="1892416" cy="718707"/>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dirty="0">
                <a:cs typeface="Arial"/>
                <a:sym typeface="Helvetica Neue Light"/>
              </a:rPr>
              <a:t>Review your investments</a:t>
            </a:r>
          </a:p>
        </p:txBody>
      </p:sp>
      <p:sp>
        <p:nvSpPr>
          <p:cNvPr id="15" name="Shape 1041">
            <a:extLst>
              <a:ext uri="{FF2B5EF4-FFF2-40B4-BE49-F238E27FC236}">
                <a16:creationId xmlns:a16="http://schemas.microsoft.com/office/drawing/2014/main" id="{15A6BE20-22E5-4C4E-8D0E-7F2A2BBDA1AB}"/>
              </a:ext>
            </a:extLst>
          </p:cNvPr>
          <p:cNvSpPr/>
          <p:nvPr/>
        </p:nvSpPr>
        <p:spPr>
          <a:xfrm>
            <a:off x="843116" y="2250163"/>
            <a:ext cx="2096027" cy="995706"/>
          </a:xfrm>
          <a:prstGeom prst="rect">
            <a:avLst/>
          </a:prstGeom>
          <a:ln w="12700">
            <a:miter lim="400000"/>
          </a:ln>
          <a:extLst>
            <a:ext uri="{C572A759-6A51-4108-AA02-DFA0A04FC94B}">
              <ma14:wrappingTextBoxFlag xmlns="" xmlns:lc="http://schemas.openxmlformats.org/drawingml/2006/lockedCanvas" xmlns:ma14="http://schemas.microsoft.com/office/mac/drawingml/2011/main" val="1"/>
            </a:ext>
          </a:extLst>
        </p:spPr>
        <p:style>
          <a:lnRef idx="0">
            <a:scrgbClr r="0" g="0" b="0"/>
          </a:lnRef>
          <a:fillRef idx="0">
            <a:scrgbClr r="0" g="0" b="0"/>
          </a:fillRef>
          <a:effectRef idx="0">
            <a:scrgbClr r="0" g="0" b="0"/>
          </a:effectRef>
          <a:fontRef idx="major"/>
        </p:style>
        <p:txBody>
          <a:bodyPr wrap="square" lIns="81558" tIns="81558" rIns="81558" bIns="81558">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15727">
              <a:spcAft>
                <a:spcPts val="450"/>
              </a:spcAft>
              <a:defRPr/>
            </a:pPr>
            <a:r>
              <a:rPr lang="en-US" b="1" dirty="0">
                <a:cs typeface="Arial"/>
                <a:sym typeface="Helvetica Neue Light"/>
              </a:rPr>
              <a:t>Revisit your goal and contribution rate</a:t>
            </a:r>
          </a:p>
        </p:txBody>
      </p:sp>
      <p:sp>
        <p:nvSpPr>
          <p:cNvPr id="16" name="Rectangle 15">
            <a:extLst>
              <a:ext uri="{FF2B5EF4-FFF2-40B4-BE49-F238E27FC236}">
                <a16:creationId xmlns:a16="http://schemas.microsoft.com/office/drawing/2014/main" id="{6EFBE649-8F46-CB46-BB06-0966EB6FE3A5}"/>
              </a:ext>
            </a:extLst>
          </p:cNvPr>
          <p:cNvSpPr/>
          <p:nvPr/>
        </p:nvSpPr>
        <p:spPr>
          <a:xfrm>
            <a:off x="659698" y="2028144"/>
            <a:ext cx="2531931" cy="1119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7" name="Rectangle 16">
            <a:extLst>
              <a:ext uri="{FF2B5EF4-FFF2-40B4-BE49-F238E27FC236}">
                <a16:creationId xmlns:a16="http://schemas.microsoft.com/office/drawing/2014/main" id="{0BB7D5F0-084E-7345-8F75-38DAC86A3C87}"/>
              </a:ext>
            </a:extLst>
          </p:cNvPr>
          <p:cNvSpPr/>
          <p:nvPr/>
        </p:nvSpPr>
        <p:spPr>
          <a:xfrm>
            <a:off x="3306035" y="2028144"/>
            <a:ext cx="2531931" cy="111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18" name="Rectangle 17">
            <a:extLst>
              <a:ext uri="{FF2B5EF4-FFF2-40B4-BE49-F238E27FC236}">
                <a16:creationId xmlns:a16="http://schemas.microsoft.com/office/drawing/2014/main" id="{6E6144FA-1E24-E941-9835-C7B7B942529C}"/>
              </a:ext>
            </a:extLst>
          </p:cNvPr>
          <p:cNvSpPr/>
          <p:nvPr/>
        </p:nvSpPr>
        <p:spPr>
          <a:xfrm>
            <a:off x="5952371" y="2028144"/>
            <a:ext cx="2531931" cy="1119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l"/>
            <a:endParaRPr lang="en-US" sz="1350" dirty="0"/>
          </a:p>
        </p:txBody>
      </p:sp>
      <p:sp>
        <p:nvSpPr>
          <p:cNvPr id="50179" name="Title 8">
            <a:extLst>
              <a:ext uri="{FF2B5EF4-FFF2-40B4-BE49-F238E27FC236}">
                <a16:creationId xmlns:a16="http://schemas.microsoft.com/office/drawing/2014/main" id="{77C62EA8-EAFE-481B-A9F4-4D7E88C66C85}"/>
              </a:ext>
            </a:extLst>
          </p:cNvPr>
          <p:cNvSpPr>
            <a:spLocks noGrp="1" noChangeArrowheads="1"/>
          </p:cNvSpPr>
          <p:nvPr>
            <p:ph type="title"/>
          </p:nvPr>
        </p:nvSpPr>
        <p:spPr/>
        <p:txBody>
          <a:bodyPr/>
          <a:lstStyle/>
          <a:p>
            <a:r>
              <a:rPr lang="en-US" dirty="0">
                <a:latin typeface="Arial" panose="020B0604020202020204" pitchFamily="34" charset="0"/>
                <a:cs typeface="Arial" panose="020B0604020202020204" pitchFamily="34" charset="0"/>
              </a:rPr>
              <a:t>Tips to help you keep your retirement savings on track</a:t>
            </a:r>
            <a:br>
              <a:rPr lang="en-US" dirty="0"/>
            </a:br>
            <a:endParaRPr lang="en-US" altLang="en-US" sz="1350" dirty="0">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0A812854-CBD4-4882-8D55-2724DB76DC78}"/>
              </a:ext>
            </a:extLst>
          </p:cNvPr>
          <p:cNvSpPr>
            <a:spLocks noGrp="1"/>
          </p:cNvSpPr>
          <p:nvPr>
            <p:ph type="sldNum" sz="quarter" idx="12"/>
          </p:nvPr>
        </p:nvSpPr>
        <p:spPr/>
        <p:txBody>
          <a:bodyPr/>
          <a:lstStyle/>
          <a:p>
            <a:fld id="{BB333B34-C87C-402E-ABB0-13B7C9DEBBC4}" type="slidenum">
              <a:rPr lang="en-US" smtClean="0"/>
              <a:t>28</a:t>
            </a:fld>
            <a:endParaRPr lang="en-US" dirty="0"/>
          </a:p>
        </p:txBody>
      </p:sp>
      <p:pic>
        <p:nvPicPr>
          <p:cNvPr id="4" name="Picture 3">
            <a:extLst>
              <a:ext uri="{FF2B5EF4-FFF2-40B4-BE49-F238E27FC236}">
                <a16:creationId xmlns:a16="http://schemas.microsoft.com/office/drawing/2014/main" id="{089BFC8B-BBFB-9F4B-A5E1-6F792D99AB83}"/>
              </a:ext>
            </a:extLst>
          </p:cNvPr>
          <p:cNvPicPr>
            <a:picLocks noChangeAspect="1"/>
          </p:cNvPicPr>
          <p:nvPr/>
        </p:nvPicPr>
        <p:blipFill>
          <a:blip r:embed="rId3"/>
          <a:stretch>
            <a:fillRect/>
          </a:stretch>
        </p:blipFill>
        <p:spPr>
          <a:xfrm>
            <a:off x="2203405" y="3853543"/>
            <a:ext cx="722675" cy="722675"/>
          </a:xfrm>
          <a:prstGeom prst="rect">
            <a:avLst/>
          </a:prstGeom>
        </p:spPr>
      </p:pic>
      <p:pic>
        <p:nvPicPr>
          <p:cNvPr id="5" name="Picture 4">
            <a:extLst>
              <a:ext uri="{FF2B5EF4-FFF2-40B4-BE49-F238E27FC236}">
                <a16:creationId xmlns:a16="http://schemas.microsoft.com/office/drawing/2014/main" id="{5682BC39-FD58-4E4D-8E13-DE3801F6D3A7}"/>
              </a:ext>
            </a:extLst>
          </p:cNvPr>
          <p:cNvPicPr>
            <a:picLocks noChangeAspect="1"/>
          </p:cNvPicPr>
          <p:nvPr/>
        </p:nvPicPr>
        <p:blipFill>
          <a:blip r:embed="rId4"/>
          <a:stretch>
            <a:fillRect/>
          </a:stretch>
        </p:blipFill>
        <p:spPr>
          <a:xfrm>
            <a:off x="4811924" y="3977764"/>
            <a:ext cx="736310" cy="531779"/>
          </a:xfrm>
          <a:prstGeom prst="rect">
            <a:avLst/>
          </a:prstGeom>
        </p:spPr>
      </p:pic>
      <p:pic>
        <p:nvPicPr>
          <p:cNvPr id="20" name="Picture 19">
            <a:extLst>
              <a:ext uri="{FF2B5EF4-FFF2-40B4-BE49-F238E27FC236}">
                <a16:creationId xmlns:a16="http://schemas.microsoft.com/office/drawing/2014/main" id="{990CB3EC-CA5C-784E-8BD3-CAE784B53C0B}"/>
              </a:ext>
            </a:extLst>
          </p:cNvPr>
          <p:cNvPicPr>
            <a:picLocks noChangeAspect="1"/>
          </p:cNvPicPr>
          <p:nvPr/>
        </p:nvPicPr>
        <p:blipFill>
          <a:blip r:embed="rId5"/>
          <a:stretch>
            <a:fillRect/>
          </a:stretch>
        </p:blipFill>
        <p:spPr>
          <a:xfrm>
            <a:off x="7511140" y="3853543"/>
            <a:ext cx="722675" cy="722675"/>
          </a:xfrm>
          <a:prstGeom prst="rect">
            <a:avLst/>
          </a:prstGeom>
        </p:spPr>
      </p:pic>
      <p:sp>
        <p:nvSpPr>
          <p:cNvPr id="50181" name="TextBox 50180"/>
          <p:cNvSpPr txBox="1"/>
          <p:nvPr/>
        </p:nvSpPr>
        <p:spPr>
          <a:xfrm>
            <a:off x="0" y="857250"/>
            <a:ext cx="0" cy="0"/>
          </a:xfrm>
          <a:prstGeom prst="rect">
            <a:avLst/>
          </a:prstGeom>
        </p:spPr>
        <p:txBody>
          <a:bodyPr rtlCol="0" anchor="t">
            <a:noAutofit/>
          </a:bodyPr>
          <a:lstStyle/>
          <a:p>
            <a:pPr algn="l"/>
            <a:endParaRPr lang="en-US" sz="825" dirty="0"/>
          </a:p>
        </p:txBody>
      </p:sp>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ADMASTER-STAMP!MGR0913222411560</a:t>
            </a:r>
          </a:p>
        </p:txBody>
      </p:sp>
      <p:sp>
        <p:nvSpPr>
          <p:cNvPr id="7" name="TextBox 6">
            <a:extLst>
              <a:ext uri="{FF2B5EF4-FFF2-40B4-BE49-F238E27FC236}">
                <a16:creationId xmlns:a16="http://schemas.microsoft.com/office/drawing/2014/main" id="{5A74B329-9552-41AF-E7D8-98EF30BDE24D}"/>
              </a:ext>
            </a:extLst>
          </p:cNvPr>
          <p:cNvSpPr txBox="1"/>
          <p:nvPr/>
        </p:nvSpPr>
        <p:spPr>
          <a:xfrm>
            <a:off x="489546" y="6003804"/>
            <a:ext cx="4572000" cy="215444"/>
          </a:xfrm>
          <a:prstGeom prst="rect">
            <a:avLst/>
          </a:prstGeom>
          <a:noFill/>
        </p:spPr>
        <p:txBody>
          <a:bodyPr wrap="square">
            <a:spAutoFit/>
          </a:bodyPr>
          <a:lstStyle/>
          <a:p>
            <a:r>
              <a:rPr lang="en-US" sz="800" dirty="0"/>
              <a:t>There is no guarantee that any investment strategy will achieve its objectives.</a:t>
            </a:r>
          </a:p>
        </p:txBody>
      </p:sp>
    </p:spTree>
    <p:extLst>
      <p:ext uri="{BB962C8B-B14F-4D97-AF65-F5344CB8AC3E}">
        <p14:creationId xmlns:p14="http://schemas.microsoft.com/office/powerpoint/2010/main" val="331399432"/>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F7CB3B-8193-8D44-BA33-E8468337297A}"/>
              </a:ext>
            </a:extLst>
          </p:cNvPr>
          <p:cNvSpPr/>
          <p:nvPr/>
        </p:nvSpPr>
        <p:spPr>
          <a:xfrm>
            <a:off x="-1" y="1125527"/>
            <a:ext cx="9144001" cy="4538805"/>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33" name="Rectangle 32">
            <a:extLst>
              <a:ext uri="{FF2B5EF4-FFF2-40B4-BE49-F238E27FC236}">
                <a16:creationId xmlns:a16="http://schemas.microsoft.com/office/drawing/2014/main" id="{AA72924C-5AC1-BC40-A5B8-7002CAAF59A0}"/>
              </a:ext>
            </a:extLst>
          </p:cNvPr>
          <p:cNvSpPr/>
          <p:nvPr/>
        </p:nvSpPr>
        <p:spPr>
          <a:xfrm>
            <a:off x="206040" y="3131812"/>
            <a:ext cx="1649266" cy="1963825"/>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6" name="Rectangle 25">
            <a:extLst>
              <a:ext uri="{FF2B5EF4-FFF2-40B4-BE49-F238E27FC236}">
                <a16:creationId xmlns:a16="http://schemas.microsoft.com/office/drawing/2014/main" id="{32CF8D75-F49F-6F4E-AEEF-935D5A6B97F3}"/>
              </a:ext>
            </a:extLst>
          </p:cNvPr>
          <p:cNvSpPr/>
          <p:nvPr/>
        </p:nvSpPr>
        <p:spPr>
          <a:xfrm>
            <a:off x="7282698" y="3211597"/>
            <a:ext cx="1649266" cy="214764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5" name="Text Placeholder 4">
            <a:extLst>
              <a:ext uri="{FF2B5EF4-FFF2-40B4-BE49-F238E27FC236}">
                <a16:creationId xmlns:a16="http://schemas.microsoft.com/office/drawing/2014/main" id="{3D2CF87E-E62A-C240-9D09-C2920CCF6908}"/>
              </a:ext>
            </a:extLst>
          </p:cNvPr>
          <p:cNvSpPr>
            <a:spLocks noGrp="1"/>
          </p:cNvSpPr>
          <p:nvPr>
            <p:ph type="body" sz="quarter" idx="15"/>
          </p:nvPr>
        </p:nvSpPr>
        <p:spPr>
          <a:xfrm>
            <a:off x="1519367" y="5649834"/>
            <a:ext cx="7048532" cy="911593"/>
          </a:xfrm>
        </p:spPr>
        <p:txBody>
          <a:bodyPr/>
          <a:lstStyle/>
          <a:p>
            <a:r>
              <a:rPr lang="en-US" dirty="0">
                <a:latin typeface="+mn-lt"/>
              </a:rPr>
              <a:t>The projected retirement income estimates for your current John Hancock accounts, future contributions, employer contributions (if applicable), and other accounts set aside for retirement; the projected retirement expense estimates based on proprietary algorithms and predictive analytics; and your retirement readiness score/calculation results from a comparison of your projected income and projected expenses in retirement are hypothetical, for illustrative purposes only, and do not constitute investment advice. Please review the calculations and assumptions section for additional details. When calculating your retirement readiness, you should always consult with your personal financial and legal advisors. Results are not guaranteed and do not represent the current or future performance of any specific account or investment. Due to market fluctuations and other factors, it is possible that investment objectives may not be met. Investing involves risks, and past performance does not guarantee future results.</a:t>
            </a:r>
          </a:p>
        </p:txBody>
      </p:sp>
      <p:sp>
        <p:nvSpPr>
          <p:cNvPr id="12" name="TextBox 11">
            <a:extLst>
              <a:ext uri="{FF2B5EF4-FFF2-40B4-BE49-F238E27FC236}">
                <a16:creationId xmlns:a16="http://schemas.microsoft.com/office/drawing/2014/main" id="{2B779F54-D388-4F86-BFAC-C8E3B778FE67}"/>
              </a:ext>
            </a:extLst>
          </p:cNvPr>
          <p:cNvSpPr txBox="1"/>
          <p:nvPr/>
        </p:nvSpPr>
        <p:spPr>
          <a:xfrm>
            <a:off x="7439124" y="3361356"/>
            <a:ext cx="1492839" cy="1661993"/>
          </a:xfrm>
          <a:prstGeom prst="rect">
            <a:avLst/>
          </a:prstGeom>
          <a:noFill/>
        </p:spPr>
        <p:txBody>
          <a:bodyPr wrap="square" lIns="0" tIns="0" rIns="0" bIns="0" rtlCol="0">
            <a:spAutoFit/>
          </a:bodyPr>
          <a:lstStyle/>
          <a:p>
            <a:pPr>
              <a:spcBef>
                <a:spcPts val="450"/>
              </a:spcBef>
            </a:pPr>
            <a:r>
              <a:rPr lang="en-US" dirty="0"/>
              <a:t>The power to personalize your projection and improve your situation</a:t>
            </a:r>
          </a:p>
        </p:txBody>
      </p:sp>
      <p:sp>
        <p:nvSpPr>
          <p:cNvPr id="24" name="TextBox 23">
            <a:extLst>
              <a:ext uri="{FF2B5EF4-FFF2-40B4-BE49-F238E27FC236}">
                <a16:creationId xmlns:a16="http://schemas.microsoft.com/office/drawing/2014/main" id="{D80AD829-F97B-6A4C-AAAD-72274C526A49}"/>
              </a:ext>
            </a:extLst>
          </p:cNvPr>
          <p:cNvSpPr txBox="1"/>
          <p:nvPr/>
        </p:nvSpPr>
        <p:spPr>
          <a:xfrm>
            <a:off x="363833" y="3281571"/>
            <a:ext cx="1076684" cy="830997"/>
          </a:xfrm>
          <a:prstGeom prst="rect">
            <a:avLst/>
          </a:prstGeom>
          <a:noFill/>
        </p:spPr>
        <p:txBody>
          <a:bodyPr wrap="square" lIns="0" tIns="0" rIns="0" bIns="0" rtlCol="0">
            <a:spAutoFit/>
          </a:bodyPr>
          <a:lstStyle/>
          <a:p>
            <a:pPr>
              <a:spcBef>
                <a:spcPts val="450"/>
              </a:spcBef>
            </a:pPr>
            <a:r>
              <a:rPr lang="en-US" dirty="0"/>
              <a:t>Your potential income </a:t>
            </a:r>
          </a:p>
        </p:txBody>
      </p:sp>
      <p:pic>
        <p:nvPicPr>
          <p:cNvPr id="28" name="Picture 27">
            <a:extLst>
              <a:ext uri="{FF2B5EF4-FFF2-40B4-BE49-F238E27FC236}">
                <a16:creationId xmlns:a16="http://schemas.microsoft.com/office/drawing/2014/main" id="{65D3B798-071D-3A4B-B472-C379FF94E6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549" y="1917694"/>
            <a:ext cx="6613724" cy="3758383"/>
          </a:xfrm>
          <a:prstGeom prst="rect">
            <a:avLst/>
          </a:prstGeom>
        </p:spPr>
      </p:pic>
      <p:sp>
        <p:nvSpPr>
          <p:cNvPr id="25" name="Rectangle 24">
            <a:extLst>
              <a:ext uri="{FF2B5EF4-FFF2-40B4-BE49-F238E27FC236}">
                <a16:creationId xmlns:a16="http://schemas.microsoft.com/office/drawing/2014/main" id="{ED94B175-5BFF-214C-9AB8-7BE6678730D9}"/>
              </a:ext>
            </a:extLst>
          </p:cNvPr>
          <p:cNvSpPr/>
          <p:nvPr/>
        </p:nvSpPr>
        <p:spPr>
          <a:xfrm>
            <a:off x="7282698" y="1359115"/>
            <a:ext cx="1649266" cy="16493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18" name="Rectangle 17">
            <a:extLst>
              <a:ext uri="{FF2B5EF4-FFF2-40B4-BE49-F238E27FC236}">
                <a16:creationId xmlns:a16="http://schemas.microsoft.com/office/drawing/2014/main" id="{E7FFE242-2F32-CE44-9444-D83C48866BFF}"/>
              </a:ext>
            </a:extLst>
          </p:cNvPr>
          <p:cNvSpPr/>
          <p:nvPr/>
        </p:nvSpPr>
        <p:spPr>
          <a:xfrm>
            <a:off x="206040" y="1343816"/>
            <a:ext cx="1649266" cy="16493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 name="TextBox 1">
            <a:extLst>
              <a:ext uri="{FF2B5EF4-FFF2-40B4-BE49-F238E27FC236}">
                <a16:creationId xmlns:a16="http://schemas.microsoft.com/office/drawing/2014/main" id="{45EF341C-86F1-42B4-898C-0EA4454273CF}"/>
              </a:ext>
            </a:extLst>
          </p:cNvPr>
          <p:cNvSpPr txBox="1"/>
          <p:nvPr/>
        </p:nvSpPr>
        <p:spPr>
          <a:xfrm>
            <a:off x="398464" y="1467465"/>
            <a:ext cx="1271605" cy="830997"/>
          </a:xfrm>
          <a:prstGeom prst="rect">
            <a:avLst/>
          </a:prstGeom>
          <a:noFill/>
        </p:spPr>
        <p:txBody>
          <a:bodyPr wrap="square" lIns="0" tIns="0" rIns="0" bIns="0" rtlCol="0">
            <a:spAutoFit/>
          </a:bodyPr>
          <a:lstStyle/>
          <a:p>
            <a:pPr>
              <a:spcBef>
                <a:spcPts val="450"/>
              </a:spcBef>
            </a:pPr>
            <a:r>
              <a:rPr lang="en-US" dirty="0"/>
              <a:t>Your estimated expenses</a:t>
            </a:r>
          </a:p>
        </p:txBody>
      </p:sp>
      <p:sp>
        <p:nvSpPr>
          <p:cNvPr id="10" name="TextBox 9">
            <a:extLst>
              <a:ext uri="{FF2B5EF4-FFF2-40B4-BE49-F238E27FC236}">
                <a16:creationId xmlns:a16="http://schemas.microsoft.com/office/drawing/2014/main" id="{3E45DDE0-3E47-458B-9373-51C3FA2C5CCB}"/>
              </a:ext>
            </a:extLst>
          </p:cNvPr>
          <p:cNvSpPr txBox="1"/>
          <p:nvPr/>
        </p:nvSpPr>
        <p:spPr>
          <a:xfrm>
            <a:off x="7439124" y="1498759"/>
            <a:ext cx="1271605" cy="1107996"/>
          </a:xfrm>
          <a:prstGeom prst="rect">
            <a:avLst/>
          </a:prstGeom>
          <a:noFill/>
        </p:spPr>
        <p:txBody>
          <a:bodyPr wrap="square" lIns="0" tIns="0" rIns="0" bIns="0" rtlCol="0">
            <a:spAutoFit/>
          </a:bodyPr>
          <a:lstStyle/>
          <a:p>
            <a:pPr>
              <a:spcBef>
                <a:spcPts val="450"/>
              </a:spcBef>
            </a:pPr>
            <a:r>
              <a:rPr lang="en-US" dirty="0"/>
              <a:t>Your progress toward your goal</a:t>
            </a:r>
          </a:p>
        </p:txBody>
      </p:sp>
      <p:cxnSp>
        <p:nvCxnSpPr>
          <p:cNvPr id="45" name="Elbow Connector 44">
            <a:extLst>
              <a:ext uri="{FF2B5EF4-FFF2-40B4-BE49-F238E27FC236}">
                <a16:creationId xmlns:a16="http://schemas.microsoft.com/office/drawing/2014/main" id="{82432793-16A0-404F-899E-2590010F890A}"/>
              </a:ext>
            </a:extLst>
          </p:cNvPr>
          <p:cNvCxnSpPr>
            <a:cxnSpLocks/>
          </p:cNvCxnSpPr>
          <p:nvPr/>
        </p:nvCxnSpPr>
        <p:spPr>
          <a:xfrm rot="10800000">
            <a:off x="1855306" y="2679225"/>
            <a:ext cx="1331844" cy="927654"/>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C6321758-E5CF-EA41-BBA8-61CA42F0AEFC}"/>
              </a:ext>
            </a:extLst>
          </p:cNvPr>
          <p:cNvCxnSpPr>
            <a:cxnSpLocks/>
          </p:cNvCxnSpPr>
          <p:nvPr/>
        </p:nvCxnSpPr>
        <p:spPr>
          <a:xfrm flipV="1">
            <a:off x="6229596" y="2679225"/>
            <a:ext cx="1053102" cy="1033670"/>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7831E330-0B84-6047-BDEF-C931D8882B7D}"/>
              </a:ext>
            </a:extLst>
          </p:cNvPr>
          <p:cNvCxnSpPr>
            <a:cxnSpLocks/>
          </p:cNvCxnSpPr>
          <p:nvPr/>
        </p:nvCxnSpPr>
        <p:spPr>
          <a:xfrm flipV="1">
            <a:off x="6229596" y="4640547"/>
            <a:ext cx="1053102" cy="225287"/>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4C74E868-E0C5-5C45-85E5-89E3AC03FCB8}"/>
              </a:ext>
            </a:extLst>
          </p:cNvPr>
          <p:cNvCxnSpPr>
            <a:cxnSpLocks/>
          </p:cNvCxnSpPr>
          <p:nvPr/>
        </p:nvCxnSpPr>
        <p:spPr>
          <a:xfrm rot="10800000" flipV="1">
            <a:off x="1855308" y="4068726"/>
            <a:ext cx="1331843" cy="797108"/>
          </a:xfrm>
          <a:prstGeom prst="bentConnector3">
            <a:avLst/>
          </a:prstGeom>
          <a:ln w="19050">
            <a:solidFill>
              <a:schemeClr val="accent2"/>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36B5A1A6-100E-5B42-9447-2ECD22663B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4446" y="2410816"/>
            <a:ext cx="471637" cy="471637"/>
          </a:xfrm>
          <a:prstGeom prst="rect">
            <a:avLst/>
          </a:prstGeom>
        </p:spPr>
      </p:pic>
      <p:pic>
        <p:nvPicPr>
          <p:cNvPr id="50" name="Graphic 49">
            <a:extLst>
              <a:ext uri="{FF2B5EF4-FFF2-40B4-BE49-F238E27FC236}">
                <a16:creationId xmlns:a16="http://schemas.microsoft.com/office/drawing/2014/main" id="{274EDED5-E460-2F41-9F2A-F8CDBA29A9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83549" y="4517667"/>
            <a:ext cx="471637" cy="471637"/>
          </a:xfrm>
          <a:prstGeom prst="rect">
            <a:avLst/>
          </a:prstGeom>
        </p:spPr>
      </p:pic>
      <p:pic>
        <p:nvPicPr>
          <p:cNvPr id="51" name="Graphic 50">
            <a:extLst>
              <a:ext uri="{FF2B5EF4-FFF2-40B4-BE49-F238E27FC236}">
                <a16:creationId xmlns:a16="http://schemas.microsoft.com/office/drawing/2014/main" id="{3F8E8433-8112-B949-8AE2-EE0ADD1343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2978" y="2421459"/>
            <a:ext cx="471637" cy="471637"/>
          </a:xfrm>
          <a:prstGeom prst="rect">
            <a:avLst/>
          </a:prstGeom>
        </p:spPr>
      </p:pic>
      <p:pic>
        <p:nvPicPr>
          <p:cNvPr id="52" name="Graphic 51">
            <a:extLst>
              <a:ext uri="{FF2B5EF4-FFF2-40B4-BE49-F238E27FC236}">
                <a16:creationId xmlns:a16="http://schemas.microsoft.com/office/drawing/2014/main" id="{8DFB05FA-1932-4747-A36F-928D8BC8A26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34928" y="4806377"/>
            <a:ext cx="408748" cy="408748"/>
          </a:xfrm>
          <a:prstGeom prst="rect">
            <a:avLst/>
          </a:prstGeom>
        </p:spPr>
      </p:pic>
      <p:sp>
        <p:nvSpPr>
          <p:cNvPr id="8" name="Rectangle 7">
            <a:extLst>
              <a:ext uri="{FF2B5EF4-FFF2-40B4-BE49-F238E27FC236}">
                <a16:creationId xmlns:a16="http://schemas.microsoft.com/office/drawing/2014/main" id="{979C9818-1E2D-1413-66F1-2BBABBD96201}"/>
              </a:ext>
            </a:extLst>
          </p:cNvPr>
          <p:cNvSpPr/>
          <p:nvPr/>
        </p:nvSpPr>
        <p:spPr>
          <a:xfrm>
            <a:off x="-20875" y="397663"/>
            <a:ext cx="9164875" cy="8675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algn="l"/>
            <a:endParaRPr lang="en-US" dirty="0">
              <a:solidFill>
                <a:srgbClr val="0432FF"/>
              </a:solidFill>
            </a:endParaRPr>
          </a:p>
        </p:txBody>
      </p:sp>
      <p:sp>
        <p:nvSpPr>
          <p:cNvPr id="9" name="TextBox 8">
            <a:extLst>
              <a:ext uri="{FF2B5EF4-FFF2-40B4-BE49-F238E27FC236}">
                <a16:creationId xmlns:a16="http://schemas.microsoft.com/office/drawing/2014/main" id="{DEADF982-2E5C-2F36-121B-FDE61F425324}"/>
              </a:ext>
            </a:extLst>
          </p:cNvPr>
          <p:cNvSpPr txBox="1"/>
          <p:nvPr/>
        </p:nvSpPr>
        <p:spPr>
          <a:xfrm>
            <a:off x="1283549" y="470274"/>
            <a:ext cx="7648415" cy="707886"/>
          </a:xfrm>
          <a:prstGeom prst="rect">
            <a:avLst/>
          </a:prstGeom>
          <a:noFill/>
        </p:spPr>
        <p:txBody>
          <a:bodyPr wrap="square" rtlCol="0">
            <a:spAutoFit/>
          </a:bodyPr>
          <a:lstStyle/>
          <a:p>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Not sure how much to save? </a:t>
            </a:r>
          </a:p>
          <a:p>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Visit </a:t>
            </a:r>
            <a:r>
              <a:rPr lang="en-US" sz="2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myplan.johnhancock.com</a:t>
            </a:r>
            <a:r>
              <a:rPr lang="en-US" sz="22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dirty="0">
                <a:solidFill>
                  <a:schemeClr val="bg1"/>
                </a:solidFill>
                <a:latin typeface="Arial" panose="020B0604020202020204" pitchFamily="34" charset="0"/>
                <a:ea typeface="Calibri" panose="020F0502020204030204" pitchFamily="34" charset="0"/>
                <a:cs typeface="Arial" panose="020B0604020202020204" pitchFamily="34" charset="0"/>
              </a:rPr>
              <a:t>to explore our retirement planner</a:t>
            </a:r>
            <a:endParaRPr lang="en-US" sz="2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3" name="Graphic 12">
            <a:extLst>
              <a:ext uri="{FF2B5EF4-FFF2-40B4-BE49-F238E27FC236}">
                <a16:creationId xmlns:a16="http://schemas.microsoft.com/office/drawing/2014/main" id="{9CE6918E-330D-B7EE-A681-D900FB178B7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63833" y="476162"/>
            <a:ext cx="661050" cy="661050"/>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
        <p:nvSpPr>
          <p:cNvPr id="7" name="TextBox 6">
            <a:extLst>
              <a:ext uri="{FF2B5EF4-FFF2-40B4-BE49-F238E27FC236}">
                <a16:creationId xmlns:a16="http://schemas.microsoft.com/office/drawing/2014/main" id="{2E98DE9D-244E-5697-91AF-F2EE817B5165}"/>
              </a:ext>
            </a:extLst>
          </p:cNvPr>
          <p:cNvSpPr txBox="1"/>
          <p:nvPr/>
        </p:nvSpPr>
        <p:spPr>
          <a:xfrm>
            <a:off x="1519367" y="5552966"/>
            <a:ext cx="3200400" cy="123111"/>
          </a:xfrm>
          <a:prstGeom prst="rect">
            <a:avLst/>
          </a:prstGeom>
          <a:noFill/>
        </p:spPr>
        <p:txBody>
          <a:bodyPr wrap="square" lIns="0" tIns="0" rIns="0" bIns="0" rtlCol="0">
            <a:spAutoFit/>
          </a:bodyPr>
          <a:lstStyle/>
          <a:p>
            <a:pPr algn="l">
              <a:spcBef>
                <a:spcPts val="600"/>
              </a:spcBef>
            </a:pPr>
            <a:r>
              <a:rPr lang="en-US" sz="800" dirty="0"/>
              <a:t>For illustrative purposes only.</a:t>
            </a:r>
          </a:p>
        </p:txBody>
      </p:sp>
    </p:spTree>
    <p:custDataLst>
      <p:tags r:id="rId1"/>
    </p:custDataLst>
    <p:extLst>
      <p:ext uri="{BB962C8B-B14F-4D97-AF65-F5344CB8AC3E}">
        <p14:creationId xmlns:p14="http://schemas.microsoft.com/office/powerpoint/2010/main" val="16127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n-US" dirty="0"/>
              <a:t>Where are you today?</a:t>
            </a:r>
            <a:br>
              <a:rPr lang="en-US" dirty="0"/>
            </a:br>
            <a:r>
              <a:rPr lang="en-US" dirty="0"/>
              <a:t> </a:t>
            </a:r>
          </a:p>
        </p:txBody>
      </p:sp>
      <p:sp>
        <p:nvSpPr>
          <p:cNvPr id="18" name="Rectangle 17">
            <a:extLst>
              <a:ext uri="{FF2B5EF4-FFF2-40B4-BE49-F238E27FC236}">
                <a16:creationId xmlns:a16="http://schemas.microsoft.com/office/drawing/2014/main" id="{C6EB9FCA-F75C-CC43-ABD9-426144C18913}"/>
              </a:ext>
            </a:extLst>
          </p:cNvPr>
          <p:cNvSpPr/>
          <p:nvPr/>
        </p:nvSpPr>
        <p:spPr>
          <a:xfrm>
            <a:off x="1" y="1263512"/>
            <a:ext cx="4978398"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312056" y="2055679"/>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a:spcAft>
                <a:spcPts val="800"/>
              </a:spcAft>
            </a:pPr>
            <a:r>
              <a:rPr lang="en-US" sz="2000" dirty="0">
                <a:solidFill>
                  <a:schemeClr val="tx1"/>
                </a:solidFill>
              </a:rPr>
              <a:t>Income </a:t>
            </a:r>
          </a:p>
        </p:txBody>
      </p:sp>
      <p:pic>
        <p:nvPicPr>
          <p:cNvPr id="28" name="Picture 27">
            <a:extLst>
              <a:ext uri="{FF2B5EF4-FFF2-40B4-BE49-F238E27FC236}">
                <a16:creationId xmlns:a16="http://schemas.microsoft.com/office/drawing/2014/main" id="{53956454-6F13-5A4D-96AD-FE57075DAF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753" b="6541"/>
          <a:stretch/>
        </p:blipFill>
        <p:spPr>
          <a:xfrm>
            <a:off x="4978399" y="1263511"/>
            <a:ext cx="4165600" cy="4798633"/>
          </a:xfrm>
          <a:prstGeom prst="rect">
            <a:avLst/>
          </a:prstGeom>
        </p:spPr>
      </p:pic>
      <p:sp>
        <p:nvSpPr>
          <p:cNvPr id="29" name="Rectangle 28">
            <a:extLst>
              <a:ext uri="{FF2B5EF4-FFF2-40B4-BE49-F238E27FC236}">
                <a16:creationId xmlns:a16="http://schemas.microsoft.com/office/drawing/2014/main" id="{D9E396A7-5C4A-8E48-BF86-D1A2CAE3DC84}"/>
              </a:ext>
            </a:extLst>
          </p:cNvPr>
          <p:cNvSpPr/>
          <p:nvPr/>
        </p:nvSpPr>
        <p:spPr>
          <a:xfrm>
            <a:off x="312056" y="1565286"/>
            <a:ext cx="4572000" cy="369332"/>
          </a:xfrm>
          <a:prstGeom prst="rect">
            <a:avLst/>
          </a:prstGeom>
        </p:spPr>
        <p:txBody>
          <a:bodyPr>
            <a:spAutoFit/>
          </a:bodyPr>
          <a:lstStyle/>
          <a:p>
            <a:pPr>
              <a:spcBef>
                <a:spcPts val="2000"/>
              </a:spcBef>
            </a:pPr>
            <a:r>
              <a:rPr lang="en-US" b="1" dirty="0"/>
              <a:t>Assess your current financial situation</a:t>
            </a:r>
          </a:p>
        </p:txBody>
      </p:sp>
      <p:sp>
        <p:nvSpPr>
          <p:cNvPr id="30" name="Rectangle 29">
            <a:extLst>
              <a:ext uri="{FF2B5EF4-FFF2-40B4-BE49-F238E27FC236}">
                <a16:creationId xmlns:a16="http://schemas.microsoft.com/office/drawing/2014/main" id="{C961CE99-196A-B741-9847-3DD6C92FD84B}"/>
              </a:ext>
            </a:extLst>
          </p:cNvPr>
          <p:cNvSpPr/>
          <p:nvPr/>
        </p:nvSpPr>
        <p:spPr>
          <a:xfrm>
            <a:off x="312056" y="3010352"/>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a:lnSpc>
                <a:spcPct val="100000"/>
              </a:lnSpc>
              <a:spcAft>
                <a:spcPts val="800"/>
              </a:spcAft>
            </a:pPr>
            <a:r>
              <a:rPr lang="en-US" sz="2000" dirty="0">
                <a:solidFill>
                  <a:schemeClr val="tx1"/>
                </a:solidFill>
                <a:highlight>
                  <a:srgbClr val="FFFFFD"/>
                </a:highlight>
              </a:rPr>
              <a:t>Expenses</a:t>
            </a:r>
          </a:p>
        </p:txBody>
      </p:sp>
      <p:sp>
        <p:nvSpPr>
          <p:cNvPr id="32" name="Rectangle 31">
            <a:extLst>
              <a:ext uri="{FF2B5EF4-FFF2-40B4-BE49-F238E27FC236}">
                <a16:creationId xmlns:a16="http://schemas.microsoft.com/office/drawing/2014/main" id="{BC4F8AA8-1AFF-E146-9482-5FB6B962AB83}"/>
              </a:ext>
            </a:extLst>
          </p:cNvPr>
          <p:cNvSpPr/>
          <p:nvPr/>
        </p:nvSpPr>
        <p:spPr>
          <a:xfrm>
            <a:off x="312056" y="3965025"/>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pPr lvl="0"/>
            <a:r>
              <a:rPr lang="en-US" sz="2000" spc="-20" dirty="0">
                <a:solidFill>
                  <a:schemeClr val="tx1"/>
                </a:solidFill>
              </a:rPr>
              <a:t>Savings </a:t>
            </a:r>
          </a:p>
        </p:txBody>
      </p:sp>
      <p:sp>
        <p:nvSpPr>
          <p:cNvPr id="34" name="Rectangle 33">
            <a:extLst>
              <a:ext uri="{FF2B5EF4-FFF2-40B4-BE49-F238E27FC236}">
                <a16:creationId xmlns:a16="http://schemas.microsoft.com/office/drawing/2014/main" id="{F0420A37-776C-E544-B62C-6F52492C766A}"/>
              </a:ext>
            </a:extLst>
          </p:cNvPr>
          <p:cNvSpPr/>
          <p:nvPr/>
        </p:nvSpPr>
        <p:spPr>
          <a:xfrm>
            <a:off x="312056" y="4919698"/>
            <a:ext cx="4351384" cy="727030"/>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900000" tIns="0" rIns="360000" bIns="0" rtlCol="0" anchor="ctr" anchorCtr="0"/>
          <a:lstStyle/>
          <a:p>
            <a:r>
              <a:rPr lang="en-US" sz="2000" spc="-20" dirty="0">
                <a:solidFill>
                  <a:schemeClr val="tx1"/>
                </a:solidFill>
              </a:rPr>
              <a:t>Debt</a:t>
            </a:r>
          </a:p>
        </p:txBody>
      </p:sp>
      <p:pic>
        <p:nvPicPr>
          <p:cNvPr id="17" name="Graphic 16">
            <a:extLst>
              <a:ext uri="{FF2B5EF4-FFF2-40B4-BE49-F238E27FC236}">
                <a16:creationId xmlns:a16="http://schemas.microsoft.com/office/drawing/2014/main" id="{DBEB90BC-3433-B241-8004-ABFD010F4F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40518" y="4094317"/>
            <a:ext cx="468447" cy="468447"/>
          </a:xfrm>
          <a:prstGeom prst="rect">
            <a:avLst/>
          </a:prstGeom>
        </p:spPr>
      </p:pic>
      <p:pic>
        <p:nvPicPr>
          <p:cNvPr id="21" name="Graphic 20">
            <a:extLst>
              <a:ext uri="{FF2B5EF4-FFF2-40B4-BE49-F238E27FC236}">
                <a16:creationId xmlns:a16="http://schemas.microsoft.com/office/drawing/2014/main" id="{F4082D51-2DEE-CF45-9B49-09D1135B78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40517" y="3139644"/>
            <a:ext cx="468447" cy="468447"/>
          </a:xfrm>
          <a:prstGeom prst="rect">
            <a:avLst/>
          </a:prstGeom>
        </p:spPr>
      </p:pic>
      <p:pic>
        <p:nvPicPr>
          <p:cNvPr id="23" name="Graphic 22">
            <a:extLst>
              <a:ext uri="{FF2B5EF4-FFF2-40B4-BE49-F238E27FC236}">
                <a16:creationId xmlns:a16="http://schemas.microsoft.com/office/drawing/2014/main" id="{CC10A5E4-09E0-404F-B125-4D4B125BF0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40515" y="2184970"/>
            <a:ext cx="468447" cy="468447"/>
          </a:xfrm>
          <a:prstGeom prst="rect">
            <a:avLst/>
          </a:prstGeom>
        </p:spPr>
      </p:pic>
      <p:pic>
        <p:nvPicPr>
          <p:cNvPr id="26" name="Graphic 25">
            <a:extLst>
              <a:ext uri="{FF2B5EF4-FFF2-40B4-BE49-F238E27FC236}">
                <a16:creationId xmlns:a16="http://schemas.microsoft.com/office/drawing/2014/main" id="{4A47D615-3971-944D-AFE8-78ED2C441A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540514" y="5048990"/>
            <a:ext cx="468447" cy="468447"/>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116446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DD5E35-AAFD-7B05-1F04-D28130AA2C59}"/>
              </a:ext>
            </a:extLst>
          </p:cNvPr>
          <p:cNvSpPr/>
          <p:nvPr/>
        </p:nvSpPr>
        <p:spPr>
          <a:xfrm>
            <a:off x="0" y="4616676"/>
            <a:ext cx="9144000" cy="13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 name="Title 1">
            <a:extLst>
              <a:ext uri="{FF2B5EF4-FFF2-40B4-BE49-F238E27FC236}">
                <a16:creationId xmlns:a16="http://schemas.microsoft.com/office/drawing/2014/main" id="{02B84D7D-4483-024E-B4E1-E5ACAD6B55A1}"/>
              </a:ext>
            </a:extLst>
          </p:cNvPr>
          <p:cNvSpPr>
            <a:spLocks noGrp="1"/>
          </p:cNvSpPr>
          <p:nvPr>
            <p:ph type="title"/>
          </p:nvPr>
        </p:nvSpPr>
        <p:spPr/>
        <p:txBody>
          <a:bodyPr/>
          <a:lstStyle/>
          <a:p>
            <a:r>
              <a:rPr lang="en-US" dirty="0"/>
              <a:t>Are you taking advantage of your plan?</a:t>
            </a:r>
          </a:p>
        </p:txBody>
      </p:sp>
      <p:sp>
        <p:nvSpPr>
          <p:cNvPr id="4" name="Slide Number Placeholder 3">
            <a:extLst>
              <a:ext uri="{FF2B5EF4-FFF2-40B4-BE49-F238E27FC236}">
                <a16:creationId xmlns:a16="http://schemas.microsoft.com/office/drawing/2014/main" id="{31219B39-9D6C-0344-B05E-1A15E33FE241}"/>
              </a:ext>
            </a:extLst>
          </p:cNvPr>
          <p:cNvSpPr>
            <a:spLocks noGrp="1"/>
          </p:cNvSpPr>
          <p:nvPr>
            <p:ph type="sldNum" sz="quarter" idx="12"/>
          </p:nvPr>
        </p:nvSpPr>
        <p:spPr/>
        <p:txBody>
          <a:bodyPr/>
          <a:lstStyle/>
          <a:p>
            <a:fld id="{BB333B34-C87C-402E-ABB0-13B7C9DEBBC4}" type="slidenum">
              <a:rPr lang="en-PH" smtClean="0"/>
              <a:t>30</a:t>
            </a:fld>
            <a:endParaRPr lang="en-PH"/>
          </a:p>
        </p:txBody>
      </p:sp>
      <p:sp>
        <p:nvSpPr>
          <p:cNvPr id="14" name="Rectangle 13">
            <a:extLst>
              <a:ext uri="{FF2B5EF4-FFF2-40B4-BE49-F238E27FC236}">
                <a16:creationId xmlns:a16="http://schemas.microsoft.com/office/drawing/2014/main" id="{5B4AD8B4-66A8-AA46-9A1D-B9C80E26EC7F}"/>
              </a:ext>
            </a:extLst>
          </p:cNvPr>
          <p:cNvSpPr/>
          <p:nvPr/>
        </p:nvSpPr>
        <p:spPr>
          <a:xfrm>
            <a:off x="985531" y="1322934"/>
            <a:ext cx="3898033" cy="133502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360000" bIns="0" rtlCol="0" anchor="ctr" anchorCtr="0"/>
          <a:lstStyle/>
          <a:p>
            <a:r>
              <a:rPr lang="en-US" sz="1600" dirty="0">
                <a:solidFill>
                  <a:schemeClr val="tx1"/>
                </a:solidFill>
                <a:highlight>
                  <a:srgbClr val="FFFFFD"/>
                </a:highlight>
              </a:rPr>
              <a:t>Go to </a:t>
            </a:r>
            <a:r>
              <a:rPr lang="en-US" b="1" dirty="0">
                <a:solidFill>
                  <a:schemeClr val="tx1"/>
                </a:solidFill>
                <a:highlight>
                  <a:srgbClr val="FFFFFD"/>
                </a:highlight>
              </a:rPr>
              <a:t>myplan.johnhancock.com</a:t>
            </a:r>
            <a:r>
              <a:rPr lang="en-US" dirty="0">
                <a:solidFill>
                  <a:schemeClr val="tx1"/>
                </a:solidFill>
                <a:highlight>
                  <a:srgbClr val="FFFFFD"/>
                </a:highlight>
              </a:rPr>
              <a:t>,</a:t>
            </a:r>
            <a:r>
              <a:rPr lang="en-US" b="1" dirty="0">
                <a:solidFill>
                  <a:schemeClr val="tx1"/>
                </a:solidFill>
                <a:highlight>
                  <a:srgbClr val="FFFFFD"/>
                </a:highlight>
              </a:rPr>
              <a:t> </a:t>
            </a:r>
            <a:r>
              <a:rPr lang="en-US" dirty="0">
                <a:solidFill>
                  <a:schemeClr val="tx1"/>
                </a:solidFill>
                <a:highlight>
                  <a:srgbClr val="FFFFFD"/>
                </a:highlight>
              </a:rPr>
              <a:t>or</a:t>
            </a:r>
            <a:r>
              <a:rPr lang="en-US" b="1" dirty="0">
                <a:solidFill>
                  <a:schemeClr val="tx1"/>
                </a:solidFill>
                <a:highlight>
                  <a:srgbClr val="FFFFFD"/>
                </a:highlight>
              </a:rPr>
              <a:t> </a:t>
            </a:r>
            <a:r>
              <a:rPr lang="en-US" dirty="0">
                <a:solidFill>
                  <a:schemeClr val="tx1"/>
                </a:solidFill>
                <a:highlight>
                  <a:srgbClr val="FFFFFD"/>
                </a:highlight>
              </a:rPr>
              <a:t>download</a:t>
            </a:r>
            <a:r>
              <a:rPr lang="en-US" b="1" dirty="0">
                <a:solidFill>
                  <a:schemeClr val="tx1"/>
                </a:solidFill>
                <a:highlight>
                  <a:srgbClr val="FFFFFD"/>
                </a:highlight>
              </a:rPr>
              <a:t> John Hancock’s retirement app </a:t>
            </a:r>
            <a:r>
              <a:rPr lang="en-US" dirty="0">
                <a:solidFill>
                  <a:schemeClr val="tx1"/>
                </a:solidFill>
                <a:highlight>
                  <a:srgbClr val="FFFFFD"/>
                </a:highlight>
              </a:rPr>
              <a:t>to register</a:t>
            </a:r>
          </a:p>
          <a:p>
            <a:endParaRPr lang="en-US" sz="1600" dirty="0">
              <a:solidFill>
                <a:schemeClr val="tx1"/>
              </a:solidFill>
              <a:highlight>
                <a:srgbClr val="FFFFFD"/>
              </a:highlight>
            </a:endParaRPr>
          </a:p>
        </p:txBody>
      </p:sp>
      <p:sp>
        <p:nvSpPr>
          <p:cNvPr id="16" name="Rectangle 15">
            <a:extLst>
              <a:ext uri="{FF2B5EF4-FFF2-40B4-BE49-F238E27FC236}">
                <a16:creationId xmlns:a16="http://schemas.microsoft.com/office/drawing/2014/main" id="{2E5C517B-AB0E-E848-BCD2-6653FEBE2652}"/>
              </a:ext>
            </a:extLst>
          </p:cNvPr>
          <p:cNvSpPr/>
          <p:nvPr/>
        </p:nvSpPr>
        <p:spPr>
          <a:xfrm>
            <a:off x="985532" y="2864818"/>
            <a:ext cx="3898033" cy="133502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360000" bIns="0" rtlCol="0" anchor="ctr" anchorCtr="0"/>
          <a:lstStyle/>
          <a:p>
            <a:r>
              <a:rPr lang="en-US" b="1" dirty="0">
                <a:solidFill>
                  <a:schemeClr val="tx1"/>
                </a:solidFill>
              </a:rPr>
              <a:t>Enroll</a:t>
            </a:r>
            <a:r>
              <a:rPr lang="en-US" dirty="0">
                <a:solidFill>
                  <a:schemeClr val="tx1"/>
                </a:solidFill>
              </a:rPr>
              <a:t> and take advantage of this benefit</a:t>
            </a:r>
          </a:p>
        </p:txBody>
      </p:sp>
      <p:sp>
        <p:nvSpPr>
          <p:cNvPr id="17" name="TextBox 16">
            <a:extLst>
              <a:ext uri="{FF2B5EF4-FFF2-40B4-BE49-F238E27FC236}">
                <a16:creationId xmlns:a16="http://schemas.microsoft.com/office/drawing/2014/main" id="{BB18C62A-EA74-5E43-8D0E-939C350227FE}"/>
              </a:ext>
            </a:extLst>
          </p:cNvPr>
          <p:cNvSpPr txBox="1"/>
          <p:nvPr/>
        </p:nvSpPr>
        <p:spPr>
          <a:xfrm>
            <a:off x="398463" y="1436406"/>
            <a:ext cx="512961" cy="1107996"/>
          </a:xfrm>
          <a:prstGeom prst="rect">
            <a:avLst/>
          </a:prstGeom>
          <a:noFill/>
        </p:spPr>
        <p:txBody>
          <a:bodyPr wrap="none" lIns="0" tIns="0" rIns="0" bIns="0" rtlCol="0">
            <a:spAutoFit/>
          </a:bodyPr>
          <a:lstStyle/>
          <a:p>
            <a:pPr algn="l">
              <a:spcBef>
                <a:spcPts val="600"/>
              </a:spcBef>
            </a:pPr>
            <a:r>
              <a:rPr lang="en-US" sz="7200" b="1" dirty="0"/>
              <a:t>1</a:t>
            </a:r>
          </a:p>
        </p:txBody>
      </p:sp>
      <p:sp>
        <p:nvSpPr>
          <p:cNvPr id="18" name="TextBox 17">
            <a:extLst>
              <a:ext uri="{FF2B5EF4-FFF2-40B4-BE49-F238E27FC236}">
                <a16:creationId xmlns:a16="http://schemas.microsoft.com/office/drawing/2014/main" id="{4DE2A371-27FA-B84A-8BD4-BFD977267B00}"/>
              </a:ext>
            </a:extLst>
          </p:cNvPr>
          <p:cNvSpPr txBox="1"/>
          <p:nvPr/>
        </p:nvSpPr>
        <p:spPr>
          <a:xfrm>
            <a:off x="398463" y="2978332"/>
            <a:ext cx="512961" cy="1107996"/>
          </a:xfrm>
          <a:prstGeom prst="rect">
            <a:avLst/>
          </a:prstGeom>
          <a:noFill/>
        </p:spPr>
        <p:txBody>
          <a:bodyPr wrap="none" lIns="0" tIns="0" rIns="0" bIns="0" rtlCol="0">
            <a:spAutoFit/>
          </a:bodyPr>
          <a:lstStyle/>
          <a:p>
            <a:pPr algn="l">
              <a:spcBef>
                <a:spcPts val="600"/>
              </a:spcBef>
            </a:pPr>
            <a:r>
              <a:rPr lang="en-US" sz="7200" b="1" dirty="0"/>
              <a:t>2</a:t>
            </a:r>
          </a:p>
        </p:txBody>
      </p:sp>
      <p:pic>
        <p:nvPicPr>
          <p:cNvPr id="19" name="Picture 18">
            <a:extLst>
              <a:ext uri="{FF2B5EF4-FFF2-40B4-BE49-F238E27FC236}">
                <a16:creationId xmlns:a16="http://schemas.microsoft.com/office/drawing/2014/main" id="{93CA6A2D-167C-4A87-ADB6-9C58A88EEB9E}"/>
              </a:ext>
            </a:extLst>
          </p:cNvPr>
          <p:cNvPicPr>
            <a:picLocks noChangeAspect="1"/>
          </p:cNvPicPr>
          <p:nvPr/>
        </p:nvPicPr>
        <p:blipFill rotWithShape="1">
          <a:blip r:embed="rId4">
            <a:extLst>
              <a:ext uri="{28A0092B-C50C-407E-A947-70E740481C1C}">
                <a14:useLocalDpi xmlns:a14="http://schemas.microsoft.com/office/drawing/2010/main" val="0"/>
              </a:ext>
            </a:extLst>
          </a:blip>
          <a:srcRect l="9906" t="376" r="23361" b="-376"/>
          <a:stretch/>
        </p:blipFill>
        <p:spPr>
          <a:xfrm>
            <a:off x="4957672" y="1322933"/>
            <a:ext cx="4168505" cy="4831259"/>
          </a:xfrm>
          <a:prstGeom prst="rect">
            <a:avLst/>
          </a:prstGeom>
        </p:spPr>
      </p:pic>
      <p:pic>
        <p:nvPicPr>
          <p:cNvPr id="7" name="Picture 6">
            <a:extLst>
              <a:ext uri="{FF2B5EF4-FFF2-40B4-BE49-F238E27FC236}">
                <a16:creationId xmlns:a16="http://schemas.microsoft.com/office/drawing/2014/main" id="{B80C032B-D4FB-75DF-71A1-0FFBE6B9D989}"/>
              </a:ext>
            </a:extLst>
          </p:cNvPr>
          <p:cNvPicPr>
            <a:picLocks noChangeAspect="1"/>
          </p:cNvPicPr>
          <p:nvPr/>
        </p:nvPicPr>
        <p:blipFill rotWithShape="1">
          <a:blip r:embed="rId5">
            <a:extLst>
              <a:ext uri="{28A0092B-C50C-407E-A947-70E740481C1C}">
                <a14:useLocalDpi xmlns:a14="http://schemas.microsoft.com/office/drawing/2010/main" val="0"/>
              </a:ext>
            </a:extLst>
          </a:blip>
          <a:srcRect b="27105"/>
          <a:stretch/>
        </p:blipFill>
        <p:spPr>
          <a:xfrm>
            <a:off x="398463" y="4922325"/>
            <a:ext cx="4421871" cy="706621"/>
          </a:xfrm>
          <a:prstGeom prst="rect">
            <a:avLst/>
          </a:prstGeom>
        </p:spPr>
      </p:pic>
      <p:sp>
        <p:nvSpPr>
          <p:cNvPr id="8" name="Rectangle 7">
            <a:extLst>
              <a:ext uri="{FF2B5EF4-FFF2-40B4-BE49-F238E27FC236}">
                <a16:creationId xmlns:a16="http://schemas.microsoft.com/office/drawing/2014/main" id="{55723B42-B1A8-46AC-ED11-75F95A3A3906}"/>
              </a:ext>
            </a:extLst>
          </p:cNvPr>
          <p:cNvSpPr/>
          <p:nvPr/>
        </p:nvSpPr>
        <p:spPr>
          <a:xfrm>
            <a:off x="2883578" y="4759867"/>
            <a:ext cx="2059388" cy="1136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object 3">
            <a:extLst>
              <a:ext uri="{FF2B5EF4-FFF2-40B4-BE49-F238E27FC236}">
                <a16:creationId xmlns:a16="http://schemas.microsoft.com/office/drawing/2014/main" id="{D99CEF88-3F0E-FE03-646C-DEE27E00A5F0}"/>
              </a:ext>
            </a:extLst>
          </p:cNvPr>
          <p:cNvPicPr/>
          <p:nvPr/>
        </p:nvPicPr>
        <p:blipFill rotWithShape="1">
          <a:blip r:embed="rId6" cstate="print">
            <a:clrChange>
              <a:clrFrom>
                <a:srgbClr val="000000"/>
              </a:clrFrom>
              <a:clrTo>
                <a:srgbClr val="000000">
                  <a:alpha val="0"/>
                </a:srgbClr>
              </a:clrTo>
            </a:clrChange>
            <a:extLst>
              <a:ext uri="{BEBA8EAE-BF5A-486C-A8C5-ECC9F3942E4B}">
                <a14:imgProps xmlns:a14="http://schemas.microsoft.com/office/drawing/2010/main">
                  <a14:imgLayer r:embed="rId7">
                    <a14:imgEffect>
                      <a14:brightnessContrast bright="40000" contrast="40000"/>
                    </a14:imgEffect>
                  </a14:imgLayer>
                </a14:imgProps>
              </a:ext>
            </a:extLst>
          </a:blip>
          <a:srcRect l="13487" t="1306" r="13197" b="21893"/>
          <a:stretch/>
        </p:blipFill>
        <p:spPr>
          <a:xfrm>
            <a:off x="3742706" y="4821846"/>
            <a:ext cx="828144" cy="831009"/>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139269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n-US" dirty="0"/>
              <a:t>Would it be easier to manage all your savings in </a:t>
            </a:r>
            <a:br>
              <a:rPr lang="en-US" dirty="0"/>
            </a:br>
            <a:r>
              <a:rPr lang="en-US" dirty="0"/>
              <a:t>one place?</a:t>
            </a:r>
            <a:r>
              <a:rPr lang="en-US" baseline="30000" dirty="0"/>
              <a:t>1</a:t>
            </a:r>
            <a:br>
              <a:rPr lang="en-US" dirty="0"/>
            </a:br>
            <a:r>
              <a:rPr lang="en-US" sz="1800" b="0" dirty="0"/>
              <a:t> </a:t>
            </a:r>
            <a:endParaRPr lang="en-US" dirty="0"/>
          </a:p>
        </p:txBody>
      </p:sp>
      <p:sp>
        <p:nvSpPr>
          <p:cNvPr id="4" name="Slide Number Placeholder 3">
            <a:extLst>
              <a:ext uri="{FF2B5EF4-FFF2-40B4-BE49-F238E27FC236}">
                <a16:creationId xmlns:a16="http://schemas.microsoft.com/office/drawing/2014/main" id="{5D091EC4-F926-4141-BED9-B3EDC36EADB9}"/>
              </a:ext>
            </a:extLst>
          </p:cNvPr>
          <p:cNvSpPr>
            <a:spLocks noGrp="1"/>
          </p:cNvSpPr>
          <p:nvPr>
            <p:ph type="sldNum" sz="quarter" idx="12"/>
          </p:nvPr>
        </p:nvSpPr>
        <p:spPr/>
        <p:txBody>
          <a:bodyPr/>
          <a:lstStyle/>
          <a:p>
            <a:fld id="{BB333B34-C87C-402E-ABB0-13B7C9DEBBC4}" type="slidenum">
              <a:rPr lang="en-PH" smtClean="0"/>
              <a:t>31</a:t>
            </a:fld>
            <a:endParaRPr lang="en-PH"/>
          </a:p>
        </p:txBody>
      </p:sp>
      <p:sp>
        <p:nvSpPr>
          <p:cNvPr id="5" name="Text Placeholder 4">
            <a:extLst>
              <a:ext uri="{FF2B5EF4-FFF2-40B4-BE49-F238E27FC236}">
                <a16:creationId xmlns:a16="http://schemas.microsoft.com/office/drawing/2014/main" id="{7B028F16-976B-A247-BD91-92220DBEF047}"/>
              </a:ext>
            </a:extLst>
          </p:cNvPr>
          <p:cNvSpPr>
            <a:spLocks noGrp="1"/>
          </p:cNvSpPr>
          <p:nvPr>
            <p:ph type="body" sz="quarter" idx="13"/>
          </p:nvPr>
        </p:nvSpPr>
        <p:spPr/>
        <p:txBody>
          <a:bodyPr/>
          <a:lstStyle/>
          <a:p>
            <a:r>
              <a:rPr lang="en-US" b="1" dirty="0"/>
              <a:t>1 </a:t>
            </a:r>
            <a:r>
              <a:rPr lang="en-US" dirty="0"/>
              <a:t>Available for plans using John Hancock’s consolidation services; rollovers are subject to the provisions of your company’s plan. </a:t>
            </a:r>
            <a:r>
              <a:rPr lang="en-US" b="1" dirty="0"/>
              <a:t>2 </a:t>
            </a:r>
            <a:r>
              <a:rPr lang="en-US" dirty="0"/>
              <a:t>As other options are available, participants are encouraged to review these options to determine if combining their retirement accounts is suitable for them.</a:t>
            </a:r>
          </a:p>
        </p:txBody>
      </p:sp>
      <p:sp>
        <p:nvSpPr>
          <p:cNvPr id="18" name="Rectangle 17">
            <a:extLst>
              <a:ext uri="{FF2B5EF4-FFF2-40B4-BE49-F238E27FC236}">
                <a16:creationId xmlns:a16="http://schemas.microsoft.com/office/drawing/2014/main" id="{C6EB9FCA-F75C-CC43-ABD9-426144C18913}"/>
              </a:ext>
            </a:extLst>
          </p:cNvPr>
          <p:cNvSpPr/>
          <p:nvPr/>
        </p:nvSpPr>
        <p:spPr>
          <a:xfrm>
            <a:off x="0" y="1263512"/>
            <a:ext cx="914399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29" name="Rectangle 28">
            <a:extLst>
              <a:ext uri="{FF2B5EF4-FFF2-40B4-BE49-F238E27FC236}">
                <a16:creationId xmlns:a16="http://schemas.microsoft.com/office/drawing/2014/main" id="{D9E396A7-5C4A-8E48-BF86-D1A2CAE3DC84}"/>
              </a:ext>
            </a:extLst>
          </p:cNvPr>
          <p:cNvSpPr/>
          <p:nvPr/>
        </p:nvSpPr>
        <p:spPr>
          <a:xfrm>
            <a:off x="312055" y="1565286"/>
            <a:ext cx="8433481" cy="456535"/>
          </a:xfrm>
          <a:prstGeom prst="rect">
            <a:avLst/>
          </a:prstGeom>
        </p:spPr>
        <p:txBody>
          <a:bodyPr wrap="square">
            <a:spAutoFit/>
          </a:bodyPr>
          <a:lstStyle/>
          <a:p>
            <a:pPr>
              <a:lnSpc>
                <a:spcPct val="150000"/>
              </a:lnSpc>
              <a:buFont typeface="Wingdings" pitchFamily="2" charset="2"/>
              <a:buNone/>
            </a:pPr>
            <a:r>
              <a:rPr lang="en-US" altLang="en-US" b="1" dirty="0">
                <a:latin typeface="Arial" panose="020B0604020202020204" pitchFamily="34" charset="0"/>
                <a:ea typeface="Geneva" pitchFamily="1" charset="0"/>
                <a:cs typeface="Arial" panose="020B0604020202020204" pitchFamily="34" charset="0"/>
              </a:rPr>
              <a:t>The advantages of one account</a:t>
            </a:r>
            <a:r>
              <a:rPr lang="en-US" baseline="30000" dirty="0"/>
              <a:t>2</a:t>
            </a:r>
            <a:endParaRPr lang="en-US" altLang="en-US" b="1" dirty="0">
              <a:latin typeface="Arial" panose="020B0604020202020204" pitchFamily="34" charset="0"/>
              <a:ea typeface="Geneva" pitchFamily="1" charset="0"/>
              <a:cs typeface="Arial" panose="020B0604020202020204" pitchFamily="34" charset="0"/>
            </a:endParaRPr>
          </a:p>
        </p:txBody>
      </p:sp>
      <p:sp>
        <p:nvSpPr>
          <p:cNvPr id="24" name="Rectangle 23">
            <a:extLst>
              <a:ext uri="{FF2B5EF4-FFF2-40B4-BE49-F238E27FC236}">
                <a16:creationId xmlns:a16="http://schemas.microsoft.com/office/drawing/2014/main" id="{FCBF256F-7F6E-8947-A5CE-23589F51A8F9}"/>
              </a:ext>
            </a:extLst>
          </p:cNvPr>
          <p:cNvSpPr/>
          <p:nvPr/>
        </p:nvSpPr>
        <p:spPr>
          <a:xfrm>
            <a:off x="398463" y="2326255"/>
            <a:ext cx="2037148" cy="26367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n-US" dirty="0">
                <a:solidFill>
                  <a:schemeClr val="tx1"/>
                </a:solidFill>
              </a:rPr>
              <a:t>More complete view of your retirement picture, as well as any ongoing activity </a:t>
            </a:r>
          </a:p>
        </p:txBody>
      </p:sp>
      <p:sp>
        <p:nvSpPr>
          <p:cNvPr id="25" name="Rectangle 24">
            <a:extLst>
              <a:ext uri="{FF2B5EF4-FFF2-40B4-BE49-F238E27FC236}">
                <a16:creationId xmlns:a16="http://schemas.microsoft.com/office/drawing/2014/main" id="{E96F839C-200B-2D43-88FB-78726175211F}"/>
              </a:ext>
            </a:extLst>
          </p:cNvPr>
          <p:cNvSpPr/>
          <p:nvPr/>
        </p:nvSpPr>
        <p:spPr>
          <a:xfrm>
            <a:off x="2519812" y="2326255"/>
            <a:ext cx="2037147" cy="26367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n-US" dirty="0">
                <a:solidFill>
                  <a:schemeClr val="tx1"/>
                </a:solidFill>
              </a:rPr>
              <a:t>One strategy for handling your investments so that they fit into an overall portfolio </a:t>
            </a:r>
          </a:p>
        </p:txBody>
      </p:sp>
      <p:sp>
        <p:nvSpPr>
          <p:cNvPr id="26" name="Rectangle 25">
            <a:extLst>
              <a:ext uri="{FF2B5EF4-FFF2-40B4-BE49-F238E27FC236}">
                <a16:creationId xmlns:a16="http://schemas.microsoft.com/office/drawing/2014/main" id="{40D2723B-A0F8-B54D-A3C5-AB1476FB5D59}"/>
              </a:ext>
            </a:extLst>
          </p:cNvPr>
          <p:cNvSpPr/>
          <p:nvPr/>
        </p:nvSpPr>
        <p:spPr>
          <a:xfrm>
            <a:off x="4641163" y="2326255"/>
            <a:ext cx="2037146" cy="26367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n-US" dirty="0">
                <a:solidFill>
                  <a:schemeClr val="tx1"/>
                </a:solidFill>
              </a:rPr>
              <a:t>Easier to track your retirement savings goal </a:t>
            </a:r>
          </a:p>
        </p:txBody>
      </p:sp>
      <p:sp>
        <p:nvSpPr>
          <p:cNvPr id="27" name="Rectangle 26">
            <a:extLst>
              <a:ext uri="{FF2B5EF4-FFF2-40B4-BE49-F238E27FC236}">
                <a16:creationId xmlns:a16="http://schemas.microsoft.com/office/drawing/2014/main" id="{105A1E2C-27C0-D242-B528-AB1D12BCE17E}"/>
              </a:ext>
            </a:extLst>
          </p:cNvPr>
          <p:cNvSpPr/>
          <p:nvPr/>
        </p:nvSpPr>
        <p:spPr>
          <a:xfrm>
            <a:off x="6762513" y="2326254"/>
            <a:ext cx="2037146" cy="263675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827999" rIns="182880" bIns="0" numCol="1" spcCol="0" rtlCol="0" fromWordArt="0" anchor="t" anchorCtr="0" forceAA="0" compatLnSpc="1">
            <a:prstTxWarp prst="textNoShape">
              <a:avLst/>
            </a:prstTxWarp>
            <a:noAutofit/>
          </a:bodyPr>
          <a:lstStyle/>
          <a:p>
            <a:r>
              <a:rPr lang="en-US" dirty="0">
                <a:solidFill>
                  <a:schemeClr val="tx1"/>
                </a:solidFill>
              </a:rPr>
              <a:t>Potentially fewer fees to pay than if you had multiple accounts </a:t>
            </a:r>
          </a:p>
        </p:txBody>
      </p:sp>
      <p:pic>
        <p:nvPicPr>
          <p:cNvPr id="28" name="Picture 27">
            <a:extLst>
              <a:ext uri="{FF2B5EF4-FFF2-40B4-BE49-F238E27FC236}">
                <a16:creationId xmlns:a16="http://schemas.microsoft.com/office/drawing/2014/main" id="{7B755C68-4BB2-B648-B3D0-EA5520C4ABF1}"/>
              </a:ext>
            </a:extLst>
          </p:cNvPr>
          <p:cNvPicPr>
            <a:picLocks noChangeAspect="1"/>
          </p:cNvPicPr>
          <p:nvPr/>
        </p:nvPicPr>
        <p:blipFill>
          <a:blip r:embed="rId4">
            <a:lum bright="-100000"/>
          </a:blip>
          <a:stretch>
            <a:fillRect/>
          </a:stretch>
        </p:blipFill>
        <p:spPr>
          <a:xfrm>
            <a:off x="607284" y="2558999"/>
            <a:ext cx="367953" cy="413947"/>
          </a:xfrm>
          <a:prstGeom prst="rect">
            <a:avLst/>
          </a:prstGeom>
        </p:spPr>
      </p:pic>
      <p:pic>
        <p:nvPicPr>
          <p:cNvPr id="30" name="Picture 29">
            <a:extLst>
              <a:ext uri="{FF2B5EF4-FFF2-40B4-BE49-F238E27FC236}">
                <a16:creationId xmlns:a16="http://schemas.microsoft.com/office/drawing/2014/main" id="{B87F4DE0-F65A-D54F-A9B7-A916A12B443B}"/>
              </a:ext>
            </a:extLst>
          </p:cNvPr>
          <p:cNvPicPr>
            <a:picLocks noChangeAspect="1"/>
          </p:cNvPicPr>
          <p:nvPr/>
        </p:nvPicPr>
        <p:blipFill>
          <a:blip r:embed="rId5"/>
          <a:stretch>
            <a:fillRect/>
          </a:stretch>
        </p:blipFill>
        <p:spPr>
          <a:xfrm>
            <a:off x="2749775" y="2558998"/>
            <a:ext cx="412493" cy="412493"/>
          </a:xfrm>
          <a:prstGeom prst="rect">
            <a:avLst/>
          </a:prstGeom>
        </p:spPr>
      </p:pic>
      <p:pic>
        <p:nvPicPr>
          <p:cNvPr id="31" name="Picture 30">
            <a:extLst>
              <a:ext uri="{FF2B5EF4-FFF2-40B4-BE49-F238E27FC236}">
                <a16:creationId xmlns:a16="http://schemas.microsoft.com/office/drawing/2014/main" id="{1ABA8F32-0F44-094D-881D-744CED98C2F7}"/>
              </a:ext>
            </a:extLst>
          </p:cNvPr>
          <p:cNvPicPr>
            <a:picLocks noChangeAspect="1"/>
          </p:cNvPicPr>
          <p:nvPr/>
        </p:nvPicPr>
        <p:blipFill>
          <a:blip r:embed="rId6"/>
          <a:stretch>
            <a:fillRect/>
          </a:stretch>
        </p:blipFill>
        <p:spPr>
          <a:xfrm>
            <a:off x="6974810" y="2558999"/>
            <a:ext cx="460402" cy="405778"/>
          </a:xfrm>
          <a:prstGeom prst="rect">
            <a:avLst/>
          </a:prstGeom>
        </p:spPr>
      </p:pic>
      <p:pic>
        <p:nvPicPr>
          <p:cNvPr id="32" name="Picture 31">
            <a:extLst>
              <a:ext uri="{FF2B5EF4-FFF2-40B4-BE49-F238E27FC236}">
                <a16:creationId xmlns:a16="http://schemas.microsoft.com/office/drawing/2014/main" id="{9CA96A0F-21D3-744C-A6FF-ACB89CB18A28}"/>
              </a:ext>
            </a:extLst>
          </p:cNvPr>
          <p:cNvPicPr>
            <a:picLocks noChangeAspect="1"/>
          </p:cNvPicPr>
          <p:nvPr/>
        </p:nvPicPr>
        <p:blipFill>
          <a:blip r:embed="rId7"/>
          <a:stretch>
            <a:fillRect/>
          </a:stretch>
        </p:blipFill>
        <p:spPr>
          <a:xfrm>
            <a:off x="4844655" y="2558997"/>
            <a:ext cx="408237" cy="408237"/>
          </a:xfrm>
          <a:prstGeom prst="rect">
            <a:avLst/>
          </a:prstGeom>
        </p:spPr>
      </p:pic>
      <p:sp>
        <p:nvSpPr>
          <p:cNvPr id="17" name="Rectangle 16">
            <a:extLst>
              <a:ext uri="{FF2B5EF4-FFF2-40B4-BE49-F238E27FC236}">
                <a16:creationId xmlns:a16="http://schemas.microsoft.com/office/drawing/2014/main" id="{D457FE11-2C82-42F8-BA8C-4B838C7ED424}"/>
              </a:ext>
            </a:extLst>
          </p:cNvPr>
          <p:cNvSpPr/>
          <p:nvPr/>
        </p:nvSpPr>
        <p:spPr>
          <a:xfrm>
            <a:off x="0" y="5068985"/>
            <a:ext cx="9143999" cy="9452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endParaRPr lang="en-US" sz="1800" b="1" dirty="0">
              <a:solidFill>
                <a:schemeClr val="bg1"/>
              </a:solidFill>
            </a:endParaRPr>
          </a:p>
        </p:txBody>
      </p:sp>
      <p:sp>
        <p:nvSpPr>
          <p:cNvPr id="19" name="Rectangle 18">
            <a:extLst>
              <a:ext uri="{FF2B5EF4-FFF2-40B4-BE49-F238E27FC236}">
                <a16:creationId xmlns:a16="http://schemas.microsoft.com/office/drawing/2014/main" id="{70DC47E3-8B33-464E-80F3-320B3E6493D7}"/>
              </a:ext>
            </a:extLst>
          </p:cNvPr>
          <p:cNvSpPr/>
          <p:nvPr/>
        </p:nvSpPr>
        <p:spPr>
          <a:xfrm>
            <a:off x="3328562" y="5233122"/>
            <a:ext cx="3848659" cy="615553"/>
          </a:xfrm>
          <a:prstGeom prst="rect">
            <a:avLst/>
          </a:prstGeom>
        </p:spPr>
        <p:txBody>
          <a:bodyPr wrap="square">
            <a:spAutoFit/>
          </a:bodyPr>
          <a:lstStyle/>
          <a:p>
            <a:r>
              <a:rPr lang="en-US" sz="3400" b="1" dirty="0">
                <a:solidFill>
                  <a:schemeClr val="bg1"/>
                </a:solidFill>
              </a:rPr>
              <a:t>877-525-7655</a:t>
            </a:r>
          </a:p>
        </p:txBody>
      </p:sp>
      <p:pic>
        <p:nvPicPr>
          <p:cNvPr id="20" name="Picture 19">
            <a:extLst>
              <a:ext uri="{FF2B5EF4-FFF2-40B4-BE49-F238E27FC236}">
                <a16:creationId xmlns:a16="http://schemas.microsoft.com/office/drawing/2014/main" id="{2321ECC5-B53F-49CE-B474-441B7E15042D}"/>
              </a:ext>
            </a:extLst>
          </p:cNvPr>
          <p:cNvPicPr>
            <a:picLocks noChangeAspect="1"/>
          </p:cNvPicPr>
          <p:nvPr/>
        </p:nvPicPr>
        <p:blipFill>
          <a:blip r:embed="rId8"/>
          <a:stretch>
            <a:fillRect/>
          </a:stretch>
        </p:blipFill>
        <p:spPr>
          <a:xfrm>
            <a:off x="2435611" y="5233123"/>
            <a:ext cx="628328" cy="615553"/>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11033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p:txBody>
          <a:bodyPr/>
          <a:lstStyle/>
          <a:p>
            <a:r>
              <a:rPr lang="en-US" dirty="0"/>
              <a:t>Next steps: put these smart money moves into action</a:t>
            </a:r>
          </a:p>
        </p:txBody>
      </p:sp>
      <p:sp>
        <p:nvSpPr>
          <p:cNvPr id="18" name="Rectangle 17">
            <a:extLst>
              <a:ext uri="{FF2B5EF4-FFF2-40B4-BE49-F238E27FC236}">
                <a16:creationId xmlns:a16="http://schemas.microsoft.com/office/drawing/2014/main" id="{C6EB9FCA-F75C-CC43-ABD9-426144C18913}"/>
              </a:ext>
            </a:extLst>
          </p:cNvPr>
          <p:cNvSpPr/>
          <p:nvPr/>
        </p:nvSpPr>
        <p:spPr>
          <a:xfrm>
            <a:off x="1" y="1263512"/>
            <a:ext cx="4978398"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203693" y="1472168"/>
            <a:ext cx="4571671" cy="438131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360000" rIns="360000" bIns="0" rtlCol="0" anchor="t" anchorCtr="0"/>
          <a:lstStyle/>
          <a:p>
            <a:pPr marL="285750" indent="-285750">
              <a:lnSpc>
                <a:spcPct val="150000"/>
              </a:lnSpc>
              <a:buFont typeface="Arial" panose="020B0604020202020204" pitchFamily="34" charset="0"/>
              <a:buChar char="•"/>
            </a:pPr>
            <a:r>
              <a:rPr lang="en-US" sz="2000" dirty="0">
                <a:solidFill>
                  <a:schemeClr val="tx1"/>
                </a:solidFill>
                <a:highlight>
                  <a:srgbClr val="FFFFFD"/>
                </a:highlight>
              </a:rPr>
              <a:t>Create or update your budget</a:t>
            </a:r>
          </a:p>
          <a:p>
            <a:pPr marL="285750" indent="-285750">
              <a:lnSpc>
                <a:spcPct val="150000"/>
              </a:lnSpc>
              <a:buFont typeface="Arial" panose="020B0604020202020204" pitchFamily="34" charset="0"/>
              <a:buChar char="•"/>
            </a:pPr>
            <a:r>
              <a:rPr lang="en-US" sz="2000" dirty="0">
                <a:solidFill>
                  <a:schemeClr val="tx1"/>
                </a:solidFill>
                <a:highlight>
                  <a:srgbClr val="FFFFFD"/>
                </a:highlight>
              </a:rPr>
              <a:t>Save through your retirement plan</a:t>
            </a:r>
          </a:p>
          <a:p>
            <a:pPr marL="285750" indent="-285750">
              <a:lnSpc>
                <a:spcPct val="150000"/>
              </a:lnSpc>
              <a:buFont typeface="Arial" panose="020B0604020202020204" pitchFamily="34" charset="0"/>
              <a:buChar char="•"/>
            </a:pPr>
            <a:r>
              <a:rPr lang="en-US" sz="2000" spc="-20" dirty="0">
                <a:solidFill>
                  <a:schemeClr val="tx1"/>
                </a:solidFill>
              </a:rPr>
              <a:t>Build your emergency savings</a:t>
            </a:r>
            <a:endParaRPr lang="en-US" sz="2000" dirty="0">
              <a:solidFill>
                <a:schemeClr val="tx1"/>
              </a:solidFill>
            </a:endParaRPr>
          </a:p>
          <a:p>
            <a:pPr marL="285750" indent="-285750">
              <a:lnSpc>
                <a:spcPct val="150000"/>
              </a:lnSpc>
              <a:buFont typeface="Arial" panose="020B0604020202020204" pitchFamily="34" charset="0"/>
              <a:buChar char="•"/>
            </a:pPr>
            <a:r>
              <a:rPr lang="en-US" sz="2000" dirty="0">
                <a:solidFill>
                  <a:schemeClr val="tx1"/>
                </a:solidFill>
                <a:highlight>
                  <a:srgbClr val="FFFFFD"/>
                </a:highlight>
              </a:rPr>
              <a:t>Manage your debt</a:t>
            </a:r>
          </a:p>
          <a:p>
            <a:pPr marL="285750" indent="-285750">
              <a:lnSpc>
                <a:spcPct val="150000"/>
              </a:lnSpc>
              <a:buFont typeface="Arial" panose="020B0604020202020204" pitchFamily="34" charset="0"/>
              <a:buChar char="•"/>
            </a:pPr>
            <a:r>
              <a:rPr lang="en-US" sz="2000" dirty="0">
                <a:solidFill>
                  <a:schemeClr val="tx1"/>
                </a:solidFill>
                <a:highlight>
                  <a:srgbClr val="FFFFFD"/>
                </a:highlight>
              </a:rPr>
              <a:t>Create an estate plan</a:t>
            </a:r>
          </a:p>
          <a:p>
            <a:pPr lvl="0"/>
            <a:endParaRPr lang="en-US" sz="2000" b="1" dirty="0">
              <a:solidFill>
                <a:schemeClr val="tx1"/>
              </a:solidFill>
            </a:endParaRPr>
          </a:p>
        </p:txBody>
      </p:sp>
      <p:pic>
        <p:nvPicPr>
          <p:cNvPr id="17" name="Picture 16">
            <a:extLst>
              <a:ext uri="{FF2B5EF4-FFF2-40B4-BE49-F238E27FC236}">
                <a16:creationId xmlns:a16="http://schemas.microsoft.com/office/drawing/2014/main" id="{527CCFF5-256A-4B42-A78A-23B49AE17F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562" r="7526"/>
          <a:stretch/>
        </p:blipFill>
        <p:spPr>
          <a:xfrm>
            <a:off x="4975495" y="1263510"/>
            <a:ext cx="4168505" cy="4798634"/>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12986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E677-D9EA-6041-9B6F-D6C5F17225C5}"/>
              </a:ext>
            </a:extLst>
          </p:cNvPr>
          <p:cNvSpPr>
            <a:spLocks noGrp="1"/>
          </p:cNvSpPr>
          <p:nvPr>
            <p:ph type="title"/>
          </p:nvPr>
        </p:nvSpPr>
        <p:spPr/>
        <p:txBody>
          <a:bodyPr/>
          <a:lstStyle/>
          <a:p>
            <a:r>
              <a:rPr lang="en-US" dirty="0"/>
              <a:t>Important information</a:t>
            </a:r>
          </a:p>
        </p:txBody>
      </p:sp>
      <p:sp>
        <p:nvSpPr>
          <p:cNvPr id="3" name="Content Placeholder 2">
            <a:extLst>
              <a:ext uri="{FF2B5EF4-FFF2-40B4-BE49-F238E27FC236}">
                <a16:creationId xmlns:a16="http://schemas.microsoft.com/office/drawing/2014/main" id="{16DD4107-7657-5948-A49C-7011085C564F}"/>
              </a:ext>
            </a:extLst>
          </p:cNvPr>
          <p:cNvSpPr>
            <a:spLocks noGrp="1"/>
          </p:cNvSpPr>
          <p:nvPr>
            <p:ph idx="1"/>
          </p:nvPr>
        </p:nvSpPr>
        <p:spPr>
          <a:xfrm>
            <a:off x="398463" y="3311517"/>
            <a:ext cx="8347076" cy="4584842"/>
          </a:xfrm>
        </p:spPr>
        <p:txBody>
          <a:bodyPr/>
          <a:lstStyle/>
          <a:p>
            <a:pPr marL="0" indent="0">
              <a:buNone/>
            </a:pPr>
            <a:r>
              <a:rPr lang="en-US" sz="1000" dirty="0"/>
              <a:t>The content of this presentation is for general information only and is believed to be accurate and reliable as of the presentation date, but may be subject to change. It is not intended to provide investment, tax, plan design, or legal advice (unless otherwise indicated). Please consult your own independent advisor as to any investment, tax, or legal statements made.</a:t>
            </a:r>
          </a:p>
          <a:p>
            <a:pPr marL="0" indent="0">
              <a:buNone/>
            </a:pPr>
            <a:r>
              <a:rPr lang="en-US" sz="1000" dirty="0"/>
              <a:t>It is your responsibility to select and monitor your investment options to meet your retirement objectives. You should review your investment strategy at least annually. You may also want to consult your own independent investment or tax advisor or legal counsel.</a:t>
            </a:r>
          </a:p>
          <a:p>
            <a:pPr marL="0" indent="0">
              <a:buNone/>
            </a:pPr>
            <a:r>
              <a:rPr lang="en-US" sz="1000" dirty="0"/>
              <a:t>John Hancock Retirement Plan Services LLC provides administrative and/or recordkeeping services to sponsors or administrators of retirement plans through an open-architecture platform. John Hancock Trust Company LLC, a New Hampshire non-depository trust company, provides trust and custodial services to such plans, offers an Individual Retirement Accounts product, and maintains specific Collective Investment Trusts. Group annuity contracts and recordkeeping agreements are issued by John Hancock Life Insurance Company (U.S.A.), Boston, MA (not licensed in NY), and John Hancock Life Insurance Company of New York, Valhalla, NY. Product features and availability may differ by state. All entities do business under certain instances using the John Hancock brand name. Each entity makes available a platform of investment alternatives to sponsors or administrators of retirement plans without regard to the individualized needs of any plan. Unless otherwise specifically stated in writing, each entity does not, and is not undertaking to, provide impartial investment advice or give advice in a fiduciary capacity. Securities are offered through John Hancock Distributors LLC, member FINRA, SIPC</a:t>
            </a:r>
          </a:p>
          <a:p>
            <a:pPr marL="0" indent="0">
              <a:buNone/>
            </a:pPr>
            <a:r>
              <a:rPr lang="en-US" sz="1000" dirty="0"/>
              <a:t>NOT FDIC INSURED. MAY LOSE VALUE. NOT BANK GUARANTEED.</a:t>
            </a:r>
          </a:p>
          <a:p>
            <a:pPr marL="0" indent="0">
              <a:buNone/>
            </a:pPr>
            <a:r>
              <a:rPr lang="en-US" sz="1000" dirty="0"/>
              <a:t>© 2025 John Hancock. All rights reserved.</a:t>
            </a:r>
          </a:p>
          <a:p>
            <a:pPr marL="0" indent="0">
              <a:buNone/>
            </a:pPr>
            <a:endParaRPr lang="en-US" sz="1000" dirty="0"/>
          </a:p>
        </p:txBody>
      </p:sp>
      <p:sp>
        <p:nvSpPr>
          <p:cNvPr id="5" name="TextBox 5"/>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
        <p:nvSpPr>
          <p:cNvPr id="4" name="TextBox 3">
            <a:extLst>
              <a:ext uri="{FF2B5EF4-FFF2-40B4-BE49-F238E27FC236}">
                <a16:creationId xmlns:a16="http://schemas.microsoft.com/office/drawing/2014/main" id="{5EEE8538-A9C8-89E1-C406-8B9C012E0A3B}"/>
              </a:ext>
            </a:extLst>
          </p:cNvPr>
          <p:cNvSpPr txBox="1"/>
          <p:nvPr/>
        </p:nvSpPr>
        <p:spPr>
          <a:xfrm>
            <a:off x="398463" y="6616024"/>
            <a:ext cx="2127761" cy="246221"/>
          </a:xfrm>
          <a:prstGeom prst="rect">
            <a:avLst/>
          </a:prstGeom>
          <a:noFill/>
        </p:spPr>
        <p:txBody>
          <a:bodyPr wrap="square">
            <a:spAutoFit/>
          </a:bodyPr>
          <a:lstStyle/>
          <a:p>
            <a:r>
              <a:rPr lang="en-US" sz="1000" dirty="0"/>
              <a:t>MGS-GE 1/25 </a:t>
            </a:r>
          </a:p>
        </p:txBody>
      </p:sp>
      <p:sp>
        <p:nvSpPr>
          <p:cNvPr id="6" name="TextBox 5">
            <a:extLst>
              <a:ext uri="{FF2B5EF4-FFF2-40B4-BE49-F238E27FC236}">
                <a16:creationId xmlns:a16="http://schemas.microsoft.com/office/drawing/2014/main" id="{7273E843-D73F-0F43-102C-BC77B647B0F1}"/>
              </a:ext>
            </a:extLst>
          </p:cNvPr>
          <p:cNvSpPr txBox="1"/>
          <p:nvPr/>
        </p:nvSpPr>
        <p:spPr>
          <a:xfrm>
            <a:off x="6888480" y="6616024"/>
            <a:ext cx="1857057" cy="246221"/>
          </a:xfrm>
          <a:prstGeom prst="rect">
            <a:avLst/>
          </a:prstGeom>
          <a:noFill/>
        </p:spPr>
        <p:txBody>
          <a:bodyPr wrap="square">
            <a:spAutoFit/>
          </a:bodyPr>
          <a:lstStyle/>
          <a:p>
            <a:r>
              <a:rPr lang="en-US" sz="1000" b="0" i="0" dirty="0">
                <a:solidFill>
                  <a:srgbClr val="212529"/>
                </a:solidFill>
                <a:effectLst/>
                <a:latin typeface="-apple-system"/>
              </a:rPr>
              <a:t>MGR0130254190812</a:t>
            </a:r>
            <a:endParaRPr lang="en-US" sz="1000" dirty="0"/>
          </a:p>
        </p:txBody>
      </p:sp>
    </p:spTree>
    <p:custDataLst>
      <p:tags r:id="rId1"/>
    </p:custDataLst>
    <p:extLst>
      <p:ext uri="{BB962C8B-B14F-4D97-AF65-F5344CB8AC3E}">
        <p14:creationId xmlns:p14="http://schemas.microsoft.com/office/powerpoint/2010/main" val="297794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n-US" altLang="en-US" kern="0" dirty="0">
                <a:latin typeface="Arial" charset="0"/>
                <a:ea typeface="Arial" charset="0"/>
                <a:cs typeface="Arial" charset="0"/>
              </a:rPr>
              <a:t>Create a budget </a:t>
            </a:r>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5354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0">
            <a:extLst>
              <a:ext uri="{FF2B5EF4-FFF2-40B4-BE49-F238E27FC236}">
                <a16:creationId xmlns:a16="http://schemas.microsoft.com/office/drawing/2014/main" id="{2DA6593B-C592-4277-8FDF-2285672D908F}"/>
              </a:ext>
            </a:extLst>
          </p:cNvPr>
          <p:cNvSpPr>
            <a:spLocks noGrp="1" noChangeArrowheads="1"/>
          </p:cNvSpPr>
          <p:nvPr>
            <p:ph type="title"/>
          </p:nvPr>
        </p:nvSpPr>
        <p:spPr/>
        <p:txBody>
          <a:bodyPr/>
          <a:lstStyle/>
          <a:p>
            <a:r>
              <a:rPr lang="en-US" altLang="en-US" dirty="0">
                <a:latin typeface="Arial" panose="020B0604020202020204" pitchFamily="34" charset="0"/>
                <a:cs typeface="Arial" panose="020B0604020202020204" pitchFamily="34" charset="0"/>
              </a:rPr>
              <a:t>Easy budgeting tips</a:t>
            </a:r>
            <a:endParaRPr lang="en-US" altLang="en-US" sz="2000" b="0" dirty="0">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9706AEA8-66A2-44DC-8B5B-26B0733B94A5}"/>
              </a:ext>
            </a:extLst>
          </p:cNvPr>
          <p:cNvSpPr>
            <a:spLocks noGrp="1"/>
          </p:cNvSpPr>
          <p:nvPr>
            <p:ph type="sldNum" sz="quarter" idx="12"/>
          </p:nvPr>
        </p:nvSpPr>
        <p:spPr/>
        <p:txBody>
          <a:bodyPr/>
          <a:lstStyle/>
          <a:p>
            <a:fld id="{BB333B34-C87C-402E-ABB0-13B7C9DEBBC4}" type="slidenum">
              <a:rPr lang="en-US" smtClean="0"/>
              <a:t>5</a:t>
            </a:fld>
            <a:endParaRPr lang="en-US" dirty="0"/>
          </a:p>
        </p:txBody>
      </p:sp>
      <p:sp>
        <p:nvSpPr>
          <p:cNvPr id="23" name="Rectangle 22">
            <a:extLst>
              <a:ext uri="{FF2B5EF4-FFF2-40B4-BE49-F238E27FC236}">
                <a16:creationId xmlns:a16="http://schemas.microsoft.com/office/drawing/2014/main" id="{1676D93C-C8FF-A443-B441-F95CE930A08B}"/>
              </a:ext>
            </a:extLst>
          </p:cNvPr>
          <p:cNvSpPr/>
          <p:nvPr/>
        </p:nvSpPr>
        <p:spPr>
          <a:xfrm>
            <a:off x="1" y="1263512"/>
            <a:ext cx="498347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grpSp>
        <p:nvGrpSpPr>
          <p:cNvPr id="25" name="Group 24">
            <a:extLst>
              <a:ext uri="{FF2B5EF4-FFF2-40B4-BE49-F238E27FC236}">
                <a16:creationId xmlns:a16="http://schemas.microsoft.com/office/drawing/2014/main" id="{A023F35A-0197-F84F-9B58-A860FA3B38CE}"/>
              </a:ext>
            </a:extLst>
          </p:cNvPr>
          <p:cNvGrpSpPr/>
          <p:nvPr/>
        </p:nvGrpSpPr>
        <p:grpSpPr>
          <a:xfrm>
            <a:off x="344589" y="1501140"/>
            <a:ext cx="2084252" cy="4320539"/>
            <a:chOff x="312056" y="2387599"/>
            <a:chExt cx="2496457" cy="2600647"/>
          </a:xfrm>
        </p:grpSpPr>
        <p:sp>
          <p:nvSpPr>
            <p:cNvPr id="26" name="Rectangle 25">
              <a:extLst>
                <a:ext uri="{FF2B5EF4-FFF2-40B4-BE49-F238E27FC236}">
                  <a16:creationId xmlns:a16="http://schemas.microsoft.com/office/drawing/2014/main" id="{C477B400-55A9-F442-9B53-E672BA1BB7B3}"/>
                </a:ext>
              </a:extLst>
            </p:cNvPr>
            <p:cNvSpPr/>
            <p:nvPr/>
          </p:nvSpPr>
          <p:spPr>
            <a:xfrm>
              <a:off x="312056" y="238759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8" name="Rectangle 27">
              <a:extLst>
                <a:ext uri="{FF2B5EF4-FFF2-40B4-BE49-F238E27FC236}">
                  <a16:creationId xmlns:a16="http://schemas.microsoft.com/office/drawing/2014/main" id="{F9DA8E08-3A25-F246-9193-5037739A7321}"/>
                </a:ext>
              </a:extLst>
            </p:cNvPr>
            <p:cNvSpPr/>
            <p:nvPr/>
          </p:nvSpPr>
          <p:spPr>
            <a:xfrm>
              <a:off x="312056" y="329183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31" name="Rectangle 30">
              <a:extLst>
                <a:ext uri="{FF2B5EF4-FFF2-40B4-BE49-F238E27FC236}">
                  <a16:creationId xmlns:a16="http://schemas.microsoft.com/office/drawing/2014/main" id="{1E6A7C6F-C0BD-B34C-82ED-65F105A79434}"/>
                </a:ext>
              </a:extLst>
            </p:cNvPr>
            <p:cNvSpPr/>
            <p:nvPr/>
          </p:nvSpPr>
          <p:spPr>
            <a:xfrm>
              <a:off x="312056" y="4196079"/>
              <a:ext cx="2496457" cy="792167"/>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grpSp>
      <p:sp>
        <p:nvSpPr>
          <p:cNvPr id="33" name="Rectangle 32">
            <a:extLst>
              <a:ext uri="{FF2B5EF4-FFF2-40B4-BE49-F238E27FC236}">
                <a16:creationId xmlns:a16="http://schemas.microsoft.com/office/drawing/2014/main" id="{EDD0E827-EFAF-AA40-8FF4-1968E556C435}"/>
              </a:ext>
            </a:extLst>
          </p:cNvPr>
          <p:cNvSpPr/>
          <p:nvPr/>
        </p:nvSpPr>
        <p:spPr>
          <a:xfrm>
            <a:off x="2582998" y="1501140"/>
            <a:ext cx="2084252" cy="131605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34" name="Rectangle 33">
            <a:extLst>
              <a:ext uri="{FF2B5EF4-FFF2-40B4-BE49-F238E27FC236}">
                <a16:creationId xmlns:a16="http://schemas.microsoft.com/office/drawing/2014/main" id="{8C4E3ACB-FAA2-9843-A442-2D09EE2163A9}"/>
              </a:ext>
            </a:extLst>
          </p:cNvPr>
          <p:cNvSpPr/>
          <p:nvPr/>
        </p:nvSpPr>
        <p:spPr>
          <a:xfrm>
            <a:off x="2582998" y="3003383"/>
            <a:ext cx="2084252" cy="150224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36" name="Title 1">
            <a:extLst>
              <a:ext uri="{FF2B5EF4-FFF2-40B4-BE49-F238E27FC236}">
                <a16:creationId xmlns:a16="http://schemas.microsoft.com/office/drawing/2014/main" id="{94E868FF-91F9-1D49-ADCD-D4E848135D55}"/>
              </a:ext>
            </a:extLst>
          </p:cNvPr>
          <p:cNvSpPr txBox="1">
            <a:spLocks/>
          </p:cNvSpPr>
          <p:nvPr/>
        </p:nvSpPr>
        <p:spPr>
          <a:xfrm>
            <a:off x="574402" y="1737677"/>
            <a:ext cx="1466433"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dirty="0"/>
              <a:t>Set personal goals</a:t>
            </a:r>
          </a:p>
        </p:txBody>
      </p:sp>
      <p:sp>
        <p:nvSpPr>
          <p:cNvPr id="37" name="Title 1">
            <a:extLst>
              <a:ext uri="{FF2B5EF4-FFF2-40B4-BE49-F238E27FC236}">
                <a16:creationId xmlns:a16="http://schemas.microsoft.com/office/drawing/2014/main" id="{AD265748-9B8D-D444-B1CE-71E8B7FE6854}"/>
              </a:ext>
            </a:extLst>
          </p:cNvPr>
          <p:cNvSpPr txBox="1">
            <a:spLocks/>
          </p:cNvSpPr>
          <p:nvPr/>
        </p:nvSpPr>
        <p:spPr>
          <a:xfrm>
            <a:off x="2829922" y="1737677"/>
            <a:ext cx="1203235"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dirty="0"/>
              <a:t>Understand your income</a:t>
            </a:r>
          </a:p>
        </p:txBody>
      </p:sp>
      <p:sp>
        <p:nvSpPr>
          <p:cNvPr id="38" name="Title 1">
            <a:extLst>
              <a:ext uri="{FF2B5EF4-FFF2-40B4-BE49-F238E27FC236}">
                <a16:creationId xmlns:a16="http://schemas.microsoft.com/office/drawing/2014/main" id="{9961204B-A7B4-1C4E-8844-42E490F98530}"/>
              </a:ext>
            </a:extLst>
          </p:cNvPr>
          <p:cNvSpPr txBox="1">
            <a:spLocks/>
          </p:cNvSpPr>
          <p:nvPr/>
        </p:nvSpPr>
        <p:spPr>
          <a:xfrm>
            <a:off x="574402" y="3193097"/>
            <a:ext cx="159729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pPr>
              <a:spcAft>
                <a:spcPts val="300"/>
              </a:spcAft>
            </a:pPr>
            <a:r>
              <a:rPr lang="en-US" sz="1800" b="0" dirty="0"/>
              <a:t>Look at your expenses</a:t>
            </a:r>
          </a:p>
        </p:txBody>
      </p:sp>
      <p:sp>
        <p:nvSpPr>
          <p:cNvPr id="39" name="Title 1">
            <a:extLst>
              <a:ext uri="{FF2B5EF4-FFF2-40B4-BE49-F238E27FC236}">
                <a16:creationId xmlns:a16="http://schemas.microsoft.com/office/drawing/2014/main" id="{64F1F0B6-7F01-FB4F-9F7F-9AF9F5065735}"/>
              </a:ext>
            </a:extLst>
          </p:cNvPr>
          <p:cNvSpPr txBox="1">
            <a:spLocks/>
          </p:cNvSpPr>
          <p:nvPr/>
        </p:nvSpPr>
        <p:spPr>
          <a:xfrm>
            <a:off x="2829922" y="3193097"/>
            <a:ext cx="160491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dirty="0"/>
              <a:t>Compare your income to your expenses</a:t>
            </a:r>
          </a:p>
        </p:txBody>
      </p:sp>
      <p:sp>
        <p:nvSpPr>
          <p:cNvPr id="40" name="Title 1">
            <a:extLst>
              <a:ext uri="{FF2B5EF4-FFF2-40B4-BE49-F238E27FC236}">
                <a16:creationId xmlns:a16="http://schemas.microsoft.com/office/drawing/2014/main" id="{B9FF71F7-2B93-1346-85E5-77E4BB86375A}"/>
              </a:ext>
            </a:extLst>
          </p:cNvPr>
          <p:cNvSpPr txBox="1">
            <a:spLocks/>
          </p:cNvSpPr>
          <p:nvPr/>
        </p:nvSpPr>
        <p:spPr>
          <a:xfrm>
            <a:off x="574402" y="4694237"/>
            <a:ext cx="160491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dirty="0"/>
              <a:t>Stay focused</a:t>
            </a:r>
          </a:p>
        </p:txBody>
      </p:sp>
      <p:pic>
        <p:nvPicPr>
          <p:cNvPr id="48" name="Picture 47">
            <a:extLst>
              <a:ext uri="{FF2B5EF4-FFF2-40B4-BE49-F238E27FC236}">
                <a16:creationId xmlns:a16="http://schemas.microsoft.com/office/drawing/2014/main" id="{95598387-0E8E-3A45-99B9-F9D229EA5A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84750" y="1260672"/>
            <a:ext cx="4159250" cy="4800600"/>
          </a:xfrm>
          <a:prstGeom prst="rect">
            <a:avLst/>
          </a:prstGeom>
        </p:spPr>
      </p:pic>
      <p:pic>
        <p:nvPicPr>
          <p:cNvPr id="49" name="Picture 48">
            <a:extLst>
              <a:ext uri="{FF2B5EF4-FFF2-40B4-BE49-F238E27FC236}">
                <a16:creationId xmlns:a16="http://schemas.microsoft.com/office/drawing/2014/main" id="{C395309D-9875-F34B-90B0-1C9FE141A041}"/>
              </a:ext>
            </a:extLst>
          </p:cNvPr>
          <p:cNvPicPr>
            <a:picLocks noChangeAspect="1"/>
          </p:cNvPicPr>
          <p:nvPr/>
        </p:nvPicPr>
        <p:blipFill>
          <a:blip r:embed="rId4"/>
          <a:stretch>
            <a:fillRect/>
          </a:stretch>
        </p:blipFill>
        <p:spPr>
          <a:xfrm>
            <a:off x="1778760" y="2167271"/>
            <a:ext cx="416540" cy="468607"/>
          </a:xfrm>
          <a:prstGeom prst="rect">
            <a:avLst/>
          </a:prstGeom>
        </p:spPr>
      </p:pic>
      <p:pic>
        <p:nvPicPr>
          <p:cNvPr id="50" name="Graphic 49">
            <a:extLst>
              <a:ext uri="{FF2B5EF4-FFF2-40B4-BE49-F238E27FC236}">
                <a16:creationId xmlns:a16="http://schemas.microsoft.com/office/drawing/2014/main" id="{48DC639F-727C-5E49-89F7-EB14C767B2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06146" y="2129600"/>
            <a:ext cx="510757" cy="510757"/>
          </a:xfrm>
          <a:prstGeom prst="rect">
            <a:avLst/>
          </a:prstGeom>
        </p:spPr>
      </p:pic>
      <p:pic>
        <p:nvPicPr>
          <p:cNvPr id="51" name="Picture 50">
            <a:extLst>
              <a:ext uri="{FF2B5EF4-FFF2-40B4-BE49-F238E27FC236}">
                <a16:creationId xmlns:a16="http://schemas.microsoft.com/office/drawing/2014/main" id="{0D4F4210-929F-E34A-B7AE-1F884D6B1415}"/>
              </a:ext>
            </a:extLst>
          </p:cNvPr>
          <p:cNvPicPr>
            <a:picLocks noChangeAspect="1"/>
          </p:cNvPicPr>
          <p:nvPr/>
        </p:nvPicPr>
        <p:blipFill>
          <a:blip r:embed="rId7"/>
          <a:stretch>
            <a:fillRect/>
          </a:stretch>
        </p:blipFill>
        <p:spPr>
          <a:xfrm>
            <a:off x="1735371" y="3681445"/>
            <a:ext cx="459929" cy="459929"/>
          </a:xfrm>
          <a:prstGeom prst="rect">
            <a:avLst/>
          </a:prstGeom>
        </p:spPr>
      </p:pic>
      <p:pic>
        <p:nvPicPr>
          <p:cNvPr id="52" name="Picture 51">
            <a:extLst>
              <a:ext uri="{FF2B5EF4-FFF2-40B4-BE49-F238E27FC236}">
                <a16:creationId xmlns:a16="http://schemas.microsoft.com/office/drawing/2014/main" id="{766AC4D7-781E-C649-B284-BE416A27FAE4}"/>
              </a:ext>
            </a:extLst>
          </p:cNvPr>
          <p:cNvPicPr>
            <a:picLocks noChangeAspect="1"/>
          </p:cNvPicPr>
          <p:nvPr/>
        </p:nvPicPr>
        <p:blipFill>
          <a:blip r:embed="rId8"/>
          <a:stretch>
            <a:fillRect/>
          </a:stretch>
        </p:blipFill>
        <p:spPr>
          <a:xfrm>
            <a:off x="4022263" y="3857860"/>
            <a:ext cx="494640" cy="494640"/>
          </a:xfrm>
          <a:prstGeom prst="rect">
            <a:avLst/>
          </a:prstGeom>
        </p:spPr>
      </p:pic>
      <p:pic>
        <p:nvPicPr>
          <p:cNvPr id="53" name="Picture 52">
            <a:extLst>
              <a:ext uri="{FF2B5EF4-FFF2-40B4-BE49-F238E27FC236}">
                <a16:creationId xmlns:a16="http://schemas.microsoft.com/office/drawing/2014/main" id="{ADFB76EE-2BA7-064D-866F-5771DC163CFE}"/>
              </a:ext>
            </a:extLst>
          </p:cNvPr>
          <p:cNvPicPr>
            <a:picLocks noChangeAspect="1"/>
          </p:cNvPicPr>
          <p:nvPr/>
        </p:nvPicPr>
        <p:blipFill>
          <a:blip r:embed="rId9"/>
          <a:stretch>
            <a:fillRect/>
          </a:stretch>
        </p:blipFill>
        <p:spPr>
          <a:xfrm>
            <a:off x="1726068" y="5170278"/>
            <a:ext cx="468606" cy="468606"/>
          </a:xfrm>
          <a:prstGeom prst="rect">
            <a:avLst/>
          </a:prstGeom>
        </p:spPr>
      </p:pic>
      <p:sp>
        <p:nvSpPr>
          <p:cNvPr id="27" name="Rectangle 26">
            <a:extLst>
              <a:ext uri="{FF2B5EF4-FFF2-40B4-BE49-F238E27FC236}">
                <a16:creationId xmlns:a16="http://schemas.microsoft.com/office/drawing/2014/main" id="{AA8DD130-09F3-4492-8789-98B736DFB4B8}"/>
              </a:ext>
            </a:extLst>
          </p:cNvPr>
          <p:cNvSpPr/>
          <p:nvPr/>
        </p:nvSpPr>
        <p:spPr>
          <a:xfrm>
            <a:off x="2582998" y="4638673"/>
            <a:ext cx="2084252" cy="1316053"/>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360000" tIns="288000" rIns="360000" bIns="360000" rtlCol="0" anchor="t"/>
          <a:lstStyle/>
          <a:p>
            <a:pPr>
              <a:spcAft>
                <a:spcPts val="800"/>
              </a:spcAft>
            </a:pPr>
            <a:endParaRPr lang="en-US" sz="4000" dirty="0">
              <a:solidFill>
                <a:schemeClr val="tx1"/>
              </a:solidFill>
            </a:endParaRPr>
          </a:p>
        </p:txBody>
      </p:sp>
      <p:sp>
        <p:nvSpPr>
          <p:cNvPr id="29" name="Title 1">
            <a:extLst>
              <a:ext uri="{FF2B5EF4-FFF2-40B4-BE49-F238E27FC236}">
                <a16:creationId xmlns:a16="http://schemas.microsoft.com/office/drawing/2014/main" id="{613037BD-EABD-467A-8B9B-AF50C1C11B30}"/>
              </a:ext>
            </a:extLst>
          </p:cNvPr>
          <p:cNvSpPr txBox="1">
            <a:spLocks/>
          </p:cNvSpPr>
          <p:nvPr/>
        </p:nvSpPr>
        <p:spPr>
          <a:xfrm>
            <a:off x="2843020" y="4835211"/>
            <a:ext cx="1604918" cy="308363"/>
          </a:xfrm>
          <a:prstGeom prst="rect">
            <a:avLst/>
          </a:prstGeom>
        </p:spPr>
        <p:txBody>
          <a:bodyPr vert="horz" lIns="0" tIns="0" rIns="0" bIns="0" rtlCol="0" anchor="t">
            <a:noAutofit/>
          </a:bodyPr>
          <a:lst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a:lstStyle>
          <a:p>
            <a:r>
              <a:rPr lang="en-US" sz="1800" b="0" dirty="0"/>
              <a:t>Celebrate each milestone</a:t>
            </a:r>
          </a:p>
        </p:txBody>
      </p:sp>
      <p:pic>
        <p:nvPicPr>
          <p:cNvPr id="30" name="Graphic 29">
            <a:extLst>
              <a:ext uri="{FF2B5EF4-FFF2-40B4-BE49-F238E27FC236}">
                <a16:creationId xmlns:a16="http://schemas.microsoft.com/office/drawing/2014/main" id="{179ABBE4-2E57-465E-A00F-6E3314DE45B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06146" y="5206977"/>
            <a:ext cx="498349" cy="498349"/>
          </a:xfrm>
          <a:prstGeom prst="rect">
            <a:avLst/>
          </a:prstGeom>
        </p:spPr>
      </p:pic>
      <p:sp>
        <p:nvSpPr>
          <p:cNvPr id="2" name="TextBox 2"/>
          <p:cNvSpPr txBox="1"/>
          <p:nvPr/>
        </p:nvSpPr>
        <p:spPr>
          <a:xfrm>
            <a:off x="0" y="0"/>
            <a:ext cx="0" cy="0"/>
          </a:xfrm>
          <a:prstGeom prst="rect">
            <a:avLst/>
          </a:prstGeom>
        </p:spPr>
        <p:txBody>
          <a:bodyPr rtlCol="0" anchor="t">
            <a:noAutofit/>
          </a:bodyPr>
          <a:lstStyle/>
          <a:p>
            <a:pPr algn="l">
              <a:defRPr/>
            </a:pPr>
            <a:endParaRPr lang="en-US" sz="1100"/>
          </a:p>
          <a:p>
            <a:r>
              <a:rPr lang="en-US" sz="100"/>
              <a:t>ADMASTER-STAMP!MGR0913222411560</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08EA-7A5A-8A42-9185-110EAF46532D}"/>
              </a:ext>
            </a:extLst>
          </p:cNvPr>
          <p:cNvSpPr>
            <a:spLocks noGrp="1"/>
          </p:cNvSpPr>
          <p:nvPr>
            <p:ph type="title"/>
          </p:nvPr>
        </p:nvSpPr>
        <p:spPr>
          <a:xfrm>
            <a:off x="398462" y="471343"/>
            <a:ext cx="8347076" cy="792167"/>
          </a:xfrm>
        </p:spPr>
        <p:txBody>
          <a:bodyPr/>
          <a:lstStyle/>
          <a:p>
            <a:r>
              <a:rPr lang="en-US" dirty="0"/>
              <a:t>Review your budget to help stay ahead of inflation</a:t>
            </a:r>
            <a:br>
              <a:rPr lang="en-US" dirty="0"/>
            </a:br>
            <a:r>
              <a:rPr lang="en-US" dirty="0"/>
              <a:t> </a:t>
            </a:r>
          </a:p>
        </p:txBody>
      </p:sp>
      <p:sp>
        <p:nvSpPr>
          <p:cNvPr id="5" name="Text Placeholder 4">
            <a:extLst>
              <a:ext uri="{FF2B5EF4-FFF2-40B4-BE49-F238E27FC236}">
                <a16:creationId xmlns:a16="http://schemas.microsoft.com/office/drawing/2014/main" id="{7B028F16-976B-A247-BD91-92220DBEF047}"/>
              </a:ext>
            </a:extLst>
          </p:cNvPr>
          <p:cNvSpPr>
            <a:spLocks noGrp="1"/>
          </p:cNvSpPr>
          <p:nvPr>
            <p:ph type="body" sz="quarter" idx="13"/>
          </p:nvPr>
        </p:nvSpPr>
        <p:spPr/>
        <p:txBody>
          <a:bodyPr/>
          <a:lstStyle/>
          <a:p>
            <a:r>
              <a:rPr lang="en-US" sz="1600" b="1" baseline="30000" dirty="0">
                <a:effectLst/>
                <a:ea typeface="Calibri" panose="020F0502020204030204" pitchFamily="34" charset="0"/>
                <a:cs typeface="ManulifeJHSansTest4_1"/>
              </a:rPr>
              <a:t>1</a:t>
            </a:r>
            <a:r>
              <a:rPr lang="en-US" sz="1600" baseline="30000" dirty="0">
                <a:effectLst/>
                <a:ea typeface="Calibri" panose="020F0502020204030204" pitchFamily="34" charset="0"/>
                <a:cs typeface="ManulifeJHSansTest4_1"/>
              </a:rPr>
              <a:t> “</a:t>
            </a:r>
            <a:r>
              <a:rPr lang="en-US" sz="1600" u="sng" baseline="30000" dirty="0">
                <a:solidFill>
                  <a:srgbClr val="0000FF"/>
                </a:solidFill>
                <a:effectLst/>
                <a:ea typeface="Calibri" panose="020F0502020204030204" pitchFamily="34" charset="0"/>
                <a:cs typeface="ManulifeJHSansTest4_1"/>
                <a:hlinkClick r:id="rId4"/>
              </a:rPr>
              <a:t>Consumer Price Index–March 2024</a:t>
            </a:r>
            <a:r>
              <a:rPr lang="en-US" sz="1600" baseline="30000" dirty="0">
                <a:solidFill>
                  <a:srgbClr val="0000FF"/>
                </a:solidFill>
                <a:effectLst/>
                <a:ea typeface="Calibri" panose="020F0502020204030204" pitchFamily="34" charset="0"/>
                <a:cs typeface="ManulifeJHSansTest4_1"/>
              </a:rPr>
              <a:t>,”</a:t>
            </a:r>
            <a:r>
              <a:rPr lang="en-US" sz="1600" baseline="30000" dirty="0">
                <a:effectLst/>
                <a:ea typeface="Calibri" panose="020F0502020204030204" pitchFamily="34" charset="0"/>
                <a:cs typeface="ManulifeJHSansTest4_1"/>
              </a:rPr>
              <a:t> U.S. Bureau of Labor Statistics, April 2024.</a:t>
            </a:r>
            <a:endParaRPr lang="en-US" sz="1600" dirty="0"/>
          </a:p>
        </p:txBody>
      </p:sp>
      <p:sp>
        <p:nvSpPr>
          <p:cNvPr id="18" name="Rectangle 17">
            <a:extLst>
              <a:ext uri="{FF2B5EF4-FFF2-40B4-BE49-F238E27FC236}">
                <a16:creationId xmlns:a16="http://schemas.microsoft.com/office/drawing/2014/main" id="{C6EB9FCA-F75C-CC43-ABD9-426144C18913}"/>
              </a:ext>
            </a:extLst>
          </p:cNvPr>
          <p:cNvSpPr/>
          <p:nvPr/>
        </p:nvSpPr>
        <p:spPr>
          <a:xfrm>
            <a:off x="0" y="1263511"/>
            <a:ext cx="9143999" cy="4798634"/>
          </a:xfrm>
          <a:prstGeom prst="rect">
            <a:avLst/>
          </a:pr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9" name="Rectangle 18">
            <a:extLst>
              <a:ext uri="{FF2B5EF4-FFF2-40B4-BE49-F238E27FC236}">
                <a16:creationId xmlns:a16="http://schemas.microsoft.com/office/drawing/2014/main" id="{25557385-D6F2-674D-A48D-52BF60A146C2}"/>
              </a:ext>
            </a:extLst>
          </p:cNvPr>
          <p:cNvSpPr/>
          <p:nvPr/>
        </p:nvSpPr>
        <p:spPr>
          <a:xfrm>
            <a:off x="312056" y="1659595"/>
            <a:ext cx="2566611" cy="39348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260000" rIns="360000" bIns="0" rtlCol="0" anchor="t" anchorCtr="0"/>
          <a:lstStyle/>
          <a:p>
            <a:r>
              <a:rPr lang="en-US" sz="2000" dirty="0">
                <a:solidFill>
                  <a:schemeClr val="tx1"/>
                </a:solidFill>
              </a:rPr>
              <a:t>Inflation means rising prices, and it reduces the purchasing power of your money over time.</a:t>
            </a:r>
          </a:p>
        </p:txBody>
      </p:sp>
      <p:sp>
        <p:nvSpPr>
          <p:cNvPr id="22" name="Rectangle 21">
            <a:extLst>
              <a:ext uri="{FF2B5EF4-FFF2-40B4-BE49-F238E27FC236}">
                <a16:creationId xmlns:a16="http://schemas.microsoft.com/office/drawing/2014/main" id="{C859CF29-D043-5A43-9B81-92FAAE81271E}"/>
              </a:ext>
            </a:extLst>
          </p:cNvPr>
          <p:cNvSpPr/>
          <p:nvPr/>
        </p:nvSpPr>
        <p:spPr>
          <a:xfrm>
            <a:off x="3190723" y="1659595"/>
            <a:ext cx="2566611" cy="39348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260000" rIns="360000" bIns="0" rtlCol="0" anchor="t" anchorCtr="0"/>
          <a:lstStyle/>
          <a:p>
            <a:pPr>
              <a:spcBef>
                <a:spcPts val="600"/>
              </a:spcBef>
            </a:pPr>
            <a:r>
              <a:rPr lang="en-US" sz="2000" dirty="0">
                <a:solidFill>
                  <a:schemeClr val="tx1"/>
                </a:solidFill>
              </a:rPr>
              <a:t>In March 2024, consumer prices went up 3.5% from a year ago.</a:t>
            </a:r>
            <a:r>
              <a:rPr lang="en-US" sz="2000" baseline="30000" dirty="0">
                <a:solidFill>
                  <a:schemeClr val="tx1"/>
                </a:solidFill>
              </a:rPr>
              <a:t>1</a:t>
            </a:r>
            <a:endParaRPr lang="en-US" sz="2000" b="1" baseline="30000" dirty="0">
              <a:solidFill>
                <a:schemeClr val="tx1"/>
              </a:solidFill>
            </a:endParaRPr>
          </a:p>
          <a:p>
            <a:pPr>
              <a:spcBef>
                <a:spcPts val="600"/>
              </a:spcBef>
            </a:pPr>
            <a:endParaRPr lang="en-US" sz="2000" b="1" dirty="0">
              <a:solidFill>
                <a:schemeClr val="tx1"/>
              </a:solidFill>
            </a:endParaRPr>
          </a:p>
        </p:txBody>
      </p:sp>
      <p:sp>
        <p:nvSpPr>
          <p:cNvPr id="24" name="Rectangle 23">
            <a:extLst>
              <a:ext uri="{FF2B5EF4-FFF2-40B4-BE49-F238E27FC236}">
                <a16:creationId xmlns:a16="http://schemas.microsoft.com/office/drawing/2014/main" id="{A88EFF6B-F702-824A-89C6-09309D191CC7}"/>
              </a:ext>
            </a:extLst>
          </p:cNvPr>
          <p:cNvSpPr/>
          <p:nvPr/>
        </p:nvSpPr>
        <p:spPr>
          <a:xfrm>
            <a:off x="6069390" y="1659595"/>
            <a:ext cx="2566611" cy="3934894"/>
          </a:xfrm>
          <a:prstGeom prst="rect">
            <a:avLst/>
          </a:prstGeom>
          <a:solidFill>
            <a:schemeClr val="bg1"/>
          </a:solidFill>
          <a:ln w="12700">
            <a:solidFill>
              <a:srgbClr val="EDEDED"/>
            </a:solidFill>
          </a:ln>
        </p:spPr>
        <p:style>
          <a:lnRef idx="2">
            <a:schemeClr val="accent1">
              <a:shade val="50000"/>
            </a:schemeClr>
          </a:lnRef>
          <a:fillRef idx="1">
            <a:schemeClr val="accent1"/>
          </a:fillRef>
          <a:effectRef idx="0">
            <a:schemeClr val="accent1"/>
          </a:effectRef>
          <a:fontRef idx="minor">
            <a:schemeClr val="lt1"/>
          </a:fontRef>
        </p:style>
        <p:txBody>
          <a:bodyPr lIns="180000" tIns="1260000" rIns="360000" bIns="0" rtlCol="0" anchor="t" anchorCtr="0"/>
          <a:lstStyle/>
          <a:p>
            <a:pPr>
              <a:spcBef>
                <a:spcPts val="600"/>
              </a:spcBef>
            </a:pPr>
            <a:r>
              <a:rPr lang="en-US" sz="2000" dirty="0">
                <a:solidFill>
                  <a:schemeClr val="tx1"/>
                </a:solidFill>
              </a:rPr>
              <a:t>Watch out for shrinkflation.</a:t>
            </a:r>
          </a:p>
        </p:txBody>
      </p:sp>
      <p:pic>
        <p:nvPicPr>
          <p:cNvPr id="17" name="Graphic 16">
            <a:extLst>
              <a:ext uri="{FF2B5EF4-FFF2-40B4-BE49-F238E27FC236}">
                <a16:creationId xmlns:a16="http://schemas.microsoft.com/office/drawing/2014/main" id="{C92D0D11-0431-6F4A-A6E2-016DFA8B14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02543" y="2109874"/>
            <a:ext cx="494048" cy="494048"/>
          </a:xfrm>
          <a:prstGeom prst="rect">
            <a:avLst/>
          </a:prstGeom>
        </p:spPr>
      </p:pic>
      <p:pic>
        <p:nvPicPr>
          <p:cNvPr id="13" name="Graphic 12">
            <a:extLst>
              <a:ext uri="{FF2B5EF4-FFF2-40B4-BE49-F238E27FC236}">
                <a16:creationId xmlns:a16="http://schemas.microsoft.com/office/drawing/2014/main" id="{4BB12B52-B7F8-4D73-98F5-DFD5FD615E2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296890" y="2087694"/>
            <a:ext cx="516228" cy="516228"/>
          </a:xfrm>
          <a:prstGeom prst="rect">
            <a:avLst/>
          </a:prstGeom>
        </p:spPr>
      </p:pic>
      <p:pic>
        <p:nvPicPr>
          <p:cNvPr id="15" name="Graphic 14">
            <a:extLst>
              <a:ext uri="{FF2B5EF4-FFF2-40B4-BE49-F238E27FC236}">
                <a16:creationId xmlns:a16="http://schemas.microsoft.com/office/drawing/2014/main" id="{FF1F510D-E835-4C85-84B5-DDED5029BB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507999" y="2000284"/>
            <a:ext cx="603638" cy="603638"/>
          </a:xfrm>
          <a:prstGeom prst="rect">
            <a:avLst/>
          </a:prstGeom>
        </p:spPr>
      </p:pic>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188254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BDBA-0B0E-5845-BAD2-D2E710766229}"/>
              </a:ext>
            </a:extLst>
          </p:cNvPr>
          <p:cNvSpPr>
            <a:spLocks noGrp="1"/>
          </p:cNvSpPr>
          <p:nvPr>
            <p:ph type="title"/>
          </p:nvPr>
        </p:nvSpPr>
        <p:spPr/>
        <p:txBody>
          <a:bodyPr/>
          <a:lstStyle/>
          <a:p>
            <a:r>
              <a:rPr lang="en-US" altLang="en-US" kern="0" dirty="0">
                <a:latin typeface="Arial" charset="0"/>
                <a:ea typeface="Arial" charset="0"/>
                <a:cs typeface="Arial" charset="0"/>
              </a:rPr>
              <a:t>Build your emergency savings</a:t>
            </a:r>
            <a:endParaRPr lang="en-US" dirty="0"/>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ADMASTER-STAMP!MGR0607232942911</a:t>
            </a:r>
          </a:p>
        </p:txBody>
      </p:sp>
    </p:spTree>
    <p:custDataLst>
      <p:tags r:id="rId1"/>
    </p:custDataLst>
    <p:extLst>
      <p:ext uri="{BB962C8B-B14F-4D97-AF65-F5344CB8AC3E}">
        <p14:creationId xmlns:p14="http://schemas.microsoft.com/office/powerpoint/2010/main" val="387785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543CF7-0A18-48E0-8F90-05311DA76081}"/>
              </a:ext>
            </a:extLst>
          </p:cNvPr>
          <p:cNvSpPr>
            <a:spLocks noGrp="1"/>
          </p:cNvSpPr>
          <p:nvPr>
            <p:ph type="title"/>
          </p:nvPr>
        </p:nvSpPr>
        <p:spPr/>
        <p:txBody>
          <a:bodyPr/>
          <a:lstStyle/>
          <a:p>
            <a:r>
              <a:rPr lang="en-CA" dirty="0"/>
              <a:t>What’s an emergency fund? </a:t>
            </a:r>
          </a:p>
        </p:txBody>
      </p:sp>
      <p:sp>
        <p:nvSpPr>
          <p:cNvPr id="9" name="Slide Number Placeholder 8">
            <a:extLst>
              <a:ext uri="{FF2B5EF4-FFF2-40B4-BE49-F238E27FC236}">
                <a16:creationId xmlns:a16="http://schemas.microsoft.com/office/drawing/2014/main" id="{7F5D4DA3-B693-2C47-AD9F-A805A91FA0E2}"/>
              </a:ext>
            </a:extLst>
          </p:cNvPr>
          <p:cNvSpPr>
            <a:spLocks noGrp="1"/>
          </p:cNvSpPr>
          <p:nvPr>
            <p:ph type="sldNum" sz="quarter" idx="12"/>
          </p:nvPr>
        </p:nvSpPr>
        <p:spPr/>
        <p:txBody>
          <a:bodyPr/>
          <a:lstStyle/>
          <a:p>
            <a:fld id="{BB333B34-C87C-402E-ABB0-13B7C9DEBBC4}" type="slidenum">
              <a:rPr lang="en-CA" smtClean="0"/>
              <a:pPr/>
              <a:t>8</a:t>
            </a:fld>
            <a:endParaRPr lang="en-CA"/>
          </a:p>
        </p:txBody>
      </p:sp>
      <p:grpSp>
        <p:nvGrpSpPr>
          <p:cNvPr id="2" name="Group 1">
            <a:extLst>
              <a:ext uri="{FF2B5EF4-FFF2-40B4-BE49-F238E27FC236}">
                <a16:creationId xmlns:a16="http://schemas.microsoft.com/office/drawing/2014/main" id="{B1AB6B6E-646C-0C8C-121F-D921625AA680}"/>
              </a:ext>
            </a:extLst>
          </p:cNvPr>
          <p:cNvGrpSpPr/>
          <p:nvPr/>
        </p:nvGrpSpPr>
        <p:grpSpPr>
          <a:xfrm>
            <a:off x="3378247" y="1957210"/>
            <a:ext cx="5054254" cy="2809908"/>
            <a:chOff x="4453358" y="892175"/>
            <a:chExt cx="6737246" cy="3745569"/>
          </a:xfrm>
        </p:grpSpPr>
        <p:sp>
          <p:nvSpPr>
            <p:cNvPr id="4" name="Rectangle 3">
              <a:extLst>
                <a:ext uri="{FF2B5EF4-FFF2-40B4-BE49-F238E27FC236}">
                  <a16:creationId xmlns:a16="http://schemas.microsoft.com/office/drawing/2014/main" id="{36264695-9038-F678-07E3-E9702D02F96D}"/>
                </a:ext>
              </a:extLst>
            </p:cNvPr>
            <p:cNvSpPr/>
            <p:nvPr/>
          </p:nvSpPr>
          <p:spPr>
            <a:xfrm>
              <a:off x="7877116" y="2292072"/>
              <a:ext cx="3313488" cy="2287553"/>
            </a:xfrm>
            <a:prstGeom prst="rect">
              <a:avLst/>
            </a:prstGeom>
          </p:spPr>
          <p:txBody>
            <a:bodyPr wrap="square">
              <a:spAutoFit/>
            </a:bodyPr>
            <a:lstStyle/>
            <a:p>
              <a:pPr>
                <a:spcBef>
                  <a:spcPts val="1125"/>
                </a:spcBef>
                <a:buClr>
                  <a:schemeClr val="tx1"/>
                </a:buClr>
                <a:buSzPct val="100000"/>
              </a:pPr>
              <a:r>
                <a:rPr lang="en-US" sz="2101" b="1" dirty="0"/>
                <a:t>An emergency fund </a:t>
              </a:r>
              <a:r>
                <a:rPr lang="en-US" sz="2101" b="1" i="1" dirty="0"/>
                <a:t>is not</a:t>
              </a:r>
              <a:r>
                <a:rPr lang="en-US" sz="2101" b="1" dirty="0"/>
                <a:t>:</a:t>
              </a:r>
            </a:p>
            <a:p>
              <a:pPr marL="170305" indent="-170305">
                <a:spcBef>
                  <a:spcPts val="1125"/>
                </a:spcBef>
                <a:buClr>
                  <a:schemeClr val="tx1"/>
                </a:buClr>
                <a:buSzPct val="100000"/>
                <a:buFont typeface="Manulife JH Sans" panose="020B0604020202020204" pitchFamily="34" charset="0"/>
                <a:buChar char="•"/>
              </a:pPr>
              <a:r>
                <a:rPr lang="en-US" sz="1200" dirty="0"/>
                <a:t>For planned purchases</a:t>
              </a:r>
            </a:p>
            <a:p>
              <a:pPr marL="170305" indent="-170305">
                <a:spcBef>
                  <a:spcPts val="1125"/>
                </a:spcBef>
                <a:buClr>
                  <a:schemeClr val="tx1"/>
                </a:buClr>
                <a:buSzPct val="100000"/>
                <a:buFont typeface="Manulife JH Sans" panose="020B0604020202020204" pitchFamily="34" charset="0"/>
                <a:buChar char="•"/>
              </a:pPr>
              <a:r>
                <a:rPr lang="en-US" sz="1200" dirty="0"/>
                <a:t>A large, unattainable amount</a:t>
              </a:r>
            </a:p>
            <a:p>
              <a:pPr marL="170305" indent="-170305">
                <a:spcBef>
                  <a:spcPts val="1125"/>
                </a:spcBef>
                <a:buClr>
                  <a:schemeClr val="tx1"/>
                </a:buClr>
                <a:buSzPct val="100000"/>
                <a:buFont typeface="Manulife JH Sans" panose="020B0604020202020204" pitchFamily="34" charset="0"/>
                <a:buChar char="•"/>
              </a:pPr>
              <a:r>
                <a:rPr lang="en-US" sz="1200" dirty="0"/>
                <a:t>The same amount for everyone</a:t>
              </a:r>
            </a:p>
          </p:txBody>
        </p:sp>
        <p:sp>
          <p:nvSpPr>
            <p:cNvPr id="5" name="Rectangle 4">
              <a:extLst>
                <a:ext uri="{FF2B5EF4-FFF2-40B4-BE49-F238E27FC236}">
                  <a16:creationId xmlns:a16="http://schemas.microsoft.com/office/drawing/2014/main" id="{34A23F81-1E88-358B-C01F-2A7107C2F01E}"/>
                </a:ext>
              </a:extLst>
            </p:cNvPr>
            <p:cNvSpPr/>
            <p:nvPr/>
          </p:nvSpPr>
          <p:spPr>
            <a:xfrm>
              <a:off x="4453358" y="2292072"/>
              <a:ext cx="2868839" cy="2345672"/>
            </a:xfrm>
            <a:prstGeom prst="rect">
              <a:avLst/>
            </a:prstGeom>
          </p:spPr>
          <p:txBody>
            <a:bodyPr wrap="square">
              <a:spAutoFit/>
            </a:bodyPr>
            <a:lstStyle/>
            <a:p>
              <a:r>
                <a:rPr lang="en-US" sz="2101" b="1" dirty="0"/>
                <a:t>An emergency fund </a:t>
              </a:r>
              <a:r>
                <a:rPr lang="en-US" sz="2101" b="1" i="1" dirty="0"/>
                <a:t>is</a:t>
              </a:r>
              <a:r>
                <a:rPr lang="en-US" sz="2101" b="1" dirty="0"/>
                <a:t>:</a:t>
              </a:r>
            </a:p>
            <a:p>
              <a:pPr marL="170305" indent="-170305">
                <a:spcBef>
                  <a:spcPts val="1125"/>
                </a:spcBef>
                <a:buClr>
                  <a:schemeClr val="tx1"/>
                </a:buClr>
                <a:buSzPct val="100000"/>
                <a:buFont typeface="Manulife JH Sans" panose="020B0604020202020204" pitchFamily="34" charset="0"/>
                <a:buChar char="•"/>
              </a:pPr>
              <a:r>
                <a:rPr lang="en-US" sz="1200" dirty="0"/>
                <a:t>Savings reserved for unexpected events</a:t>
              </a:r>
            </a:p>
            <a:p>
              <a:pPr marL="170305" indent="-170305">
                <a:spcBef>
                  <a:spcPts val="1125"/>
                </a:spcBef>
                <a:buClr>
                  <a:schemeClr val="tx1"/>
                </a:buClr>
                <a:buSzPct val="100000"/>
                <a:buFont typeface="Manulife JH Sans" panose="020B0604020202020204" pitchFamily="34" charset="0"/>
                <a:buChar char="•"/>
              </a:pPr>
              <a:r>
                <a:rPr lang="en-US" sz="1200" dirty="0"/>
                <a:t>Money that’s readily available</a:t>
              </a:r>
            </a:p>
          </p:txBody>
        </p:sp>
        <p:pic>
          <p:nvPicPr>
            <p:cNvPr id="6" name="Graphic 5">
              <a:extLst>
                <a:ext uri="{FF2B5EF4-FFF2-40B4-BE49-F238E27FC236}">
                  <a16:creationId xmlns:a16="http://schemas.microsoft.com/office/drawing/2014/main" id="{A26C356F-E33E-EDD4-0597-DE0F4C1FC0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7685" y="892175"/>
              <a:ext cx="1142999" cy="1143000"/>
            </a:xfrm>
            <a:prstGeom prst="rect">
              <a:avLst/>
            </a:prstGeom>
          </p:spPr>
        </p:pic>
        <p:pic>
          <p:nvPicPr>
            <p:cNvPr id="7" name="Graphic 6">
              <a:extLst>
                <a:ext uri="{FF2B5EF4-FFF2-40B4-BE49-F238E27FC236}">
                  <a16:creationId xmlns:a16="http://schemas.microsoft.com/office/drawing/2014/main" id="{400CA53B-3B9D-1691-D4F8-4056FF3767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42062" y="892175"/>
              <a:ext cx="1143000" cy="1143000"/>
            </a:xfrm>
            <a:prstGeom prst="rect">
              <a:avLst/>
            </a:prstGeom>
          </p:spPr>
        </p:pic>
      </p:grpSp>
    </p:spTree>
    <p:extLst>
      <p:ext uri="{BB962C8B-B14F-4D97-AF65-F5344CB8AC3E}">
        <p14:creationId xmlns:p14="http://schemas.microsoft.com/office/powerpoint/2010/main" val="20017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8D17E-762A-4145-B94B-735EF3B8E695}"/>
              </a:ext>
            </a:extLst>
          </p:cNvPr>
          <p:cNvSpPr>
            <a:spLocks noGrp="1"/>
          </p:cNvSpPr>
          <p:nvPr>
            <p:ph type="title"/>
          </p:nvPr>
        </p:nvSpPr>
        <p:spPr/>
        <p:txBody>
          <a:bodyPr/>
          <a:lstStyle/>
          <a:p>
            <a:r>
              <a:rPr lang="en-CA"/>
              <a:t>Potential benefits of emergency funds  </a:t>
            </a:r>
          </a:p>
        </p:txBody>
      </p:sp>
      <p:sp>
        <p:nvSpPr>
          <p:cNvPr id="4" name="Slide Number Placeholder 3">
            <a:extLst>
              <a:ext uri="{FF2B5EF4-FFF2-40B4-BE49-F238E27FC236}">
                <a16:creationId xmlns:a16="http://schemas.microsoft.com/office/drawing/2014/main" id="{07511CAA-E1A0-4D09-95A0-F301CC171152}"/>
              </a:ext>
            </a:extLst>
          </p:cNvPr>
          <p:cNvSpPr>
            <a:spLocks noGrp="1"/>
          </p:cNvSpPr>
          <p:nvPr>
            <p:ph type="sldNum" sz="quarter" idx="12"/>
          </p:nvPr>
        </p:nvSpPr>
        <p:spPr/>
        <p:txBody>
          <a:bodyPr/>
          <a:lstStyle/>
          <a:p>
            <a:fld id="{BB333B34-C87C-402E-ABB0-13B7C9DEBBC4}" type="slidenum">
              <a:rPr lang="en-CA" smtClean="0"/>
              <a:pPr/>
              <a:t>9</a:t>
            </a:fld>
            <a:endParaRPr lang="en-CA"/>
          </a:p>
        </p:txBody>
      </p:sp>
      <p:pic>
        <p:nvPicPr>
          <p:cNvPr id="2" name="Graphic 1">
            <a:extLst>
              <a:ext uri="{FF2B5EF4-FFF2-40B4-BE49-F238E27FC236}">
                <a16:creationId xmlns:a16="http://schemas.microsoft.com/office/drawing/2014/main" id="{D41B9DB8-F089-2E50-EBCA-98DE287789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3306" y="3548654"/>
            <a:ext cx="579093" cy="579093"/>
          </a:xfrm>
          <a:prstGeom prst="rect">
            <a:avLst/>
          </a:prstGeom>
        </p:spPr>
      </p:pic>
      <p:pic>
        <p:nvPicPr>
          <p:cNvPr id="5" name="Graphic 4">
            <a:extLst>
              <a:ext uri="{FF2B5EF4-FFF2-40B4-BE49-F238E27FC236}">
                <a16:creationId xmlns:a16="http://schemas.microsoft.com/office/drawing/2014/main" id="{A7B82235-DA18-7EE1-9F8B-285849CEFA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43306" y="2587523"/>
            <a:ext cx="579093" cy="579093"/>
          </a:xfrm>
          <a:prstGeom prst="rect">
            <a:avLst/>
          </a:prstGeom>
        </p:spPr>
      </p:pic>
      <p:sp>
        <p:nvSpPr>
          <p:cNvPr id="6" name="Rectangle 5">
            <a:extLst>
              <a:ext uri="{FF2B5EF4-FFF2-40B4-BE49-F238E27FC236}">
                <a16:creationId xmlns:a16="http://schemas.microsoft.com/office/drawing/2014/main" id="{8CD9D6DF-D974-EBDB-E632-4B42D66A1111}"/>
              </a:ext>
            </a:extLst>
          </p:cNvPr>
          <p:cNvSpPr/>
          <p:nvPr/>
        </p:nvSpPr>
        <p:spPr>
          <a:xfrm>
            <a:off x="3964647" y="1777403"/>
            <a:ext cx="4735388" cy="276999"/>
          </a:xfrm>
          <a:prstGeom prst="rect">
            <a:avLst/>
          </a:prstGeom>
        </p:spPr>
        <p:txBody>
          <a:bodyPr wrap="square" lIns="0" tIns="0" rIns="0" bIns="0">
            <a:spAutoFit/>
          </a:bodyPr>
          <a:lstStyle/>
          <a:p>
            <a:r>
              <a:rPr lang="en-US" dirty="0">
                <a:latin typeface="+mj-lt"/>
              </a:rPr>
              <a:t>Reduce stress</a:t>
            </a:r>
          </a:p>
        </p:txBody>
      </p:sp>
      <p:pic>
        <p:nvPicPr>
          <p:cNvPr id="7" name="Graphic 6">
            <a:extLst>
              <a:ext uri="{FF2B5EF4-FFF2-40B4-BE49-F238E27FC236}">
                <a16:creationId xmlns:a16="http://schemas.microsoft.com/office/drawing/2014/main" id="{F560D72F-DFE6-A41A-F704-CF93DFCAC9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43305" y="1626391"/>
            <a:ext cx="577951" cy="577951"/>
          </a:xfrm>
          <a:prstGeom prst="rect">
            <a:avLst/>
          </a:prstGeom>
        </p:spPr>
      </p:pic>
      <p:sp>
        <p:nvSpPr>
          <p:cNvPr id="9" name="Rectangle 8">
            <a:extLst>
              <a:ext uri="{FF2B5EF4-FFF2-40B4-BE49-F238E27FC236}">
                <a16:creationId xmlns:a16="http://schemas.microsoft.com/office/drawing/2014/main" id="{5AA5A1E6-7784-8D0B-9206-D22DE38FCF63}"/>
              </a:ext>
            </a:extLst>
          </p:cNvPr>
          <p:cNvSpPr/>
          <p:nvPr/>
        </p:nvSpPr>
        <p:spPr>
          <a:xfrm>
            <a:off x="3964647" y="4660796"/>
            <a:ext cx="4735388" cy="276999"/>
          </a:xfrm>
          <a:prstGeom prst="rect">
            <a:avLst/>
          </a:prstGeom>
        </p:spPr>
        <p:txBody>
          <a:bodyPr wrap="square" lIns="0" tIns="0" rIns="0" bIns="0">
            <a:spAutoFit/>
          </a:bodyPr>
          <a:lstStyle/>
          <a:p>
            <a:r>
              <a:rPr lang="en-US" dirty="0">
                <a:latin typeface="+mj-lt"/>
              </a:rPr>
              <a:t>Focus on the emergency and not the money</a:t>
            </a:r>
          </a:p>
        </p:txBody>
      </p:sp>
      <p:sp>
        <p:nvSpPr>
          <p:cNvPr id="10" name="Rectangle 9">
            <a:extLst>
              <a:ext uri="{FF2B5EF4-FFF2-40B4-BE49-F238E27FC236}">
                <a16:creationId xmlns:a16="http://schemas.microsoft.com/office/drawing/2014/main" id="{37696892-7E45-2FF4-A655-93A9E39B18F3}"/>
              </a:ext>
            </a:extLst>
          </p:cNvPr>
          <p:cNvSpPr/>
          <p:nvPr/>
        </p:nvSpPr>
        <p:spPr>
          <a:xfrm>
            <a:off x="3964646" y="2599997"/>
            <a:ext cx="3940526" cy="553998"/>
          </a:xfrm>
          <a:prstGeom prst="rect">
            <a:avLst/>
          </a:prstGeom>
        </p:spPr>
        <p:txBody>
          <a:bodyPr wrap="square" lIns="0" tIns="0" rIns="0" bIns="0">
            <a:spAutoFit/>
          </a:bodyPr>
          <a:lstStyle/>
          <a:p>
            <a:r>
              <a:rPr lang="en-US" dirty="0">
                <a:latin typeface="+mj-lt"/>
              </a:rPr>
              <a:t>Preserve other savings, including your retirement account</a:t>
            </a:r>
          </a:p>
        </p:txBody>
      </p:sp>
      <p:pic>
        <p:nvPicPr>
          <p:cNvPr id="11" name="Graphic 10">
            <a:extLst>
              <a:ext uri="{FF2B5EF4-FFF2-40B4-BE49-F238E27FC236}">
                <a16:creationId xmlns:a16="http://schemas.microsoft.com/office/drawing/2014/main" id="{E4B2B3D4-A9DE-B0AD-20D7-BF0C87087B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43305" y="4509785"/>
            <a:ext cx="579093" cy="579093"/>
          </a:xfrm>
          <a:prstGeom prst="rect">
            <a:avLst/>
          </a:prstGeom>
        </p:spPr>
      </p:pic>
      <p:sp>
        <p:nvSpPr>
          <p:cNvPr id="12" name="Rectangle 11">
            <a:extLst>
              <a:ext uri="{FF2B5EF4-FFF2-40B4-BE49-F238E27FC236}">
                <a16:creationId xmlns:a16="http://schemas.microsoft.com/office/drawing/2014/main" id="{409F10EB-4980-76C4-1ABC-1B1E7FE242F2}"/>
              </a:ext>
            </a:extLst>
          </p:cNvPr>
          <p:cNvSpPr/>
          <p:nvPr/>
        </p:nvSpPr>
        <p:spPr>
          <a:xfrm>
            <a:off x="3964646" y="3699664"/>
            <a:ext cx="4571978" cy="276999"/>
          </a:xfrm>
          <a:prstGeom prst="rect">
            <a:avLst/>
          </a:prstGeom>
        </p:spPr>
        <p:txBody>
          <a:bodyPr wrap="square" lIns="0" tIns="0" rIns="0" bIns="0">
            <a:spAutoFit/>
          </a:bodyPr>
          <a:lstStyle/>
          <a:p>
            <a:r>
              <a:rPr lang="en-US" dirty="0">
                <a:latin typeface="+mj-lt"/>
              </a:rPr>
              <a:t>Avoid making poor financial decisions</a:t>
            </a:r>
          </a:p>
        </p:txBody>
      </p:sp>
    </p:spTree>
    <p:extLst>
      <p:ext uri="{BB962C8B-B14F-4D97-AF65-F5344CB8AC3E}">
        <p14:creationId xmlns:p14="http://schemas.microsoft.com/office/powerpoint/2010/main" val="1106717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RNRSTYLE" val="NYL Footno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COUNT" val="2"/>
  <p:tag name="SN" val="HIDDE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ags/tag9.xml><?xml version="1.0" encoding="utf-8"?>
<p:tagLst xmlns:a="http://schemas.openxmlformats.org/drawingml/2006/main" xmlns:r="http://schemas.openxmlformats.org/officeDocument/2006/relationships" xmlns:p="http://schemas.openxmlformats.org/presentationml/2006/main">
  <p:tag name="COUNT" val="4"/>
  <p:tag name="SN" val="HIDDEN"/>
</p:tagLst>
</file>

<file path=ppt/theme/theme1.xml><?xml version="1.0" encoding="utf-8"?>
<a:theme xmlns:a="http://schemas.openxmlformats.org/drawingml/2006/main" name="John Hancock layouts">
  <a:themeElements>
    <a:clrScheme name="Theme">
      <a:dk1>
        <a:sysClr val="windowText" lastClr="000000"/>
      </a:dk1>
      <a:lt1>
        <a:sysClr val="window" lastClr="FFFFFF"/>
      </a:lt1>
      <a:dk2>
        <a:srgbClr val="282B3E"/>
      </a:dk2>
      <a:lt2>
        <a:srgbClr val="8E90A2"/>
      </a:lt2>
      <a:accent1>
        <a:srgbClr val="00A758"/>
      </a:accent1>
      <a:accent2>
        <a:srgbClr val="0000C1"/>
      </a:accent2>
      <a:accent3>
        <a:srgbClr val="EC6453"/>
      </a:accent3>
      <a:accent4>
        <a:srgbClr val="604584"/>
      </a:accent4>
      <a:accent5>
        <a:srgbClr val="F49600"/>
      </a:accent5>
      <a:accent6>
        <a:srgbClr val="06C7BA"/>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defPPr algn="l">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13660</TotalTime>
  <Words>7123</Words>
  <Application>Microsoft Office PowerPoint</Application>
  <PresentationFormat>On-screen Show (4:3)</PresentationFormat>
  <Paragraphs>531</Paragraphs>
  <Slides>33</Slides>
  <Notes>33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ＭＳ Ｐゴシック</vt:lpstr>
      <vt:lpstr>Agency FB</vt:lpstr>
      <vt:lpstr>-apple-system</vt:lpstr>
      <vt:lpstr>Arial</vt:lpstr>
      <vt:lpstr>Arial Unicode MS</vt:lpstr>
      <vt:lpstr>Calibri</vt:lpstr>
      <vt:lpstr>Courier New</vt:lpstr>
      <vt:lpstr>Geneva</vt:lpstr>
      <vt:lpstr>Manulife JH Sans</vt:lpstr>
      <vt:lpstr>Manulife JH Sans Demibold</vt:lpstr>
      <vt:lpstr>Tahoma</vt:lpstr>
      <vt:lpstr>Verdana</vt:lpstr>
      <vt:lpstr>Wingdings</vt:lpstr>
      <vt:lpstr>ヒラギノ角ゴ Pro W3</vt:lpstr>
      <vt:lpstr>John Hancock layouts</vt:lpstr>
      <vt:lpstr>Smart money moves</vt:lpstr>
      <vt:lpstr>What you’ll learn today</vt:lpstr>
      <vt:lpstr>Where are you today?  </vt:lpstr>
      <vt:lpstr>Create a budget </vt:lpstr>
      <vt:lpstr>Easy budgeting tips</vt:lpstr>
      <vt:lpstr>Review your budget to help stay ahead of inflation  </vt:lpstr>
      <vt:lpstr>Build your emergency savings</vt:lpstr>
      <vt:lpstr>What’s an emergency fund? </vt:lpstr>
      <vt:lpstr>Potential benefits of emergency funds  </vt:lpstr>
      <vt:lpstr>How much is enough?</vt:lpstr>
      <vt:lpstr>Where should I consider keeping my emergency fund?</vt:lpstr>
      <vt:lpstr>Emergency savings  </vt:lpstr>
      <vt:lpstr>Emergency savings disclosure</vt:lpstr>
      <vt:lpstr>Manage your debt</vt:lpstr>
      <vt:lpstr>Types of debt</vt:lpstr>
      <vt:lpstr>Reasons to pay down debt first</vt:lpstr>
      <vt:lpstr>   Reducing your debt</vt:lpstr>
      <vt:lpstr>PowerPoint Presentation</vt:lpstr>
      <vt:lpstr>Create an estate plan</vt:lpstr>
      <vt:lpstr>Who should have an estate plan?</vt:lpstr>
      <vt:lpstr>How to get started?</vt:lpstr>
      <vt:lpstr>Prepare for the unexpected   </vt:lpstr>
      <vt:lpstr>Basic estate planning instruments</vt:lpstr>
      <vt:lpstr>Support for creating your will  </vt:lpstr>
      <vt:lpstr>An estate plan can help you plan a more secure future for your loved ones</vt:lpstr>
      <vt:lpstr>Save through your retirement plan</vt:lpstr>
      <vt:lpstr>Advantages of participating in your retirement plan </vt:lpstr>
      <vt:lpstr>Tips to help you keep your retirement savings on track </vt:lpstr>
      <vt:lpstr>PowerPoint Presentation</vt:lpstr>
      <vt:lpstr>Are you taking advantage of your plan?</vt:lpstr>
      <vt:lpstr>Would it be easier to manage all your savings in  one place?1  </vt:lpstr>
      <vt:lpstr>Next steps: put these smart money moves into action</vt:lpstr>
      <vt:lpstr>Important information</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Galda</dc:creator>
  <cp:lastModifiedBy>Melissa Frontino</cp:lastModifiedBy>
  <cp:revision>740</cp:revision>
  <dcterms:created xsi:type="dcterms:W3CDTF">2015-03-19T18:06:20Z</dcterms:created>
  <dcterms:modified xsi:type="dcterms:W3CDTF">2025-02-04T20:18:27Z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2021-10-04T17:12:18Z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c4cee88b-67ce-4412-bb80-c16f6f4991c2</vt:lpwstr>
  </property>
  <property fmtid="{D5CDD505-2E9C-101B-9397-08002B2CF9AE}" pid="8" name="MSIP_Label_0dd5db4b-78fb-42ac-8616-2bbd1a698c72_ContentBits">
    <vt:lpwstr>0</vt:lpwstr>
  </property>
  <property fmtid="{D5CDD505-2E9C-101B-9397-08002B2CF9AE}" pid="9" name="ArticulateGUID">
    <vt:lpwstr>02090161-A30E-4C67-A921-7CF3D3FA93DE</vt:lpwstr>
  </property>
  <property fmtid="{D5CDD505-2E9C-101B-9397-08002B2CF9AE}" pid="10" name="ArticulatePath">
    <vt:lpwstr>Smart Money Moves - Participant education presentation_Draft_2</vt:lpwstr>
  </property>
</Properties>
</file>