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handoutMasterIdLst>
    <p:handoutMasterId r:id="rId28"/>
  </p:handoutMasterIdLst>
  <p:sldIdLst>
    <p:sldId id="2007579263" r:id="rId5"/>
    <p:sldId id="350" r:id="rId6"/>
    <p:sldId id="336" r:id="rId7"/>
    <p:sldId id="351" r:id="rId8"/>
    <p:sldId id="416" r:id="rId9"/>
    <p:sldId id="363" r:id="rId10"/>
    <p:sldId id="354" r:id="rId11"/>
    <p:sldId id="417" r:id="rId12"/>
    <p:sldId id="3866" r:id="rId13"/>
    <p:sldId id="2007579259" r:id="rId14"/>
    <p:sldId id="3888" r:id="rId15"/>
    <p:sldId id="3858" r:id="rId16"/>
    <p:sldId id="3861" r:id="rId17"/>
    <p:sldId id="3887" r:id="rId18"/>
    <p:sldId id="256" r:id="rId19"/>
    <p:sldId id="2007579260" r:id="rId20"/>
    <p:sldId id="3857" r:id="rId21"/>
    <p:sldId id="3841" r:id="rId22"/>
    <p:sldId id="1104" r:id="rId23"/>
    <p:sldId id="1108" r:id="rId24"/>
    <p:sldId id="1120" r:id="rId25"/>
    <p:sldId id="3856"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53" userDrawn="1">
          <p15:clr>
            <a:srgbClr val="A4A3A4"/>
          </p15:clr>
        </p15:guide>
        <p15:guide id="2" pos="357" userDrawn="1">
          <p15:clr>
            <a:srgbClr val="A4A3A4"/>
          </p15:clr>
        </p15:guide>
        <p15:guide id="3" pos="411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EE904-BDBF-3EE0-B5F4-8C0F96DFA0BD}" name="Lavinia Anne Lee" initials="LAL" userId="S::studlla@MFCGD.COM::456e74f7-a87a-4e3c-a939-3eb56dc5dc14" providerId="AD"/>
  <p188:author id="{516B730D-9D55-31DB-BB1E-0EC5386C8FA0}" name="Katy Horgan" initials="KH" userId="S::horgkat@MFCGD.COM::a02b0235-c49b-4318-956f-3cf390184934" providerId="AD"/>
  <p188:author id="{32272D5D-3509-7249-7417-8B0E4A5A3221}" name="Elena Corrales" initials="EC" userId="S::corrael@MFCGD.COM::2dbf775d-8184-4414-96db-c4519c745ca9" providerId="AD"/>
  <p188:author id="{AD55F36D-05C0-F2B3-D489-9F944B10D4C2}" name="Melissa Frontino" initials="MF" userId="S::frontme@MFCGD.COM::f6245de4-f020-42c1-b9c7-e62b94e4684a" providerId="AD"/>
  <p188:author id="{4001C96F-C4EE-1BEB-5B10-B60448DBDC81}" name="Ren Zarsuelo" initials="RZ" userId="S::zarsunh@MFCGD.COM::80eaf99d-3f33-429b-9644-32278b1a16ca" providerId="AD"/>
  <p188:author id="{76E26FC9-A6A6-CD18-CC8A-D1C1BECEB5E6}" name="Sandra Jahnke" initials="SJ" userId="S::jahnksa@MFCGD.COM::fdf11850-c8ea-4bc9-8987-4b91a968dd4a" providerId="AD"/>
  <p188:author id="{AA125CD8-E2D4-E2B6-E267-EF2E89418411}" name="Kelly Sinclair" initials="KS" userId="S::sinclke@MFCGD.COM::c0581adb-da3c-4f5e-b808-9e8c641c5f2e" providerId="AD"/>
  <p188:author id="{5040DCDB-437B-A42B-3D82-593F3012B40F}" name="Christine Creamer" initials="" userId="S::creamerc@MFCGD.COM::9698b4c3-39f2-416b-aec0-23b6f51dcfd0" providerId="AD"/>
  <p188:author id="{D649F7FD-EF14-BA21-90EE-1FA6DC21A348}" name="Eleanor Jan" initials="EJ" userId="S::janelea@MFCGD.COM::331eda0f-1df8-4f14-90f0-b792c405a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lee M. Desravines" initials="MMD" lastIdx="3" clrIdx="0">
    <p:extLst>
      <p:ext uri="{19B8F6BF-5375-455C-9EA6-DF929625EA0E}">
        <p15:presenceInfo xmlns:p15="http://schemas.microsoft.com/office/powerpoint/2012/main" userId="S::matmari@MFCGD.COM::1ba7e796-deff-4d8e-9ff4-40b779a57756" providerId="AD"/>
      </p:ext>
    </p:extLst>
  </p:cmAuthor>
  <p:cmAuthor id="2" name="Kelly L. Sinclair" initials="KLS" lastIdx="16" clrIdx="1">
    <p:extLst>
      <p:ext uri="{19B8F6BF-5375-455C-9EA6-DF929625EA0E}">
        <p15:presenceInfo xmlns:p15="http://schemas.microsoft.com/office/powerpoint/2012/main" userId="S::sinclke@MFCGD.COM::c0581adb-da3c-4f5e-b808-9e8c641c5f2e" providerId="AD"/>
      </p:ext>
    </p:extLst>
  </p:cmAuthor>
  <p:cmAuthor id="3" name="Kathleen Nordgren" initials="KN" lastIdx="3" clrIdx="2">
    <p:extLst>
      <p:ext uri="{19B8F6BF-5375-455C-9EA6-DF929625EA0E}">
        <p15:presenceInfo xmlns:p15="http://schemas.microsoft.com/office/powerpoint/2012/main" userId="S::nothdka@MFCGD.COM::50fb4c34-c853-4326-9d70-bd9a0d98f957" providerId="AD"/>
      </p:ext>
    </p:extLst>
  </p:cmAuthor>
  <p:cmAuthor id="4" name="Eleanor Jan" initials="EJ" lastIdx="1" clrIdx="3">
    <p:extLst>
      <p:ext uri="{19B8F6BF-5375-455C-9EA6-DF929625EA0E}">
        <p15:presenceInfo xmlns:p15="http://schemas.microsoft.com/office/powerpoint/2012/main" userId="S::janelea@MFCGD.COM::331eda0f-1df8-4f14-90f0-b792c405a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82" autoAdjust="0"/>
    <p:restoredTop sz="67244" autoAdjust="0"/>
  </p:normalViewPr>
  <p:slideViewPr>
    <p:cSldViewPr snapToGrid="0" snapToObjects="1">
      <p:cViewPr varScale="1">
        <p:scale>
          <a:sx n="62" d="100"/>
          <a:sy n="62" d="100"/>
        </p:scale>
        <p:origin x="912" y="42"/>
      </p:cViewPr>
      <p:guideLst>
        <p:guide pos="5511"/>
        <p:guide orient="horz" pos="336"/>
        <p:guide orient="horz" pos="923"/>
      </p:guideLst>
    </p:cSldViewPr>
  </p:slideViewPr>
  <p:outlineViewPr>
    <p:cViewPr>
      <p:scale>
        <a:sx n="33" d="100"/>
        <a:sy n="33" d="100"/>
      </p:scale>
      <p:origin x="0" y="-7662"/>
    </p:cViewPr>
  </p:outlineViewPr>
  <p:notesTextViewPr>
    <p:cViewPr>
      <p:scale>
        <a:sx n="160" d="100"/>
        <a:sy n="160" d="100"/>
      </p:scale>
      <p:origin x="0" y="0"/>
    </p:cViewPr>
  </p:notesTextViewPr>
  <p:sorterViewPr>
    <p:cViewPr varScale="1">
      <p:scale>
        <a:sx n="1" d="1"/>
        <a:sy n="1" d="1"/>
      </p:scale>
      <p:origin x="0" y="-2972"/>
    </p:cViewPr>
  </p:sorterViewPr>
  <p:notesViewPr>
    <p:cSldViewPr snapToGrid="0" snapToObjects="1">
      <p:cViewPr varScale="1">
        <p:scale>
          <a:sx n="94" d="100"/>
          <a:sy n="94" d="100"/>
        </p:scale>
        <p:origin x="3960" y="184"/>
      </p:cViewPr>
      <p:guideLst>
        <p:guide orient="horz" pos="2353"/>
        <p:guide pos="357"/>
        <p:guide pos="411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Frontino" userId="f6245de4-f020-42c1-b9c7-e62b94e4684a" providerId="ADAL" clId="{33333DA1-3947-47DF-8BC6-276D6CE23FC9}"/>
    <pc:docChg chg="undo custSel">
      <pc:chgData name="Melissa Frontino" userId="f6245de4-f020-42c1-b9c7-e62b94e4684a" providerId="ADAL" clId="{33333DA1-3947-47DF-8BC6-276D6CE23FC9}" dt="2025-01-17T17:26:50.602" v="15"/>
      <pc:docMkLst>
        <pc:docMk/>
      </pc:docMkLst>
      <pc:sldChg chg="delCm">
        <pc:chgData name="Melissa Frontino" userId="f6245de4-f020-42c1-b9c7-e62b94e4684a" providerId="ADAL" clId="{33333DA1-3947-47DF-8BC6-276D6CE23FC9}" dt="2025-01-17T17:26:40.930" v="12"/>
        <pc:sldMkLst>
          <pc:docMk/>
          <pc:sldMk cId="1936699224" sldId="256"/>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40.930" v="12"/>
              <pc2:cmMkLst xmlns:pc2="http://schemas.microsoft.com/office/powerpoint/2019/9/main/command">
                <pc:docMk/>
                <pc:sldMk cId="1936699224" sldId="256"/>
                <pc2:cmMk id="{5DAB4AD8-05B6-4D83-918D-48D754CD95F4}"/>
              </pc2:cmMkLst>
            </pc226:cmChg>
          </p:ext>
        </pc:extLst>
      </pc:sldChg>
      <pc:sldChg chg="addCm delCm">
        <pc:chgData name="Melissa Frontino" userId="f6245de4-f020-42c1-b9c7-e62b94e4684a" providerId="ADAL" clId="{33333DA1-3947-47DF-8BC6-276D6CE23FC9}" dt="2025-01-17T17:26:00.113" v="2"/>
        <pc:sldMkLst>
          <pc:docMk/>
          <pc:sldMk cId="4279904033" sldId="350"/>
        </pc:sldMkLst>
        <pc:extLst>
          <p:ext xmlns:p="http://schemas.openxmlformats.org/presentationml/2006/main" uri="{D6D511B9-2390-475A-947B-AFAB55BFBCF1}">
            <pc226:cmChg xmlns:pc226="http://schemas.microsoft.com/office/powerpoint/2022/06/main/command" chg="add del">
              <pc226:chgData name="Melissa Frontino" userId="f6245de4-f020-42c1-b9c7-e62b94e4684a" providerId="ADAL" clId="{33333DA1-3947-47DF-8BC6-276D6CE23FC9}" dt="2025-01-17T17:26:00.113" v="2"/>
              <pc2:cmMkLst xmlns:pc2="http://schemas.microsoft.com/office/powerpoint/2019/9/main/command">
                <pc:docMk/>
                <pc:sldMk cId="4279904033" sldId="350"/>
                <pc2:cmMk id="{4147F45F-B810-4C50-BA21-3D7405780A5E}"/>
              </pc2:cmMkLst>
            </pc226:cmChg>
          </p:ext>
        </pc:extLst>
      </pc:sldChg>
      <pc:sldChg chg="delCm">
        <pc:chgData name="Melissa Frontino" userId="f6245de4-f020-42c1-b9c7-e62b94e4684a" providerId="ADAL" clId="{33333DA1-3947-47DF-8BC6-276D6CE23FC9}" dt="2025-01-17T17:26:07.598" v="3"/>
        <pc:sldMkLst>
          <pc:docMk/>
          <pc:sldMk cId="3819098367" sldId="351"/>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07.598" v="3"/>
              <pc2:cmMkLst xmlns:pc2="http://schemas.microsoft.com/office/powerpoint/2019/9/main/command">
                <pc:docMk/>
                <pc:sldMk cId="3819098367" sldId="351"/>
                <pc2:cmMk id="{714DF7C7-DE8F-46A5-9E66-F979AE26024D}"/>
              </pc2:cmMkLst>
            </pc226:cmChg>
          </p:ext>
        </pc:extLst>
      </pc:sldChg>
      <pc:sldChg chg="delCm">
        <pc:chgData name="Melissa Frontino" userId="f6245de4-f020-42c1-b9c7-e62b94e4684a" providerId="ADAL" clId="{33333DA1-3947-47DF-8BC6-276D6CE23FC9}" dt="2025-01-17T17:26:13.749" v="4"/>
        <pc:sldMkLst>
          <pc:docMk/>
          <pc:sldMk cId="0" sldId="354"/>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13.749" v="4"/>
              <pc2:cmMkLst xmlns:pc2="http://schemas.microsoft.com/office/powerpoint/2019/9/main/command">
                <pc:docMk/>
                <pc:sldMk cId="0" sldId="354"/>
                <pc2:cmMk id="{6C718E81-096C-4077-866B-7607492910BF}"/>
              </pc2:cmMkLst>
            </pc226:cmChg>
          </p:ext>
        </pc:extLst>
      </pc:sldChg>
      <pc:sldChg chg="delCm">
        <pc:chgData name="Melissa Frontino" userId="f6245de4-f020-42c1-b9c7-e62b94e4684a" providerId="ADAL" clId="{33333DA1-3947-47DF-8BC6-276D6CE23FC9}" dt="2025-01-17T17:26:50.602" v="15"/>
        <pc:sldMkLst>
          <pc:docMk/>
          <pc:sldMk cId="2596959557" sldId="3841"/>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49.222" v="14"/>
              <pc2:cmMkLst xmlns:pc2="http://schemas.microsoft.com/office/powerpoint/2019/9/main/command">
                <pc:docMk/>
                <pc:sldMk cId="2596959557" sldId="3841"/>
                <pc2:cmMk id="{6DE1B1A7-56F4-4956-B8B1-269FEA923B20}"/>
              </pc2:cmMkLst>
            </pc226:cmChg>
            <pc226:cmChg xmlns:pc226="http://schemas.microsoft.com/office/powerpoint/2022/06/main/command" chg="del">
              <pc226:chgData name="Melissa Frontino" userId="f6245de4-f020-42c1-b9c7-e62b94e4684a" providerId="ADAL" clId="{33333DA1-3947-47DF-8BC6-276D6CE23FC9}" dt="2025-01-17T17:26:50.602" v="15"/>
              <pc2:cmMkLst xmlns:pc2="http://schemas.microsoft.com/office/powerpoint/2019/9/main/command">
                <pc:docMk/>
                <pc:sldMk cId="2596959557" sldId="3841"/>
                <pc2:cmMk id="{AC8511AA-973F-4A88-BD47-BCA88FD39EC3}"/>
              </pc2:cmMkLst>
            </pc226:cmChg>
          </p:ext>
        </pc:extLst>
      </pc:sldChg>
      <pc:sldChg chg="delCm">
        <pc:chgData name="Melissa Frontino" userId="f6245de4-f020-42c1-b9c7-e62b94e4684a" providerId="ADAL" clId="{33333DA1-3947-47DF-8BC6-276D6CE23FC9}" dt="2025-01-17T17:26:45.696" v="13"/>
        <pc:sldMkLst>
          <pc:docMk/>
          <pc:sldMk cId="960606959" sldId="3857"/>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45.696" v="13"/>
              <pc2:cmMkLst xmlns:pc2="http://schemas.microsoft.com/office/powerpoint/2019/9/main/command">
                <pc:docMk/>
                <pc:sldMk cId="960606959" sldId="3857"/>
                <pc2:cmMk id="{694BEDA5-E506-4534-92E3-6E1533CB0B63}"/>
              </pc2:cmMkLst>
            </pc226:cmChg>
          </p:ext>
        </pc:extLst>
      </pc:sldChg>
      <pc:sldChg chg="delCm">
        <pc:chgData name="Melissa Frontino" userId="f6245de4-f020-42c1-b9c7-e62b94e4684a" providerId="ADAL" clId="{33333DA1-3947-47DF-8BC6-276D6CE23FC9}" dt="2025-01-17T17:26:28.682" v="8"/>
        <pc:sldMkLst>
          <pc:docMk/>
          <pc:sldMk cId="1670268375" sldId="3858"/>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28.682" v="8"/>
              <pc2:cmMkLst xmlns:pc2="http://schemas.microsoft.com/office/powerpoint/2019/9/main/command">
                <pc:docMk/>
                <pc:sldMk cId="1670268375" sldId="3858"/>
                <pc2:cmMk id="{DE3D061E-FC7C-49D5-A528-7400F81CA8EE}"/>
              </pc2:cmMkLst>
            </pc226:cmChg>
            <pc226:cmChg xmlns:pc226="http://schemas.microsoft.com/office/powerpoint/2022/06/main/command" chg="del">
              <pc226:chgData name="Melissa Frontino" userId="f6245de4-f020-42c1-b9c7-e62b94e4684a" providerId="ADAL" clId="{33333DA1-3947-47DF-8BC6-276D6CE23FC9}" dt="2025-01-17T17:26:26.913" v="7"/>
              <pc2:cmMkLst xmlns:pc2="http://schemas.microsoft.com/office/powerpoint/2019/9/main/command">
                <pc:docMk/>
                <pc:sldMk cId="1670268375" sldId="3858"/>
                <pc2:cmMk id="{025771D1-AF07-4C32-9EBF-3E6C133543FD}"/>
              </pc2:cmMkLst>
            </pc226:cmChg>
          </p:ext>
        </pc:extLst>
      </pc:sldChg>
      <pc:sldChg chg="delCm">
        <pc:chgData name="Melissa Frontino" userId="f6245de4-f020-42c1-b9c7-e62b94e4684a" providerId="ADAL" clId="{33333DA1-3947-47DF-8BC6-276D6CE23FC9}" dt="2025-01-17T17:26:35.997" v="11"/>
        <pc:sldMkLst>
          <pc:docMk/>
          <pc:sldMk cId="84346858" sldId="3861"/>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32.881" v="9"/>
              <pc2:cmMkLst xmlns:pc2="http://schemas.microsoft.com/office/powerpoint/2019/9/main/command">
                <pc:docMk/>
                <pc:sldMk cId="84346858" sldId="3861"/>
                <pc2:cmMk id="{A211E02E-3962-42D4-A46D-908311337483}"/>
              </pc2:cmMkLst>
            </pc226:cmChg>
            <pc226:cmChg xmlns:pc226="http://schemas.microsoft.com/office/powerpoint/2022/06/main/command" chg="del">
              <pc226:chgData name="Melissa Frontino" userId="f6245de4-f020-42c1-b9c7-e62b94e4684a" providerId="ADAL" clId="{33333DA1-3947-47DF-8BC6-276D6CE23FC9}" dt="2025-01-17T17:26:35.997" v="11"/>
              <pc2:cmMkLst xmlns:pc2="http://schemas.microsoft.com/office/powerpoint/2019/9/main/command">
                <pc:docMk/>
                <pc:sldMk cId="84346858" sldId="3861"/>
                <pc2:cmMk id="{EE98EC56-B75D-490A-8F05-1010DE16F242}"/>
              </pc2:cmMkLst>
            </pc226:cmChg>
            <pc226:cmChg xmlns:pc226="http://schemas.microsoft.com/office/powerpoint/2022/06/main/command" chg="del">
              <pc226:chgData name="Melissa Frontino" userId="f6245de4-f020-42c1-b9c7-e62b94e4684a" providerId="ADAL" clId="{33333DA1-3947-47DF-8BC6-276D6CE23FC9}" dt="2025-01-17T17:26:34.448" v="10"/>
              <pc2:cmMkLst xmlns:pc2="http://schemas.microsoft.com/office/powerpoint/2019/9/main/command">
                <pc:docMk/>
                <pc:sldMk cId="84346858" sldId="3861"/>
                <pc2:cmMk id="{BE4D0C99-D1FB-4B5F-BC98-855156AE69E0}"/>
              </pc2:cmMkLst>
            </pc226:cmChg>
          </p:ext>
        </pc:extLst>
      </pc:sldChg>
      <pc:sldChg chg="delCm">
        <pc:chgData name="Melissa Frontino" userId="f6245de4-f020-42c1-b9c7-e62b94e4684a" providerId="ADAL" clId="{33333DA1-3947-47DF-8BC6-276D6CE23FC9}" dt="2025-01-17T17:26:18.246" v="5"/>
        <pc:sldMkLst>
          <pc:docMk/>
          <pc:sldMk cId="618610425" sldId="3866"/>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18.246" v="5"/>
              <pc2:cmMkLst xmlns:pc2="http://schemas.microsoft.com/office/powerpoint/2019/9/main/command">
                <pc:docMk/>
                <pc:sldMk cId="618610425" sldId="3866"/>
                <pc2:cmMk id="{F5BE702E-50B5-4DD3-B16F-642CA4089462}"/>
              </pc2:cmMkLst>
            </pc226:cmChg>
          </p:ext>
        </pc:extLst>
      </pc:sldChg>
      <pc:sldChg chg="delCm">
        <pc:chgData name="Melissa Frontino" userId="f6245de4-f020-42c1-b9c7-e62b94e4684a" providerId="ADAL" clId="{33333DA1-3947-47DF-8BC6-276D6CE23FC9}" dt="2025-01-17T17:26:22.246" v="6"/>
        <pc:sldMkLst>
          <pc:docMk/>
          <pc:sldMk cId="816380408" sldId="2007579259"/>
        </pc:sldMkLst>
        <pc:extLst>
          <p:ext xmlns:p="http://schemas.openxmlformats.org/presentationml/2006/main" uri="{D6D511B9-2390-475A-947B-AFAB55BFBCF1}">
            <pc226:cmChg xmlns:pc226="http://schemas.microsoft.com/office/powerpoint/2022/06/main/command" chg="del">
              <pc226:chgData name="Melissa Frontino" userId="f6245de4-f020-42c1-b9c7-e62b94e4684a" providerId="ADAL" clId="{33333DA1-3947-47DF-8BC6-276D6CE23FC9}" dt="2025-01-17T17:26:22.246" v="6"/>
              <pc2:cmMkLst xmlns:pc2="http://schemas.microsoft.com/office/powerpoint/2019/9/main/command">
                <pc:docMk/>
                <pc:sldMk cId="816380408" sldId="2007579259"/>
                <pc2:cmMk id="{283A0E03-299C-4B6C-B0FD-4E0948ADF739}"/>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176-CF4C-89DA-0FD0A3EE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176-CF4C-89DA-0FD0A3EE5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6-CF4C-89DA-0FD0A3EE5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76-CF4C-89DA-0FD0A3EE5D6B}"/>
              </c:ext>
            </c:extLst>
          </c:dPt>
          <c:cat>
            <c:strRef>
              <c:f>Sheet1!$A$2:$A$4</c:f>
              <c:strCache>
                <c:ptCount val="2"/>
                <c:pt idx="0">
                  <c:v>1st Qtr</c:v>
                </c:pt>
                <c:pt idx="1">
                  <c:v>2nd Qtr</c:v>
                </c:pt>
              </c:strCache>
            </c:strRef>
          </c:cat>
          <c:val>
            <c:numRef>
              <c:f>Sheet1!$B$2:$B$4</c:f>
              <c:numCache>
                <c:formatCode>0%</c:formatCode>
                <c:ptCount val="3"/>
                <c:pt idx="0">
                  <c:v>0.47</c:v>
                </c:pt>
                <c:pt idx="1">
                  <c:v>0.53</c:v>
                </c:pt>
              </c:numCache>
            </c:numRef>
          </c:val>
          <c:extLst>
            <c:ext xmlns:c16="http://schemas.microsoft.com/office/drawing/2014/chart" uri="{C3380CC4-5D6E-409C-BE32-E72D297353CC}">
              <c16:uniqueId val="{00000008-5176-CF4C-89DA-0FD0A3EE5D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76-CF4C-89DA-0FD0A3EE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176-CF4C-89DA-0FD0A3EE5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6-CF4C-89DA-0FD0A3EE5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76-CF4C-89DA-0FD0A3EE5D6B}"/>
              </c:ext>
            </c:extLst>
          </c:dPt>
          <c:cat>
            <c:strRef>
              <c:f>Sheet1!$A$2:$A$4</c:f>
              <c:strCache>
                <c:ptCount val="2"/>
                <c:pt idx="0">
                  <c:v>woried about inflation</c:v>
                </c:pt>
                <c:pt idx="1">
                  <c:v>not worried</c:v>
                </c:pt>
              </c:strCache>
            </c:strRef>
          </c:cat>
          <c:val>
            <c:numRef>
              <c:f>Sheet1!$B$2:$B$4</c:f>
              <c:numCache>
                <c:formatCode>General</c:formatCode>
                <c:ptCount val="3"/>
                <c:pt idx="0">
                  <c:v>54</c:v>
                </c:pt>
                <c:pt idx="1">
                  <c:v>46</c:v>
                </c:pt>
              </c:numCache>
            </c:numRef>
          </c:val>
          <c:extLst>
            <c:ext xmlns:c16="http://schemas.microsoft.com/office/drawing/2014/chart" uri="{C3380CC4-5D6E-409C-BE32-E72D297353CC}">
              <c16:uniqueId val="{00000008-5176-CF4C-89DA-0FD0A3EE5D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46F71-F84F-4514-AF15-0D63810AB29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F95204-3E81-4269-B293-829617DDB576}">
      <dgm:prSet phldrT="[Text]" custT="1"/>
      <dgm:spPr>
        <a:solidFill>
          <a:schemeClr val="accent1"/>
        </a:solidFill>
      </dgm:spPr>
      <dgm:t>
        <a:bodyPr bIns="180000" anchor="b" anchorCtr="0"/>
        <a:lstStyle/>
        <a:p>
          <a:pPr algn="ctr"/>
          <a:endParaRPr lang="en-US" sz="1800" dirty="0"/>
        </a:p>
        <a:p>
          <a:pPr algn="ctr"/>
          <a:r>
            <a:rPr lang="en-US" sz="2800" b="1" dirty="0"/>
            <a:t>49%</a:t>
          </a:r>
          <a:r>
            <a:rPr lang="en-US" sz="2800" dirty="0"/>
            <a:t> </a:t>
          </a:r>
        </a:p>
        <a:p>
          <a:pPr algn="ctr"/>
          <a:r>
            <a:rPr lang="en-US" sz="1800" dirty="0"/>
            <a:t>feel their level of debt is a problem</a:t>
          </a:r>
        </a:p>
      </dgm:t>
    </dgm:pt>
    <dgm:pt modelId="{DDBAB6F3-FBA3-4A11-9B25-774D04560849}" type="parTrans" cxnId="{08216E3B-FBC7-4FBB-ABE4-67609C140024}">
      <dgm:prSet/>
      <dgm:spPr/>
      <dgm:t>
        <a:bodyPr/>
        <a:lstStyle/>
        <a:p>
          <a:endParaRPr lang="en-US"/>
        </a:p>
      </dgm:t>
    </dgm:pt>
    <dgm:pt modelId="{C292820D-0934-4224-B8AF-046E3C887E86}" type="sibTrans" cxnId="{08216E3B-FBC7-4FBB-ABE4-67609C140024}">
      <dgm:prSet/>
      <dgm:spPr/>
      <dgm:t>
        <a:bodyPr/>
        <a:lstStyle/>
        <a:p>
          <a:endParaRPr lang="en-US"/>
        </a:p>
      </dgm:t>
    </dgm:pt>
    <dgm:pt modelId="{3E8FDC09-E68E-4AF4-832D-29CFA74269F0}">
      <dgm:prSet phldrT="[Text]" custT="1"/>
      <dgm:spPr>
        <a:solidFill>
          <a:schemeClr val="accent5"/>
        </a:solidFill>
      </dgm:spPr>
      <dgm:t>
        <a:bodyPr lIns="72000" tIns="72000" rIns="72000" bIns="180000" anchor="b" anchorCtr="0"/>
        <a:lstStyle/>
        <a:p>
          <a:endParaRPr lang="en-US" sz="2800" b="1" dirty="0"/>
        </a:p>
        <a:p>
          <a:endParaRPr lang="en-US" sz="2800" b="1" dirty="0"/>
        </a:p>
        <a:p>
          <a:endParaRPr lang="en-US" sz="2800" b="1" dirty="0"/>
        </a:p>
        <a:p>
          <a:endParaRPr lang="en-US" sz="2800" b="1" dirty="0"/>
        </a:p>
        <a:p>
          <a:r>
            <a:rPr lang="en-US" sz="2800" b="1" dirty="0"/>
            <a:t>50%</a:t>
          </a:r>
          <a:r>
            <a:rPr lang="en-US" sz="2800" dirty="0"/>
            <a:t> </a:t>
          </a:r>
        </a:p>
        <a:p>
          <a:r>
            <a:rPr lang="en-US" sz="1800" dirty="0"/>
            <a:t>feel their retirement savings are behind schedule </a:t>
          </a:r>
        </a:p>
      </dgm:t>
    </dgm:pt>
    <dgm:pt modelId="{FC5672A1-C93A-4AAC-A676-C93B0F47E91F}" type="parTrans" cxnId="{FAD06DAF-1591-44AC-A369-41C60ACE1ECA}">
      <dgm:prSet/>
      <dgm:spPr/>
      <dgm:t>
        <a:bodyPr/>
        <a:lstStyle/>
        <a:p>
          <a:endParaRPr lang="en-US"/>
        </a:p>
      </dgm:t>
    </dgm:pt>
    <dgm:pt modelId="{C705ADBE-7845-44ED-A0D2-8AD364AD0906}" type="sibTrans" cxnId="{FAD06DAF-1591-44AC-A369-41C60ACE1ECA}">
      <dgm:prSet/>
      <dgm:spPr/>
      <dgm:t>
        <a:bodyPr/>
        <a:lstStyle/>
        <a:p>
          <a:endParaRPr lang="en-US"/>
        </a:p>
      </dgm:t>
    </dgm:pt>
    <dgm:pt modelId="{427E1656-0C9C-4710-AE61-307509834DCA}">
      <dgm:prSet custT="1"/>
      <dgm:spPr>
        <a:solidFill>
          <a:schemeClr val="accent2"/>
        </a:solidFill>
      </dgm:spPr>
      <dgm:t>
        <a:bodyPr/>
        <a:lstStyle/>
        <a:p>
          <a:r>
            <a:rPr lang="en-US" sz="2800" b="1" dirty="0"/>
            <a:t>44%</a:t>
          </a:r>
        </a:p>
        <a:p>
          <a:r>
            <a:rPr lang="en-US" sz="1800" dirty="0"/>
            <a:t>are worried about not having enough emergency savings</a:t>
          </a:r>
        </a:p>
      </dgm:t>
    </dgm:pt>
    <dgm:pt modelId="{F152BBBC-63FC-4C12-8CE1-AC43B61B39C8}" type="parTrans" cxnId="{C9F6CED4-6586-4407-AD9E-B9961C621A6A}">
      <dgm:prSet/>
      <dgm:spPr/>
      <dgm:t>
        <a:bodyPr/>
        <a:lstStyle/>
        <a:p>
          <a:endParaRPr lang="en-US"/>
        </a:p>
      </dgm:t>
    </dgm:pt>
    <dgm:pt modelId="{9FCBBA46-ACC9-4786-831F-3FAF478874CF}" type="sibTrans" cxnId="{C9F6CED4-6586-4407-AD9E-B9961C621A6A}">
      <dgm:prSet/>
      <dgm:spPr/>
      <dgm:t>
        <a:bodyPr/>
        <a:lstStyle/>
        <a:p>
          <a:endParaRPr lang="en-US"/>
        </a:p>
      </dgm:t>
    </dgm:pt>
    <dgm:pt modelId="{1B10BC04-FEBA-4561-833B-22789B5162DB}">
      <dgm:prSet custT="1"/>
      <dgm:spPr>
        <a:solidFill>
          <a:schemeClr val="accent4"/>
        </a:solidFill>
      </dgm:spPr>
      <dgm:t>
        <a:bodyPr bIns="180000" anchor="b" anchorCtr="0"/>
        <a:lstStyle/>
        <a:p>
          <a:r>
            <a:rPr lang="en-US" sz="2800" b="1" dirty="0"/>
            <a:t>30%</a:t>
          </a:r>
          <a:r>
            <a:rPr lang="en-US" sz="2200" dirty="0"/>
            <a:t> </a:t>
          </a:r>
        </a:p>
        <a:p>
          <a:r>
            <a:rPr lang="en-US" sz="1800" dirty="0"/>
            <a:t>are worried about medical bills</a:t>
          </a:r>
        </a:p>
      </dgm:t>
    </dgm:pt>
    <dgm:pt modelId="{EEBB10B7-18ED-49A0-96D1-1C6A1F97BEAE}" type="parTrans" cxnId="{BA63ED87-CBD4-4C73-8B81-C467D0FCFBEF}">
      <dgm:prSet/>
      <dgm:spPr/>
      <dgm:t>
        <a:bodyPr/>
        <a:lstStyle/>
        <a:p>
          <a:endParaRPr lang="en-US"/>
        </a:p>
      </dgm:t>
    </dgm:pt>
    <dgm:pt modelId="{39485E6B-187C-4C58-A9B2-C5C23C51C5E1}" type="sibTrans" cxnId="{BA63ED87-CBD4-4C73-8B81-C467D0FCFBEF}">
      <dgm:prSet/>
      <dgm:spPr/>
      <dgm:t>
        <a:bodyPr/>
        <a:lstStyle/>
        <a:p>
          <a:endParaRPr lang="en-US"/>
        </a:p>
      </dgm:t>
    </dgm:pt>
    <dgm:pt modelId="{0D08E06F-0987-4289-84AB-35606E3A4A33}">
      <dgm:prSet custT="1"/>
      <dgm:spPr>
        <a:solidFill>
          <a:schemeClr val="accent6"/>
        </a:solidFill>
      </dgm:spPr>
      <dgm:t>
        <a:bodyPr bIns="180000" anchor="b" anchorCtr="0"/>
        <a:lstStyle/>
        <a:p>
          <a:endParaRPr lang="en-US" sz="2800" b="1" dirty="0"/>
        </a:p>
        <a:p>
          <a:endParaRPr lang="en-US" sz="2800" b="1" dirty="0"/>
        </a:p>
        <a:p>
          <a:endParaRPr lang="en-US" sz="2800" b="1" dirty="0"/>
        </a:p>
        <a:p>
          <a:endParaRPr lang="en-US" sz="2800" b="1" dirty="0"/>
        </a:p>
        <a:p>
          <a:r>
            <a:rPr lang="en-US" sz="2800" b="1" dirty="0"/>
            <a:t>16%</a:t>
          </a:r>
          <a:r>
            <a:rPr lang="en-US" sz="1900" dirty="0"/>
            <a:t> </a:t>
          </a:r>
        </a:p>
        <a:p>
          <a:r>
            <a:rPr lang="en-US" sz="1900" dirty="0"/>
            <a:t>are worried about saving for a family member’s education</a:t>
          </a:r>
        </a:p>
      </dgm:t>
    </dgm:pt>
    <dgm:pt modelId="{4D6056ED-A229-49FC-B73E-E11CAC7D3EC1}" type="parTrans" cxnId="{FE149F94-775E-471B-B216-1E151F469558}">
      <dgm:prSet/>
      <dgm:spPr/>
      <dgm:t>
        <a:bodyPr/>
        <a:lstStyle/>
        <a:p>
          <a:endParaRPr lang="en-US"/>
        </a:p>
      </dgm:t>
    </dgm:pt>
    <dgm:pt modelId="{3DE73461-DAD2-42C8-BB53-3A11FAE31D50}" type="sibTrans" cxnId="{FE149F94-775E-471B-B216-1E151F469558}">
      <dgm:prSet/>
      <dgm:spPr/>
      <dgm:t>
        <a:bodyPr/>
        <a:lstStyle/>
        <a:p>
          <a:endParaRPr lang="en-US"/>
        </a:p>
      </dgm:t>
    </dgm:pt>
    <dgm:pt modelId="{EC4B390E-6935-4756-ACD8-0E4F064A035F}" type="pres">
      <dgm:prSet presAssocID="{71A46F71-F84F-4514-AF15-0D63810AB29E}" presName="diagram" presStyleCnt="0">
        <dgm:presLayoutVars>
          <dgm:dir/>
          <dgm:resizeHandles val="exact"/>
        </dgm:presLayoutVars>
      </dgm:prSet>
      <dgm:spPr/>
    </dgm:pt>
    <dgm:pt modelId="{B0901F2C-403E-4B67-A882-3DADE6D2FF55}" type="pres">
      <dgm:prSet presAssocID="{41F95204-3E81-4269-B293-829617DDB576}" presName="node" presStyleLbl="node1" presStyleIdx="0" presStyleCnt="5" custLinFactX="7746" custLinFactNeighborX="100000" custLinFactNeighborY="-185">
        <dgm:presLayoutVars>
          <dgm:bulletEnabled val="1"/>
        </dgm:presLayoutVars>
      </dgm:prSet>
      <dgm:spPr/>
    </dgm:pt>
    <dgm:pt modelId="{27DE951A-96D0-41D5-8149-E65A13FFE2F7}" type="pres">
      <dgm:prSet presAssocID="{C292820D-0934-4224-B8AF-046E3C887E86}" presName="sibTrans" presStyleCnt="0"/>
      <dgm:spPr/>
    </dgm:pt>
    <dgm:pt modelId="{A13415AA-C661-436B-8045-DD6A49FF9B3D}" type="pres">
      <dgm:prSet presAssocID="{3E8FDC09-E68E-4AF4-832D-29CFA74269F0}" presName="node" presStyleLbl="node1" presStyleIdx="1" presStyleCnt="5" custLinFactX="-9734" custLinFactNeighborX="-100000" custLinFactNeighborY="-3075">
        <dgm:presLayoutVars>
          <dgm:bulletEnabled val="1"/>
        </dgm:presLayoutVars>
      </dgm:prSet>
      <dgm:spPr/>
    </dgm:pt>
    <dgm:pt modelId="{73E5B460-7387-46F2-B9BB-4D9C6754C6B0}" type="pres">
      <dgm:prSet presAssocID="{C705ADBE-7845-44ED-A0D2-8AD364AD0906}" presName="sibTrans" presStyleCnt="0"/>
      <dgm:spPr/>
    </dgm:pt>
    <dgm:pt modelId="{3CD40E27-82B8-4088-8D5D-001742617080}" type="pres">
      <dgm:prSet presAssocID="{1B10BC04-FEBA-4561-833B-22789B5162DB}" presName="node" presStyleLbl="node1" presStyleIdx="2" presStyleCnt="5" custLinFactX="-83334" custLinFactY="10489" custLinFactNeighborX="-100000" custLinFactNeighborY="100000">
        <dgm:presLayoutVars>
          <dgm:bulletEnabled val="1"/>
        </dgm:presLayoutVars>
      </dgm:prSet>
      <dgm:spPr/>
    </dgm:pt>
    <dgm:pt modelId="{1617048D-004F-478D-8F4D-37B07DF45EBA}" type="pres">
      <dgm:prSet presAssocID="{39485E6B-187C-4C58-A9B2-C5C23C51C5E1}" presName="sibTrans" presStyleCnt="0"/>
      <dgm:spPr/>
    </dgm:pt>
    <dgm:pt modelId="{090C0819-ECCE-4A85-B876-9C2A575F3304}" type="pres">
      <dgm:prSet presAssocID="{0D08E06F-0987-4289-84AB-35606E3A4A33}" presName="node" presStyleLbl="node1" presStyleIdx="3" presStyleCnt="5" custLinFactNeighborX="93828" custLinFactNeighborY="-3537">
        <dgm:presLayoutVars>
          <dgm:bulletEnabled val="1"/>
        </dgm:presLayoutVars>
      </dgm:prSet>
      <dgm:spPr/>
    </dgm:pt>
    <dgm:pt modelId="{4D427CCE-77D1-41D5-9ED8-6E2448EB11BE}" type="pres">
      <dgm:prSet presAssocID="{3DE73461-DAD2-42C8-BB53-3A11FAE31D50}" presName="sibTrans" presStyleCnt="0"/>
      <dgm:spPr/>
    </dgm:pt>
    <dgm:pt modelId="{89E656D4-F292-4A1F-A6E7-55D7501CE49A}" type="pres">
      <dgm:prSet presAssocID="{427E1656-0C9C-4710-AE61-307509834DCA}" presName="node" presStyleLbl="node1" presStyleIdx="4" presStyleCnt="5" custLinFactY="-14514" custLinFactNeighborX="50643" custLinFactNeighborY="-100000">
        <dgm:presLayoutVars>
          <dgm:bulletEnabled val="1"/>
        </dgm:presLayoutVars>
      </dgm:prSet>
      <dgm:spPr/>
    </dgm:pt>
  </dgm:ptLst>
  <dgm:cxnLst>
    <dgm:cxn modelId="{08216E3B-FBC7-4FBB-ABE4-67609C140024}" srcId="{71A46F71-F84F-4514-AF15-0D63810AB29E}" destId="{41F95204-3E81-4269-B293-829617DDB576}" srcOrd="0" destOrd="0" parTransId="{DDBAB6F3-FBA3-4A11-9B25-774D04560849}" sibTransId="{C292820D-0934-4224-B8AF-046E3C887E86}"/>
    <dgm:cxn modelId="{6C3E9C6F-E7D1-49E8-9396-5A766760B5C0}" type="presOf" srcId="{71A46F71-F84F-4514-AF15-0D63810AB29E}" destId="{EC4B390E-6935-4756-ACD8-0E4F064A035F}" srcOrd="0" destOrd="0" presId="urn:microsoft.com/office/officeart/2005/8/layout/default"/>
    <dgm:cxn modelId="{06EFDA53-B83F-4F48-99DC-F4D63BD5122A}" type="presOf" srcId="{0D08E06F-0987-4289-84AB-35606E3A4A33}" destId="{090C0819-ECCE-4A85-B876-9C2A575F3304}" srcOrd="0" destOrd="0" presId="urn:microsoft.com/office/officeart/2005/8/layout/default"/>
    <dgm:cxn modelId="{8298307A-2004-4307-B04E-1E76981F1E11}" type="presOf" srcId="{41F95204-3E81-4269-B293-829617DDB576}" destId="{B0901F2C-403E-4B67-A882-3DADE6D2FF55}" srcOrd="0" destOrd="0" presId="urn:microsoft.com/office/officeart/2005/8/layout/default"/>
    <dgm:cxn modelId="{BA63ED87-CBD4-4C73-8B81-C467D0FCFBEF}" srcId="{71A46F71-F84F-4514-AF15-0D63810AB29E}" destId="{1B10BC04-FEBA-4561-833B-22789B5162DB}" srcOrd="2" destOrd="0" parTransId="{EEBB10B7-18ED-49A0-96D1-1C6A1F97BEAE}" sibTransId="{39485E6B-187C-4C58-A9B2-C5C23C51C5E1}"/>
    <dgm:cxn modelId="{FE149F94-775E-471B-B216-1E151F469558}" srcId="{71A46F71-F84F-4514-AF15-0D63810AB29E}" destId="{0D08E06F-0987-4289-84AB-35606E3A4A33}" srcOrd="3" destOrd="0" parTransId="{4D6056ED-A229-49FC-B73E-E11CAC7D3EC1}" sibTransId="{3DE73461-DAD2-42C8-BB53-3A11FAE31D50}"/>
    <dgm:cxn modelId="{FAD06DAF-1591-44AC-A369-41C60ACE1ECA}" srcId="{71A46F71-F84F-4514-AF15-0D63810AB29E}" destId="{3E8FDC09-E68E-4AF4-832D-29CFA74269F0}" srcOrd="1" destOrd="0" parTransId="{FC5672A1-C93A-4AAC-A676-C93B0F47E91F}" sibTransId="{C705ADBE-7845-44ED-A0D2-8AD364AD0906}"/>
    <dgm:cxn modelId="{C9F6CED4-6586-4407-AD9E-B9961C621A6A}" srcId="{71A46F71-F84F-4514-AF15-0D63810AB29E}" destId="{427E1656-0C9C-4710-AE61-307509834DCA}" srcOrd="4" destOrd="0" parTransId="{F152BBBC-63FC-4C12-8CE1-AC43B61B39C8}" sibTransId="{9FCBBA46-ACC9-4786-831F-3FAF478874CF}"/>
    <dgm:cxn modelId="{79720EE8-6A45-47F9-9083-62BFBE040551}" type="presOf" srcId="{1B10BC04-FEBA-4561-833B-22789B5162DB}" destId="{3CD40E27-82B8-4088-8D5D-001742617080}" srcOrd="0" destOrd="0" presId="urn:microsoft.com/office/officeart/2005/8/layout/default"/>
    <dgm:cxn modelId="{72DE1AE8-07B8-46C0-8CC2-1EA450D0CA76}" type="presOf" srcId="{427E1656-0C9C-4710-AE61-307509834DCA}" destId="{89E656D4-F292-4A1F-A6E7-55D7501CE49A}" srcOrd="0" destOrd="0" presId="urn:microsoft.com/office/officeart/2005/8/layout/default"/>
    <dgm:cxn modelId="{5FB97EFB-42B4-4CBD-977C-F0503BAFC210}" type="presOf" srcId="{3E8FDC09-E68E-4AF4-832D-29CFA74269F0}" destId="{A13415AA-C661-436B-8045-DD6A49FF9B3D}" srcOrd="0" destOrd="0" presId="urn:microsoft.com/office/officeart/2005/8/layout/default"/>
    <dgm:cxn modelId="{DD3A47D1-0A30-43A1-96D8-3F36B3D17BA1}" type="presParOf" srcId="{EC4B390E-6935-4756-ACD8-0E4F064A035F}" destId="{B0901F2C-403E-4B67-A882-3DADE6D2FF55}" srcOrd="0" destOrd="0" presId="urn:microsoft.com/office/officeart/2005/8/layout/default"/>
    <dgm:cxn modelId="{59B044E5-5445-41EB-B4C1-B57ECA4038E4}" type="presParOf" srcId="{EC4B390E-6935-4756-ACD8-0E4F064A035F}" destId="{27DE951A-96D0-41D5-8149-E65A13FFE2F7}" srcOrd="1" destOrd="0" presId="urn:microsoft.com/office/officeart/2005/8/layout/default"/>
    <dgm:cxn modelId="{066318A9-7A8F-45B1-AB90-861E6E60D401}" type="presParOf" srcId="{EC4B390E-6935-4756-ACD8-0E4F064A035F}" destId="{A13415AA-C661-436B-8045-DD6A49FF9B3D}" srcOrd="2" destOrd="0" presId="urn:microsoft.com/office/officeart/2005/8/layout/default"/>
    <dgm:cxn modelId="{8C01D35F-A061-4FFA-A171-929E56C466D2}" type="presParOf" srcId="{EC4B390E-6935-4756-ACD8-0E4F064A035F}" destId="{73E5B460-7387-46F2-B9BB-4D9C6754C6B0}" srcOrd="3" destOrd="0" presId="urn:microsoft.com/office/officeart/2005/8/layout/default"/>
    <dgm:cxn modelId="{897E7118-CE97-42FD-AAB4-6E001C16E2AE}" type="presParOf" srcId="{EC4B390E-6935-4756-ACD8-0E4F064A035F}" destId="{3CD40E27-82B8-4088-8D5D-001742617080}" srcOrd="4" destOrd="0" presId="urn:microsoft.com/office/officeart/2005/8/layout/default"/>
    <dgm:cxn modelId="{EC37A006-421F-4BBE-80CB-DDB9EEFEDE08}" type="presParOf" srcId="{EC4B390E-6935-4756-ACD8-0E4F064A035F}" destId="{1617048D-004F-478D-8F4D-37B07DF45EBA}" srcOrd="5" destOrd="0" presId="urn:microsoft.com/office/officeart/2005/8/layout/default"/>
    <dgm:cxn modelId="{6C5CA566-4F80-4ADD-9B19-6FD6C5FFC664}" type="presParOf" srcId="{EC4B390E-6935-4756-ACD8-0E4F064A035F}" destId="{090C0819-ECCE-4A85-B876-9C2A575F3304}" srcOrd="6" destOrd="0" presId="urn:microsoft.com/office/officeart/2005/8/layout/default"/>
    <dgm:cxn modelId="{94BBAE68-D099-43D5-9978-B9538A99F865}" type="presParOf" srcId="{EC4B390E-6935-4756-ACD8-0E4F064A035F}" destId="{4D427CCE-77D1-41D5-9ED8-6E2448EB11BE}" srcOrd="7" destOrd="0" presId="urn:microsoft.com/office/officeart/2005/8/layout/default"/>
    <dgm:cxn modelId="{8218885B-FC68-4743-BC4D-2A1D0BE64ABE}" type="presParOf" srcId="{EC4B390E-6935-4756-ACD8-0E4F064A035F}" destId="{89E656D4-F292-4A1F-A6E7-55D7501CE49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01F2C-403E-4B67-A882-3DADE6D2FF55}">
      <dsp:nvSpPr>
        <dsp:cNvPr id="0" name=""/>
        <dsp:cNvSpPr/>
      </dsp:nvSpPr>
      <dsp:spPr>
        <a:xfrm>
          <a:off x="2627070" y="806877"/>
          <a:ext cx="2438206" cy="146292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80000" numCol="1" spcCol="1270" anchor="b"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2800" b="1" kern="1200" dirty="0"/>
            <a:t>49%</a:t>
          </a:r>
          <a:r>
            <a:rPr lang="en-US" sz="2800" kern="1200" dirty="0"/>
            <a:t> </a:t>
          </a:r>
        </a:p>
        <a:p>
          <a:pPr marL="0" lvl="0" indent="0" algn="ctr" defTabSz="800100">
            <a:lnSpc>
              <a:spcPct val="90000"/>
            </a:lnSpc>
            <a:spcBef>
              <a:spcPct val="0"/>
            </a:spcBef>
            <a:spcAft>
              <a:spcPct val="35000"/>
            </a:spcAft>
            <a:buNone/>
          </a:pPr>
          <a:r>
            <a:rPr lang="en-US" sz="1800" kern="1200" dirty="0"/>
            <a:t>feel their level of debt is a problem</a:t>
          </a:r>
        </a:p>
      </dsp:txBody>
      <dsp:txXfrm>
        <a:off x="2627070" y="806877"/>
        <a:ext cx="2438206" cy="1462924"/>
      </dsp:txXfrm>
    </dsp:sp>
    <dsp:sp modelId="{A13415AA-C661-436B-8045-DD6A49FF9B3D}">
      <dsp:nvSpPr>
        <dsp:cNvPr id="0" name=""/>
        <dsp:cNvSpPr/>
      </dsp:nvSpPr>
      <dsp:spPr>
        <a:xfrm>
          <a:off x="6485" y="764599"/>
          <a:ext cx="2438206" cy="146292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180000" numCol="1" spcCol="1270" anchor="b"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dirty="0"/>
            <a:t>50%</a:t>
          </a:r>
          <a:r>
            <a:rPr lang="en-US" sz="2800" kern="1200" dirty="0"/>
            <a:t> </a:t>
          </a:r>
        </a:p>
        <a:p>
          <a:pPr marL="0" lvl="0" indent="0" algn="ctr" defTabSz="1244600">
            <a:lnSpc>
              <a:spcPct val="90000"/>
            </a:lnSpc>
            <a:spcBef>
              <a:spcPct val="0"/>
            </a:spcBef>
            <a:spcAft>
              <a:spcPct val="35000"/>
            </a:spcAft>
            <a:buNone/>
          </a:pPr>
          <a:r>
            <a:rPr lang="en-US" sz="1800" kern="1200" dirty="0"/>
            <a:t>feel their retirement savings are behind schedule </a:t>
          </a:r>
        </a:p>
      </dsp:txBody>
      <dsp:txXfrm>
        <a:off x="6485" y="764599"/>
        <a:ext cx="2438206" cy="1462924"/>
      </dsp:txXfrm>
    </dsp:sp>
    <dsp:sp modelId="{3CD40E27-82B8-4088-8D5D-001742617080}">
      <dsp:nvSpPr>
        <dsp:cNvPr id="0" name=""/>
        <dsp:cNvSpPr/>
      </dsp:nvSpPr>
      <dsp:spPr>
        <a:xfrm>
          <a:off x="893992" y="2425954"/>
          <a:ext cx="2438206" cy="146292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80000" numCol="1" spcCol="1270" anchor="b" anchorCtr="0">
          <a:noAutofit/>
        </a:bodyPr>
        <a:lstStyle/>
        <a:p>
          <a:pPr marL="0" lvl="0" indent="0" algn="ctr" defTabSz="1244600">
            <a:lnSpc>
              <a:spcPct val="90000"/>
            </a:lnSpc>
            <a:spcBef>
              <a:spcPct val="0"/>
            </a:spcBef>
            <a:spcAft>
              <a:spcPct val="35000"/>
            </a:spcAft>
            <a:buNone/>
          </a:pPr>
          <a:r>
            <a:rPr lang="en-US" sz="2800" b="1" kern="1200" dirty="0"/>
            <a:t>30%</a:t>
          </a:r>
          <a:r>
            <a:rPr lang="en-US" sz="2200" kern="1200" dirty="0"/>
            <a:t> </a:t>
          </a:r>
        </a:p>
        <a:p>
          <a:pPr marL="0" lvl="0" indent="0" algn="ctr" defTabSz="1244600">
            <a:lnSpc>
              <a:spcPct val="90000"/>
            </a:lnSpc>
            <a:spcBef>
              <a:spcPct val="0"/>
            </a:spcBef>
            <a:spcAft>
              <a:spcPct val="35000"/>
            </a:spcAft>
            <a:buNone/>
          </a:pPr>
          <a:r>
            <a:rPr lang="en-US" sz="1800" kern="1200" dirty="0"/>
            <a:t>are worried about medical bills</a:t>
          </a:r>
        </a:p>
      </dsp:txBody>
      <dsp:txXfrm>
        <a:off x="893992" y="2425954"/>
        <a:ext cx="2438206" cy="1462924"/>
      </dsp:txXfrm>
    </dsp:sp>
    <dsp:sp modelId="{090C0819-ECCE-4A85-B876-9C2A575F3304}">
      <dsp:nvSpPr>
        <dsp:cNvPr id="0" name=""/>
        <dsp:cNvSpPr/>
      </dsp:nvSpPr>
      <dsp:spPr>
        <a:xfrm>
          <a:off x="3628734" y="2464585"/>
          <a:ext cx="2438206" cy="14629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80000" numCol="1" spcCol="1270" anchor="b"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dirty="0"/>
            <a:t>16%</a:t>
          </a:r>
          <a:r>
            <a:rPr lang="en-US" sz="1900" kern="1200" dirty="0"/>
            <a:t> </a:t>
          </a:r>
        </a:p>
        <a:p>
          <a:pPr marL="0" lvl="0" indent="0" algn="ctr" defTabSz="1244600">
            <a:lnSpc>
              <a:spcPct val="90000"/>
            </a:lnSpc>
            <a:spcBef>
              <a:spcPct val="0"/>
            </a:spcBef>
            <a:spcAft>
              <a:spcPct val="35000"/>
            </a:spcAft>
            <a:buNone/>
          </a:pPr>
          <a:r>
            <a:rPr lang="en-US" sz="1900" kern="1200" dirty="0"/>
            <a:t>are worried about saving for a family member’s education</a:t>
          </a:r>
        </a:p>
      </dsp:txBody>
      <dsp:txXfrm>
        <a:off x="3628734" y="2464585"/>
        <a:ext cx="2438206" cy="1462924"/>
      </dsp:txXfrm>
    </dsp:sp>
    <dsp:sp modelId="{89E656D4-F292-4A1F-A6E7-55D7501CE49A}">
      <dsp:nvSpPr>
        <dsp:cNvPr id="0" name=""/>
        <dsp:cNvSpPr/>
      </dsp:nvSpPr>
      <dsp:spPr>
        <a:xfrm>
          <a:off x="5257822" y="841075"/>
          <a:ext cx="2438206" cy="146292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44%</a:t>
          </a:r>
        </a:p>
        <a:p>
          <a:pPr marL="0" lvl="0" indent="0" algn="ctr" defTabSz="1244600">
            <a:lnSpc>
              <a:spcPct val="90000"/>
            </a:lnSpc>
            <a:spcBef>
              <a:spcPct val="0"/>
            </a:spcBef>
            <a:spcAft>
              <a:spcPct val="35000"/>
            </a:spcAft>
            <a:buNone/>
          </a:pPr>
          <a:r>
            <a:rPr lang="en-US" sz="1800" kern="1200" dirty="0"/>
            <a:t>are worried about not having enough emergency savings</a:t>
          </a:r>
        </a:p>
      </dsp:txBody>
      <dsp:txXfrm>
        <a:off x="5257822" y="841075"/>
        <a:ext cx="2438206" cy="14629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2" y="8917422"/>
            <a:ext cx="3077739" cy="469424"/>
          </a:xfrm>
          <a:prstGeom prst="rect">
            <a:avLst/>
          </a:prstGeom>
        </p:spPr>
        <p:txBody>
          <a:bodyPr vert="horz" lIns="93342" tIns="46671" rIns="93342" bIns="46671"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68425" y="322263"/>
            <a:ext cx="4364038" cy="3273425"/>
          </a:xfrm>
          <a:prstGeom prst="rect">
            <a:avLst/>
          </a:prstGeom>
          <a:noFill/>
          <a:ln w="12700">
            <a:solidFill>
              <a:prstClr val="black"/>
            </a:solidFill>
          </a:ln>
        </p:spPr>
        <p:txBody>
          <a:bodyPr vert="horz" lIns="93342" tIns="46671" rIns="93342" bIns="46671" rtlCol="0" anchor="ctr"/>
          <a:lstStyle/>
          <a:p>
            <a:endParaRPr dirty="0"/>
          </a:p>
        </p:txBody>
      </p:sp>
      <p:sp>
        <p:nvSpPr>
          <p:cNvPr id="5" name="Notes Placeholder 4"/>
          <p:cNvSpPr>
            <a:spLocks noGrp="1"/>
          </p:cNvSpPr>
          <p:nvPr>
            <p:ph type="body" sz="quarter" idx="3"/>
          </p:nvPr>
        </p:nvSpPr>
        <p:spPr>
          <a:xfrm>
            <a:off x="563924" y="3755389"/>
            <a:ext cx="5969697" cy="5007188"/>
          </a:xfrm>
          <a:prstGeom prst="rect">
            <a:avLst/>
          </a:prstGeom>
        </p:spPr>
        <p:txBody>
          <a:bodyPr vert="horz" lIns="93342" tIns="46671" rIns="93342" bIns="46671"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342" tIns="46671" rIns="93342" bIns="46671"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725A7-0B60-233C-746D-968D409FA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11F95-2D17-EC98-F1D7-3E5F68C2D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DA656-AEAA-08C9-685C-A007A0A1D02E}"/>
              </a:ext>
            </a:extLst>
          </p:cNvPr>
          <p:cNvSpPr>
            <a:spLocks noGrp="1"/>
          </p:cNvSpPr>
          <p:nvPr>
            <p:ph type="body" idx="1"/>
          </p:nvPr>
        </p:nvSpPr>
        <p:spPr/>
        <p:txBody>
          <a:bodyPr/>
          <a:lstStyle/>
          <a:p>
            <a:pPr marL="0" indent="0" defTabSz="933420">
              <a:spcBef>
                <a:spcPts val="612"/>
              </a:spcBef>
              <a:buNone/>
              <a:defRPr/>
            </a:pPr>
            <a:r>
              <a:rPr lang="en-US" b="1" i="1" dirty="0">
                <a:cs typeface="Calibri" panose="020F0502020204030204" pitchFamily="34" charset="0"/>
              </a:rPr>
              <a:t>[PRESENTER: Please note that all notes to presenter are set in brackets, bold, and italicized throughout.]</a:t>
            </a:r>
          </a:p>
          <a:p>
            <a:pPr marL="0" indent="0" defTabSz="933420">
              <a:spcBef>
                <a:spcPts val="612"/>
              </a:spcBef>
              <a:buNone/>
              <a:defRPr/>
            </a:pPr>
            <a:endParaRPr lang="en-US" dirty="0">
              <a:cs typeface="Calibri" panose="020F0502020204030204" pitchFamily="34" charset="0"/>
            </a:endParaRPr>
          </a:p>
          <a:p>
            <a:pPr marL="0" indent="0" defTabSz="933420">
              <a:spcBef>
                <a:spcPts val="612"/>
              </a:spcBef>
              <a:buNone/>
              <a:defRPr/>
            </a:pPr>
            <a:r>
              <a:rPr lang="en-US" dirty="0">
                <a:cs typeface="Calibri" panose="020F0502020204030204" pitchFamily="34" charset="0"/>
              </a:rPr>
              <a:t>Welcome, and thank you for joining us today. My name is </a:t>
            </a:r>
            <a:r>
              <a:rPr lang="en-US" b="1" i="1" dirty="0">
                <a:cs typeface="Calibri" panose="020F0502020204030204" pitchFamily="34" charset="0"/>
              </a:rPr>
              <a:t>[first and last name]</a:t>
            </a:r>
            <a:r>
              <a:rPr lang="en-US" i="1" dirty="0">
                <a:cs typeface="Calibri" panose="020F0502020204030204" pitchFamily="34" charset="0"/>
              </a:rPr>
              <a:t>,</a:t>
            </a:r>
            <a:r>
              <a:rPr lang="en-US" dirty="0">
                <a:cs typeface="Calibri" panose="020F0502020204030204" pitchFamily="34" charset="0"/>
              </a:rPr>
              <a:t> and I’m a </a:t>
            </a:r>
            <a:r>
              <a:rPr lang="en-US" b="1" i="1" dirty="0">
                <a:cs typeface="Calibri" panose="020F0502020204030204" pitchFamily="34" charset="0"/>
              </a:rPr>
              <a:t>[title]</a:t>
            </a:r>
            <a:r>
              <a:rPr lang="en-US" i="1" dirty="0">
                <a:cs typeface="Calibri" panose="020F0502020204030204" pitchFamily="34" charset="0"/>
              </a:rPr>
              <a:t> </a:t>
            </a:r>
            <a:r>
              <a:rPr lang="en-US" dirty="0">
                <a:cs typeface="Calibri" panose="020F0502020204030204" pitchFamily="34" charset="0"/>
              </a:rPr>
              <a:t>with </a:t>
            </a:r>
            <a:r>
              <a:rPr lang="en-US" b="1" i="1" dirty="0">
                <a:cs typeface="Calibri" panose="020F0502020204030204" pitchFamily="34" charset="0"/>
              </a:rPr>
              <a:t>[organization name]</a:t>
            </a:r>
            <a:r>
              <a:rPr lang="en-US" i="1" dirty="0">
                <a:cs typeface="Calibri" panose="020F0502020204030204" pitchFamily="34" charset="0"/>
              </a:rPr>
              <a:t>.</a:t>
            </a:r>
            <a:r>
              <a:rPr lang="en-US" dirty="0">
                <a:cs typeface="Calibri" panose="020F0502020204030204" pitchFamily="34" charset="0"/>
              </a:rPr>
              <a:t> </a:t>
            </a:r>
          </a:p>
        </p:txBody>
      </p:sp>
      <p:sp>
        <p:nvSpPr>
          <p:cNvPr id="4" name="Slide Number Placeholder 3">
            <a:extLst>
              <a:ext uri="{FF2B5EF4-FFF2-40B4-BE49-F238E27FC236}">
                <a16:creationId xmlns:a16="http://schemas.microsoft.com/office/drawing/2014/main" id="{567B2DAC-DCB2-6AC0-11C1-077517975DE9}"/>
              </a:ext>
            </a:extLst>
          </p:cNvPr>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117234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strike="noStrike" baseline="0" dirty="0">
                <a:solidFill>
                  <a:srgbClr val="282B3E"/>
                </a:solidFill>
              </a:rPr>
              <a:t>Many are struggling to build financial resilience, which we define as the ability to navigate </a:t>
            </a:r>
            <a:r>
              <a:rPr lang="en-US" sz="1200" dirty="0"/>
              <a:t>financial obstacles such as debt, college costs, healthcare expenses, and emergencies. </a:t>
            </a:r>
          </a:p>
          <a:p>
            <a:pPr marL="0" indent="0">
              <a:buNone/>
            </a:pPr>
            <a:endParaRPr lang="en-US" dirty="0"/>
          </a:p>
          <a:p>
            <a:pPr marL="0" indent="0">
              <a:buNone/>
            </a:pPr>
            <a:r>
              <a:rPr lang="en-US" sz="1200" dirty="0"/>
              <a:t>Think of it as having control over your money. The more control you have, the more you may be able to focus on saving for your long-term goals—including retirement—and the less stressed you may feel.</a:t>
            </a:r>
          </a:p>
          <a:p>
            <a:pPr marL="0" indent="0">
              <a:buNone/>
            </a:pPr>
            <a:endParaRPr lang="en-US" dirty="0"/>
          </a:p>
          <a:p>
            <a:pPr marL="0" indent="0">
              <a:buNone/>
            </a:pPr>
            <a:endParaRPr lang="en-US" b="1" i="1" dirty="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262604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a:spcBef>
                <a:spcPts val="0"/>
              </a:spcBef>
              <a:buClr>
                <a:schemeClr val="accent1"/>
              </a:buClr>
              <a:buNone/>
              <a:defRPr/>
            </a:pPr>
            <a:r>
              <a:rPr lang="en-US" altLang="en-US" dirty="0">
                <a:ea typeface="ＭＳ Ｐゴシック" pitchFamily="34" charset="-128"/>
                <a:cs typeface="Geneva" pitchFamily="123" charset="-128"/>
              </a:rPr>
              <a:t>Let’s look at some small steps you can take today to help strengthen your financial resilience.</a:t>
            </a:r>
            <a:endParaRPr lang="en-US"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11</a:t>
            </a:fld>
            <a:endParaRPr lang="en-US" dirty="0"/>
          </a:p>
        </p:txBody>
      </p:sp>
    </p:spTree>
    <p:extLst>
      <p:ext uri="{BB962C8B-B14F-4D97-AF65-F5344CB8AC3E}">
        <p14:creationId xmlns:p14="http://schemas.microsoft.com/office/powerpoint/2010/main" val="3254511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altLang="en-US" dirty="0">
                <a:ea typeface="Geneva"/>
                <a:cs typeface="Geneva"/>
              </a:rPr>
              <a:t>You can start by checking out My Learning Center, which </a:t>
            </a:r>
            <a:r>
              <a:rPr lang="en-US" dirty="0"/>
              <a:t>offers engaging, self-paced learning experiences with interactive tools and resources to help you manage your day-to-day finances and reduce stress.</a:t>
            </a:r>
          </a:p>
          <a:p>
            <a:pPr marL="0" indent="0">
              <a:buNone/>
              <a:defRPr/>
            </a:pPr>
            <a:endParaRPr lang="en-US" dirty="0"/>
          </a:p>
          <a:p>
            <a:pPr marL="0" indent="0">
              <a:buNone/>
              <a:defRPr/>
            </a:pPr>
            <a:r>
              <a:rPr lang="en-US" dirty="0"/>
              <a:t>Simply sign in to your retirement account, click on My Learning Center, and answer a few questions. You’ll receive a personalized action plan to help you easily understand what’s working and what’s not, along with resources to help improve your finances. For example, if your level of debt is an issue, you’ll get debt management worksheets and suggestions to help reduce what you owe.</a:t>
            </a:r>
          </a:p>
          <a:p>
            <a:pPr marL="0" indent="0">
              <a:buNone/>
              <a:defRPr/>
            </a:pPr>
            <a:endParaRPr lang="en-US" dirty="0"/>
          </a:p>
          <a:p>
            <a:pPr marL="0" indent="0" defTabSz="933420">
              <a:spcBef>
                <a:spcPts val="612"/>
              </a:spcBef>
              <a:buNone/>
              <a:defRPr/>
            </a:pPr>
            <a:r>
              <a:rPr lang="en-US" dirty="0">
                <a:solidFill>
                  <a:prstClr val="black"/>
                </a:solidFill>
              </a:rPr>
              <a:t>Every time you visit the site, you’ll receive more suggestions to help you tackle your top financial priorities. </a:t>
            </a:r>
          </a:p>
          <a:p>
            <a:pPr marL="0" indent="0" defTabSz="933420">
              <a:spcBef>
                <a:spcPts val="612"/>
              </a:spcBef>
              <a:buNone/>
              <a:defRPr/>
            </a:pPr>
            <a:endParaRPr lang="en-US" dirty="0"/>
          </a:p>
          <a:p>
            <a:pPr marL="0" indent="0" defTabSz="933420">
              <a:spcBef>
                <a:spcPts val="612"/>
              </a:spcBef>
              <a:buNone/>
              <a:defRPr/>
            </a:pPr>
            <a:r>
              <a:rPr lang="en-US" dirty="0"/>
              <a:t>Best of all, My Learning Center is accessible anytime, anywhere—on your computer, tablet, or smartphone—so you can learn </a:t>
            </a:r>
            <a:r>
              <a:rPr lang="en-US" i="1" dirty="0"/>
              <a:t>what</a:t>
            </a:r>
            <a:r>
              <a:rPr lang="en-US" dirty="0"/>
              <a:t> you want, </a:t>
            </a:r>
            <a:r>
              <a:rPr lang="en-US" i="1" dirty="0"/>
              <a:t>when</a:t>
            </a:r>
            <a:r>
              <a:rPr lang="en-US" dirty="0"/>
              <a:t> you want.</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dirty="0"/>
          </a:p>
        </p:txBody>
      </p:sp>
    </p:spTree>
    <p:extLst>
      <p:ext uri="{BB962C8B-B14F-4D97-AF65-F5344CB8AC3E}">
        <p14:creationId xmlns:p14="http://schemas.microsoft.com/office/powerpoint/2010/main" val="86586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924" y="3755388"/>
            <a:ext cx="6075636" cy="5490211"/>
          </a:xfrm>
        </p:spPr>
        <p:txBody>
          <a:bodyPr/>
          <a:lstStyle/>
          <a:p>
            <a:pPr marL="0" indent="0">
              <a:spcBef>
                <a:spcPct val="0"/>
              </a:spcBef>
              <a:buNone/>
              <a:defRPr/>
            </a:pPr>
            <a:r>
              <a:rPr lang="en-US" dirty="0">
                <a:ea typeface="ＭＳ Ｐゴシック"/>
                <a:cs typeface="Arial" panose="020B0604020202020204" pitchFamily="34" charset="0"/>
              </a:rPr>
              <a:t>Next, consider creating a budget. It’s an easy way to see where your money is going so you can live within your means and save for your future. </a:t>
            </a:r>
          </a:p>
          <a:p>
            <a:pPr marL="0" indent="0">
              <a:spcBef>
                <a:spcPct val="0"/>
              </a:spcBef>
              <a:buNone/>
              <a:defRPr/>
            </a:pPr>
            <a:endParaRPr lang="en-US" dirty="0">
              <a:ea typeface="ＭＳ Ｐゴシック"/>
              <a:cs typeface="Arial" panose="020B0604020202020204" pitchFamily="34" charset="0"/>
            </a:endParaRPr>
          </a:p>
          <a:p>
            <a:pPr marL="0" indent="0">
              <a:spcBef>
                <a:spcPct val="0"/>
              </a:spcBef>
              <a:buNone/>
              <a:defRPr/>
            </a:pPr>
            <a:r>
              <a:rPr lang="en-US" dirty="0">
                <a:ea typeface="ＭＳ Ｐゴシック"/>
                <a:cs typeface="Arial" panose="020B0604020202020204" pitchFamily="34" charset="0"/>
              </a:rPr>
              <a:t>To create your budget: </a:t>
            </a:r>
          </a:p>
          <a:p>
            <a:pPr marL="0" indent="0">
              <a:spcBef>
                <a:spcPct val="0"/>
              </a:spcBef>
              <a:buNone/>
              <a:defRPr/>
            </a:pPr>
            <a:endParaRPr lang="en-US" dirty="0">
              <a:ea typeface="ＭＳ Ｐゴシック"/>
              <a:cs typeface="Arial" panose="020B0604020202020204" pitchFamily="34" charset="0"/>
            </a:endParaRPr>
          </a:p>
          <a:p>
            <a:pPr marL="228600" indent="-228600">
              <a:spcBef>
                <a:spcPct val="0"/>
              </a:spcBef>
              <a:buAutoNum type="arabicPlain"/>
              <a:defRPr/>
            </a:pPr>
            <a:r>
              <a:rPr lang="en-US" b="1" u="none" dirty="0">
                <a:ea typeface="ＭＳ Ｐゴシック"/>
                <a:cs typeface="Arial" panose="020B0604020202020204" pitchFamily="34" charset="0"/>
              </a:rPr>
              <a:t>Identify your sources of income—</a:t>
            </a:r>
            <a:r>
              <a:rPr lang="en-US" sz="1200" kern="1200" dirty="0">
                <a:solidFill>
                  <a:schemeClr val="tx1"/>
                </a:solidFill>
                <a:effectLst/>
                <a:latin typeface="+mn-lt"/>
                <a:ea typeface="+mn-ea"/>
                <a:cs typeface="+mn-cs"/>
              </a:rPr>
              <a:t>Which sources can you regularly rely on, like your and your spouse’s paychecks? And which are more irregular, like bonuses or sales commissions?</a:t>
            </a:r>
          </a:p>
          <a:p>
            <a:pPr marL="228600" indent="-228600">
              <a:spcBef>
                <a:spcPct val="0"/>
              </a:spcBef>
              <a:buAutoNum type="arabicPlain"/>
              <a:defRPr/>
            </a:pPr>
            <a:endParaRPr lang="en-US" dirty="0"/>
          </a:p>
          <a:p>
            <a:pPr marL="228600" indent="-228600">
              <a:spcBef>
                <a:spcPct val="0"/>
              </a:spcBef>
              <a:buFont typeface="Arial" panose="020B0604020202020204" pitchFamily="34" charset="0"/>
              <a:buAutoNum type="arabicPlain"/>
              <a:defRPr/>
            </a:pPr>
            <a:r>
              <a:rPr lang="en-US" b="1" dirty="0">
                <a:ea typeface="ＭＳ Ｐゴシック"/>
                <a:cs typeface="Arial" panose="020B0604020202020204" pitchFamily="34" charset="0"/>
              </a:rPr>
              <a:t>Track your spending—</a:t>
            </a:r>
            <a:r>
              <a:rPr lang="en-US" dirty="0">
                <a:ea typeface="ＭＳ Ｐゴシック"/>
                <a:cs typeface="Arial" panose="020B0604020202020204" pitchFamily="34" charset="0"/>
              </a:rPr>
              <a:t>Monitor your expenses for one month to see where your money goes. You should focus on broad categories and consider grouping your spending into essential items, such as rent, mortgages, groceries, and discretionary items, including eating out, entertainment, and travel. Be sure to also include any debt that you’re paying off. </a:t>
            </a:r>
          </a:p>
          <a:p>
            <a:pPr marL="228600" indent="-228600">
              <a:spcBef>
                <a:spcPct val="0"/>
              </a:spcBef>
              <a:buAutoNum type="arabicPlain"/>
              <a:defRPr/>
            </a:pPr>
            <a:endParaRPr lang="en-US" sz="1200" kern="1200" dirty="0">
              <a:solidFill>
                <a:schemeClr val="tx1"/>
              </a:solidFill>
              <a:effectLst/>
              <a:latin typeface="+mn-lt"/>
              <a:ea typeface="+mn-ea"/>
              <a:cs typeface="+mn-cs"/>
            </a:endParaRPr>
          </a:p>
          <a:p>
            <a:pPr marL="228600" indent="-228600">
              <a:spcBef>
                <a:spcPct val="0"/>
              </a:spcBef>
              <a:buAutoNum type="arabicPlain" startAt="3"/>
              <a:defRPr/>
            </a:pPr>
            <a:r>
              <a:rPr lang="en-US" b="1" dirty="0">
                <a:ea typeface="ＭＳ Ｐゴシック"/>
                <a:cs typeface="Arial" panose="020B0604020202020204" pitchFamily="34" charset="0"/>
              </a:rPr>
              <a:t>Calculate your excess or shortfall—</a:t>
            </a:r>
            <a:r>
              <a:rPr lang="en-US" dirty="0">
                <a:ea typeface="ＭＳ Ｐゴシック"/>
                <a:cs typeface="Arial" panose="020B0604020202020204" pitchFamily="34" charset="0"/>
              </a:rPr>
              <a:t>This simply means to compare your income to your expenses. If you’re spending less than you earn, you’re saving money. If you’re spending more than you make, look for ways to cut your expenses, maybe starting with those discretionary items.</a:t>
            </a:r>
          </a:p>
          <a:p>
            <a:pPr marL="0" indent="0">
              <a:spcBef>
                <a:spcPct val="0"/>
              </a:spcBef>
              <a:buNone/>
              <a:defRPr/>
            </a:pPr>
            <a:endParaRPr lang="en-US" dirty="0">
              <a:ea typeface="ＭＳ Ｐゴシック"/>
              <a:cs typeface="Arial" panose="020B0604020202020204" pitchFamily="34" charset="0"/>
            </a:endParaRPr>
          </a:p>
          <a:p>
            <a:pPr marL="228600" lvl="1" indent="-228600">
              <a:spcBef>
                <a:spcPts val="0"/>
              </a:spcBef>
              <a:buAutoNum type="arabicPlain" startAt="4"/>
            </a:pPr>
            <a:r>
              <a:rPr lang="en-US" b="1" dirty="0">
                <a:ea typeface="ＭＳ Ｐゴシック"/>
                <a:cs typeface="Arial" panose="020B0604020202020204" pitchFamily="34" charset="0"/>
              </a:rPr>
              <a:t>Set your goals—</a:t>
            </a:r>
            <a:r>
              <a:rPr lang="en-US" sz="1200" kern="1200" dirty="0">
                <a:solidFill>
                  <a:schemeClr val="tx1"/>
                </a:solidFill>
                <a:effectLst/>
                <a:latin typeface="+mn-lt"/>
                <a:ea typeface="+mn-ea"/>
                <a:cs typeface="+mn-cs"/>
              </a:rPr>
              <a:t>Once you’ve made any adjustments to ensure your </a:t>
            </a:r>
            <a:r>
              <a:rPr lang="en-US" kern="1200" dirty="0">
                <a:solidFill>
                  <a:schemeClr val="tx1"/>
                </a:solidFill>
                <a:effectLst/>
                <a:latin typeface="+mn-lt"/>
                <a:ea typeface="+mn-ea"/>
                <a:cs typeface="+mn-cs"/>
              </a:rPr>
              <a:t>income is greater than your expenses, you’ll need to decide what to do with the extra money. That means prioritizing your financial goals. Breaking them into different time frames: short, medium, and long term can help you stay focused. </a:t>
            </a:r>
          </a:p>
          <a:p>
            <a:pPr marL="228600" lvl="1" indent="0">
              <a:spcBef>
                <a:spcPts val="0"/>
              </a:spcBef>
              <a:buNone/>
            </a:pPr>
            <a:endParaRPr lang="en-US"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buClr>
                <a:schemeClr val="tx1"/>
              </a:buClr>
              <a:buSzTx/>
              <a:buFontTx/>
              <a:buAutoNum type="arabicPlain" startAt="5"/>
              <a:tabLst/>
              <a:defRPr/>
            </a:pPr>
            <a:r>
              <a:rPr lang="en-US" b="1" dirty="0">
                <a:ea typeface="ＭＳ Ｐゴシック"/>
                <a:cs typeface="Arial" panose="020B0604020202020204" pitchFamily="34" charset="0"/>
              </a:rPr>
              <a:t>Make changes as needed—</a:t>
            </a:r>
            <a:r>
              <a:rPr lang="en-US" dirty="0">
                <a:ea typeface="ＭＳ Ｐゴシック"/>
                <a:cs typeface="Arial" panose="020B0604020202020204" pitchFamily="34" charset="0"/>
              </a:rPr>
              <a:t>Your budget is a snapshot in time, so i</a:t>
            </a:r>
            <a:r>
              <a:rPr lang="en-US" sz="1200" kern="1200" dirty="0">
                <a:solidFill>
                  <a:schemeClr val="tx1"/>
                </a:solidFill>
                <a:effectLst/>
                <a:latin typeface="+mn-lt"/>
                <a:ea typeface="+mn-ea"/>
                <a:cs typeface="+mn-cs"/>
              </a:rPr>
              <a:t>t’s important to review it regularly and adapt it to your changing lifestyle. </a:t>
            </a:r>
            <a:r>
              <a:rPr lang="en-US" dirty="0"/>
              <a:t>For example, update your budget if your rent increases or you pay off a car loan.</a:t>
            </a:r>
            <a:endParaRPr lang="en-US" dirty="0">
              <a:latin typeface="Verdana" pitchFamily="34" charset="0"/>
              <a:ea typeface="ＭＳ Ｐゴシック"/>
              <a:cs typeface="ＭＳ Ｐゴシック"/>
            </a:endParaRPr>
          </a:p>
          <a:p>
            <a:pPr marL="236401" indent="-236401">
              <a:spcBef>
                <a:spcPct val="0"/>
              </a:spcBef>
              <a:defRPr/>
            </a:pPr>
            <a:endParaRPr lang="en-US" dirty="0">
              <a:latin typeface="Verdana" pitchFamily="34" charset="0"/>
              <a:ea typeface="ＭＳ Ｐゴシック"/>
              <a:cs typeface="ＭＳ Ｐゴシック"/>
            </a:endParaRPr>
          </a:p>
          <a:p>
            <a:pPr marL="236401" indent="-236401">
              <a:spcBef>
                <a:spcPct val="0"/>
              </a:spcBef>
              <a:defRPr/>
            </a:pPr>
            <a:endParaRPr lang="en-US" dirty="0">
              <a:latin typeface="Verdana" pitchFamily="34" charset="0"/>
              <a:ea typeface="ＭＳ Ｐゴシック"/>
              <a:cs typeface="ＭＳ Ｐゴシック"/>
            </a:endParaRPr>
          </a:p>
          <a:p>
            <a:endParaRPr lang="en-US" dirty="0"/>
          </a:p>
        </p:txBody>
      </p:sp>
      <p:sp>
        <p:nvSpPr>
          <p:cNvPr id="4" name="Slide Number Placeholder 3"/>
          <p:cNvSpPr>
            <a:spLocks noGrp="1"/>
          </p:cNvSpPr>
          <p:nvPr>
            <p:ph type="sldNum" sz="quarter" idx="5"/>
          </p:nvPr>
        </p:nvSpPr>
        <p:spPr>
          <a:xfrm>
            <a:off x="6538551" y="8917422"/>
            <a:ext cx="562280" cy="469424"/>
          </a:xfrm>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141405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fontAlgn="base">
              <a:spcBef>
                <a:spcPts val="612"/>
              </a:spcBef>
              <a:buNone/>
              <a:defRPr/>
            </a:pPr>
            <a:r>
              <a:rPr lang="en-US" dirty="0">
                <a:solidFill>
                  <a:srgbClr val="000000"/>
                </a:solidFill>
                <a:cs typeface="Arial" panose="020B0604020202020204" pitchFamily="34" charset="0"/>
              </a:rPr>
              <a:t>Now, let’s talk about emergency savings. Emergencies happen, so it makes sense to be prepared to help make these unexpected expenses less stressful. </a:t>
            </a:r>
            <a:endParaRPr lang="en-US" altLang="en-US" dirty="0">
              <a:ea typeface="Geneva"/>
              <a:cs typeface="Arial" panose="020B0604020202020204" pitchFamily="34" charset="0"/>
            </a:endParaRPr>
          </a:p>
          <a:p>
            <a:pPr marL="0" indent="0">
              <a:buNone/>
            </a:pPr>
            <a:endParaRPr lang="en-US" dirty="0">
              <a:solidFill>
                <a:srgbClr val="000000"/>
              </a:solidFill>
              <a:cs typeface="Arial" panose="020B0604020202020204" pitchFamily="34" charset="0"/>
            </a:endParaRPr>
          </a:p>
          <a:p>
            <a:pPr marL="0" indent="0">
              <a:buNone/>
            </a:pPr>
            <a:r>
              <a:rPr lang="en-US" dirty="0">
                <a:solidFill>
                  <a:srgbClr val="000000"/>
                </a:solidFill>
                <a:cs typeface="Arial" panose="020B0604020202020204" pitchFamily="34" charset="0"/>
              </a:rPr>
              <a:t>First, let’s clarify what’s not</a:t>
            </a:r>
            <a:r>
              <a:rPr lang="en-US" b="1" dirty="0">
                <a:solidFill>
                  <a:srgbClr val="000000"/>
                </a:solidFill>
                <a:cs typeface="Arial" panose="020B0604020202020204" pitchFamily="34" charset="0"/>
              </a:rPr>
              <a:t> </a:t>
            </a:r>
            <a:r>
              <a:rPr lang="en-US" dirty="0">
                <a:solidFill>
                  <a:srgbClr val="000000"/>
                </a:solidFill>
                <a:cs typeface="Arial" panose="020B0604020202020204" pitchFamily="34" charset="0"/>
              </a:rPr>
              <a:t>an emergency: </a:t>
            </a:r>
            <a:r>
              <a:rPr lang="en-US" dirty="0"/>
              <a:t>Expenses you can or should expect, such as loan payments, new tires, and tax bills, aren’t emergency expenses. These should be planned for in your regular budget.</a:t>
            </a:r>
          </a:p>
          <a:p>
            <a:pPr marL="0" indent="0">
              <a:buNone/>
            </a:pPr>
            <a:endParaRPr lang="en-US" dirty="0">
              <a:solidFill>
                <a:srgbClr val="000000"/>
              </a:solidFill>
              <a:cs typeface="Arial" panose="020B0604020202020204" pitchFamily="34" charset="0"/>
            </a:endParaRPr>
          </a:p>
          <a:p>
            <a:pPr marL="0" indent="0">
              <a:buNone/>
            </a:pPr>
            <a:r>
              <a:rPr lang="en-US" dirty="0">
                <a:solidFill>
                  <a:srgbClr val="000000"/>
                </a:solidFill>
                <a:cs typeface="Arial" panose="020B0604020202020204" pitchFamily="34" charset="0"/>
              </a:rPr>
              <a:t>Emergency expenses are unexpected but not impossible. </a:t>
            </a:r>
          </a:p>
          <a:p>
            <a:pPr marL="0" indent="0">
              <a:buNone/>
            </a:pPr>
            <a:endParaRPr lang="en-US" dirty="0">
              <a:solidFill>
                <a:srgbClr val="000000"/>
              </a:solidFill>
              <a:cs typeface="Arial" panose="020B0604020202020204" pitchFamily="34" charset="0"/>
            </a:endParaRPr>
          </a:p>
          <a:p>
            <a:pPr marL="0" indent="0">
              <a:buNone/>
            </a:pPr>
            <a:r>
              <a:rPr lang="en-US" dirty="0">
                <a:solidFill>
                  <a:srgbClr val="000000"/>
                </a:solidFill>
                <a:cs typeface="Arial" panose="020B0604020202020204" pitchFamily="34" charset="0"/>
              </a:rPr>
              <a:t>Examples include:</a:t>
            </a:r>
          </a:p>
          <a:p>
            <a:pPr marL="175016" indent="-175016"/>
            <a:r>
              <a:rPr lang="en-US" dirty="0">
                <a:solidFill>
                  <a:srgbClr val="000000"/>
                </a:solidFill>
                <a:cs typeface="Arial" panose="020B0604020202020204" pitchFamily="34" charset="0"/>
              </a:rPr>
              <a:t>Covering expenses due to losing your job</a:t>
            </a:r>
          </a:p>
          <a:p>
            <a:pPr marL="175016" indent="-175016"/>
            <a:r>
              <a:rPr lang="en-US" dirty="0">
                <a:solidFill>
                  <a:srgbClr val="000000"/>
                </a:solidFill>
                <a:cs typeface="Arial" panose="020B0604020202020204" pitchFamily="34" charset="0"/>
              </a:rPr>
              <a:t>Medical emergencies</a:t>
            </a:r>
          </a:p>
          <a:p>
            <a:pPr marL="175016" marR="0" lvl="0" indent="-175016"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solidFill>
                  <a:srgbClr val="000000"/>
                </a:solidFill>
                <a:cs typeface="Arial" panose="020B0604020202020204" pitchFamily="34" charset="0"/>
              </a:rPr>
              <a:t>Major household repairs such as a leak</a:t>
            </a:r>
          </a:p>
          <a:p>
            <a:pPr marL="175016" indent="-175016"/>
            <a:r>
              <a:rPr lang="en-US" dirty="0">
                <a:solidFill>
                  <a:srgbClr val="000000"/>
                </a:solidFill>
                <a:cs typeface="Arial" panose="020B0604020202020204" pitchFamily="34" charset="0"/>
              </a:rPr>
              <a:t>Unexpected life changes </a:t>
            </a:r>
          </a:p>
          <a:p>
            <a:pPr marL="175016" marR="0" lvl="0" indent="-175016"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solidFill>
                  <a:srgbClr val="000000"/>
                </a:solidFill>
                <a:cs typeface="Arial" panose="020B0604020202020204" pitchFamily="34" charset="0"/>
              </a:rPr>
              <a:t>Car accidents</a:t>
            </a:r>
          </a:p>
          <a:p>
            <a:pPr marL="0" indent="0" defTabSz="933420" fontAlgn="base">
              <a:spcBef>
                <a:spcPts val="612"/>
              </a:spcBef>
              <a:buNone/>
              <a:defRPr/>
            </a:pPr>
            <a:endParaRPr lang="en-US" altLang="en-US" dirty="0">
              <a:ea typeface="Geneva"/>
              <a:cs typeface="Arial" panose="020B0604020202020204" pitchFamily="34" charset="0"/>
            </a:endParaRPr>
          </a:p>
          <a:p>
            <a:pPr marL="0" indent="0" defTabSz="933420">
              <a:spcBef>
                <a:spcPts val="612"/>
              </a:spcBef>
              <a:buNone/>
              <a:defRPr/>
            </a:pPr>
            <a:r>
              <a:rPr lang="en-US" dirty="0"/>
              <a:t>Consider setting aside a little from each paycheck—and make it automatic, if you can—to build a financial buffer against unexpected expenses. </a:t>
            </a:r>
            <a:r>
              <a:rPr lang="en-US" dirty="0">
                <a:solidFill>
                  <a:srgbClr val="000000"/>
                </a:solidFill>
                <a:cs typeface="Arial" panose="020B0604020202020204" pitchFamily="34" charset="0"/>
              </a:rPr>
              <a:t>Planning ahead helps you be prepared, which can reduce stress. In addition, it may keep you from turning to credit cards or withdrawing from your retirement savings, which could increase future stress.</a:t>
            </a:r>
            <a:r>
              <a:rPr lang="en-US" dirty="0"/>
              <a:t> </a:t>
            </a:r>
          </a:p>
          <a:p>
            <a:pPr marL="0" indent="0">
              <a:spcBef>
                <a:spcPct val="0"/>
              </a:spcBef>
              <a:buNone/>
              <a:defRPr/>
            </a:pPr>
            <a:endParaRPr lang="en-US" sz="1100" dirty="0">
              <a:ea typeface="ＭＳ Ｐゴシック"/>
              <a:cs typeface="ＭＳ Ｐゴシック"/>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dirty="0"/>
          </a:p>
        </p:txBody>
      </p:sp>
    </p:spTree>
    <p:extLst>
      <p:ext uri="{BB962C8B-B14F-4D97-AF65-F5344CB8AC3E}">
        <p14:creationId xmlns:p14="http://schemas.microsoft.com/office/powerpoint/2010/main" val="349203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a:spcBef>
                <a:spcPts val="612"/>
              </a:spcBef>
              <a:buNone/>
              <a:defRPr/>
            </a:pPr>
            <a:r>
              <a:rPr lang="en-US" altLang="en-US" dirty="0">
                <a:ea typeface="Geneva" pitchFamily="1" charset="0"/>
                <a:cs typeface="Calibri" panose="020F0502020204030204" pitchFamily="34" charset="0"/>
              </a:rPr>
              <a:t>If you’re planning for your children’s or grandchildren’s education, we have a way to help make that less stressful, too. </a:t>
            </a:r>
          </a:p>
          <a:p>
            <a:pPr marL="0" indent="0" defTabSz="933420">
              <a:spcBef>
                <a:spcPts val="612"/>
              </a:spcBef>
              <a:buNone/>
              <a:defRPr/>
            </a:pPr>
            <a:endParaRPr lang="en-US" dirty="0">
              <a:cs typeface="Calibri" panose="020F0502020204030204" pitchFamily="34" charset="0"/>
            </a:endParaRPr>
          </a:p>
          <a:p>
            <a:pPr marL="0" indent="0" defTabSz="933420">
              <a:spcBef>
                <a:spcPts val="612"/>
              </a:spcBef>
              <a:buNone/>
              <a:defRPr/>
            </a:pPr>
            <a:r>
              <a:rPr lang="en-US" dirty="0">
                <a:cs typeface="Calibri" panose="020F0502020204030204" pitchFamily="34" charset="0"/>
              </a:rPr>
              <a:t>As part of your retirement plan account, you have access to </a:t>
            </a:r>
            <a:r>
              <a:rPr lang="en-US" altLang="en-US" dirty="0">
                <a:ea typeface="Geneva" pitchFamily="1" charset="0"/>
                <a:cs typeface="Calibri" panose="020F0502020204030204" pitchFamily="34" charset="0"/>
              </a:rPr>
              <a:t>a comprehensive college planning guidance program. The </a:t>
            </a:r>
            <a:r>
              <a:rPr lang="en-US" dirty="0">
                <a:cs typeface="Calibri" panose="020F0502020204030204" pitchFamily="34" charset="0"/>
              </a:rPr>
              <a:t>Education Planning Center can help you achieve your family’s college dreams by making it easy for you to:</a:t>
            </a:r>
          </a:p>
          <a:p>
            <a:pPr marL="175016" indent="-175016"/>
            <a:r>
              <a:rPr lang="en-US" dirty="0">
                <a:cs typeface="Calibri" panose="020F0502020204030204" pitchFamily="34" charset="0"/>
              </a:rPr>
              <a:t>Get expert step-by-step guidance</a:t>
            </a:r>
          </a:p>
          <a:p>
            <a:pPr marL="175016" indent="-175016"/>
            <a:r>
              <a:rPr lang="en-US" dirty="0">
                <a:cs typeface="Calibri" panose="020F0502020204030204" pitchFamily="34" charset="0"/>
              </a:rPr>
              <a:t>Prepare for standardized tests</a:t>
            </a:r>
          </a:p>
          <a:p>
            <a:pPr marL="175016" indent="-175016"/>
            <a:r>
              <a:rPr lang="en-US" dirty="0">
                <a:cs typeface="Calibri" panose="020F0502020204030204" pitchFamily="34" charset="0"/>
              </a:rPr>
              <a:t>Search for schools that best fit your student’s academic profile</a:t>
            </a:r>
          </a:p>
          <a:p>
            <a:pPr marL="175016" indent="-175016"/>
            <a:r>
              <a:rPr lang="en-US" dirty="0">
                <a:cs typeface="Calibri" panose="020F0502020204030204" pitchFamily="34" charset="0"/>
              </a:rPr>
              <a:t>Monitor the college application process</a:t>
            </a:r>
          </a:p>
          <a:p>
            <a:pPr marL="175016" indent="-175016"/>
            <a:r>
              <a:rPr lang="en-US" dirty="0">
                <a:cs typeface="Calibri" panose="020F0502020204030204" pitchFamily="34" charset="0"/>
              </a:rPr>
              <a:t>Apply for scholarships and financial aid</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Simply select the </a:t>
            </a:r>
            <a:r>
              <a:rPr lang="en-US" b="1" dirty="0">
                <a:cs typeface="Calibri" panose="020F0502020204030204" pitchFamily="34" charset="0"/>
              </a:rPr>
              <a:t>Education Planning Center </a:t>
            </a:r>
            <a:r>
              <a:rPr lang="en-US" dirty="0">
                <a:cs typeface="Calibri" panose="020F0502020204030204" pitchFamily="34" charset="0"/>
              </a:rPr>
              <a:t>tile after signing into your account to get started</a:t>
            </a:r>
            <a:r>
              <a:rPr lang="en-US" sz="1100" dirty="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dirty="0"/>
          </a:p>
        </p:txBody>
      </p:sp>
    </p:spTree>
    <p:extLst>
      <p:ext uri="{BB962C8B-B14F-4D97-AF65-F5344CB8AC3E}">
        <p14:creationId xmlns:p14="http://schemas.microsoft.com/office/powerpoint/2010/main" val="100599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a:spcBef>
                <a:spcPts val="0"/>
              </a:spcBef>
              <a:buClr>
                <a:schemeClr val="accent1"/>
              </a:buClr>
              <a:buNone/>
              <a:defRPr/>
            </a:pPr>
            <a:r>
              <a:rPr lang="en-US" altLang="en-US" dirty="0">
                <a:ea typeface="ＭＳ Ｐゴシック" pitchFamily="34" charset="-128"/>
                <a:cs typeface="Geneva" pitchFamily="123" charset="-128"/>
              </a:rPr>
              <a:t>Hopefully, the steps we just discussed will help you feel less stressed about your current financial situation, making it easier for you to focus on your future. </a:t>
            </a:r>
          </a:p>
          <a:p>
            <a:pPr marL="0" indent="0" defTabSz="933420">
              <a:spcBef>
                <a:spcPts val="0"/>
              </a:spcBef>
              <a:buClr>
                <a:schemeClr val="accent1"/>
              </a:buClr>
              <a:buNone/>
              <a:defRPr/>
            </a:pPr>
            <a:endParaRPr lang="en-US" altLang="en-US" dirty="0">
              <a:ea typeface="ＭＳ Ｐゴシック" pitchFamily="34" charset="-128"/>
              <a:cs typeface="Geneva" pitchFamily="123" charset="-128"/>
            </a:endParaRPr>
          </a:p>
          <a:p>
            <a:pPr marL="0" indent="0" defTabSz="933420">
              <a:spcBef>
                <a:spcPts val="0"/>
              </a:spcBef>
              <a:buClr>
                <a:schemeClr val="accent1"/>
              </a:buClr>
              <a:buNone/>
              <a:defRPr/>
            </a:pPr>
            <a:r>
              <a:rPr lang="en-US" altLang="en-US" dirty="0">
                <a:ea typeface="ＭＳ Ｐゴシック" pitchFamily="34" charset="-128"/>
                <a:cs typeface="Geneva" pitchFamily="123" charset="-128"/>
              </a:rPr>
              <a:t>Let’s wrap up by looking at three simple actions you can take to help build your retirement savings.   </a:t>
            </a:r>
            <a:endParaRPr lang="en-US"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16</a:t>
            </a:fld>
            <a:endParaRPr lang="en-US" dirty="0"/>
          </a:p>
        </p:txBody>
      </p:sp>
    </p:spTree>
    <p:extLst>
      <p:ext uri="{BB962C8B-B14F-4D97-AF65-F5344CB8AC3E}">
        <p14:creationId xmlns:p14="http://schemas.microsoft.com/office/powerpoint/2010/main" val="95421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First, participate in your retirement plan and start saving as early and as much as you can. </a:t>
            </a:r>
          </a:p>
          <a:p>
            <a:pPr marL="0" indent="0">
              <a:buNone/>
            </a:pPr>
            <a:endParaRPr lang="en-US" dirty="0"/>
          </a:p>
          <a:p>
            <a:pPr marL="0" indent="0">
              <a:buNone/>
            </a:pPr>
            <a:r>
              <a:rPr lang="en-US" dirty="0"/>
              <a:t>When you save through your retirement plan, your money can generate earnings,</a:t>
            </a:r>
            <a:r>
              <a:rPr lang="en-US" dirty="0">
                <a:cs typeface="Arial" panose="020B0604020202020204" pitchFamily="34" charset="0"/>
              </a:rPr>
              <a:t> which go back into your account, giving you more money to generate more earnings, which are also added to your account. This is called compounding, and although it’s not guaranteed, it can have a significant impact on your retirement savings.</a:t>
            </a:r>
          </a:p>
          <a:p>
            <a:pPr marL="0" indent="0">
              <a:buNone/>
            </a:pPr>
            <a:endParaRPr lang="en-US" dirty="0">
              <a:cs typeface="Arial" panose="020B0604020202020204" pitchFamily="34" charset="0"/>
            </a:endParaRPr>
          </a:p>
          <a:p>
            <a:pPr marL="0" indent="0">
              <a:spcBef>
                <a:spcPct val="0"/>
              </a:spcBef>
              <a:buNone/>
            </a:pPr>
            <a:r>
              <a:rPr lang="en-US" altLang="en-US" dirty="0">
                <a:ea typeface="Geneva" pitchFamily="1" charset="0"/>
                <a:cs typeface="Arial" panose="020B0604020202020204" pitchFamily="34" charset="0"/>
              </a:rPr>
              <a:t>Let’s look at an example.</a:t>
            </a:r>
          </a:p>
          <a:p>
            <a:pPr marL="0" indent="0">
              <a:spcBef>
                <a:spcPct val="0"/>
              </a:spcBef>
              <a:buNone/>
            </a:pPr>
            <a:endParaRPr lang="en-US" altLang="en-US" dirty="0">
              <a:ea typeface="Geneva" pitchFamily="1" charset="0"/>
              <a:cs typeface="Arial" panose="020B0604020202020204" pitchFamily="34" charset="0"/>
            </a:endParaRPr>
          </a:p>
          <a:p>
            <a:pPr marL="0" indent="0" defTabSz="933420">
              <a:spcBef>
                <a:spcPct val="0"/>
              </a:spcBef>
              <a:buNone/>
              <a:defRPr/>
            </a:pPr>
            <a:r>
              <a:rPr lang="en-US" altLang="en-US" b="1" i="1" dirty="0">
                <a:ea typeface="Geneva" pitchFamily="1" charset="0"/>
                <a:cs typeface="Arial" panose="020B0604020202020204" pitchFamily="34" charset="0"/>
              </a:rPr>
              <a:t>[PRESENTER—Please make sure that speakers note bracket information corresponds to any changes made to chart data and footnote assumptions</a:t>
            </a:r>
            <a:r>
              <a:rPr lang="en-US" altLang="en-US" b="1" dirty="0">
                <a:ea typeface="Geneva" pitchFamily="1" charset="0"/>
                <a:cs typeface="Arial" panose="020B0604020202020204" pitchFamily="34" charset="0"/>
              </a:rPr>
              <a:t>.</a:t>
            </a:r>
            <a:r>
              <a:rPr lang="en-US" altLang="en-US" b="1" i="1" dirty="0">
                <a:ea typeface="Geneva" pitchFamily="1" charset="0"/>
                <a:cs typeface="Arial" panose="020B0604020202020204" pitchFamily="34" charset="0"/>
              </a:rPr>
              <a:t>]</a:t>
            </a:r>
          </a:p>
          <a:p>
            <a:pPr marL="0" indent="0">
              <a:spcBef>
                <a:spcPct val="0"/>
              </a:spcBef>
              <a:buNone/>
            </a:pPr>
            <a:endParaRPr lang="en-US" altLang="en-US" dirty="0">
              <a:ea typeface="Geneva" pitchFamily="1" charset="0"/>
              <a:cs typeface="Arial" panose="020B0604020202020204" pitchFamily="34" charset="0"/>
            </a:endParaRPr>
          </a:p>
          <a:p>
            <a:pPr marL="0" indent="0">
              <a:spcBef>
                <a:spcPct val="0"/>
              </a:spcBef>
              <a:buNone/>
            </a:pPr>
            <a:r>
              <a:rPr lang="en-US" altLang="en-US" b="0" i="0" dirty="0">
                <a:ea typeface="Geneva" pitchFamily="1" charset="0"/>
                <a:cs typeface="Arial" panose="020B0604020202020204" pitchFamily="34" charset="0"/>
              </a:rPr>
              <a:t>A $100 contribution to your plan each month for 20 years would total $24,000. If the account generates and reinvests a steady 7% return on investments, that could add up to $28,090 in earnings, so the total account balance could be $52,090. After 30 years, the account balance could be $121,987, with a total contribution amount of only $36,000.</a:t>
            </a:r>
          </a:p>
          <a:p>
            <a:pPr marL="0" indent="0">
              <a:spcBef>
                <a:spcPct val="0"/>
              </a:spcBef>
              <a:buNone/>
            </a:pPr>
            <a:endParaRPr lang="en-US" altLang="en-US" dirty="0">
              <a:ea typeface="Geneva" pitchFamily="1" charset="0"/>
              <a:cs typeface="Arial" panose="020B0604020202020204" pitchFamily="34" charset="0"/>
            </a:endParaRPr>
          </a:p>
          <a:p>
            <a:pPr marL="0" indent="0" defTabSz="933420">
              <a:spcBef>
                <a:spcPct val="0"/>
              </a:spcBef>
              <a:buNone/>
              <a:defRPr/>
            </a:pPr>
            <a:r>
              <a:rPr lang="en-US" dirty="0"/>
              <a:t>The more time you give your savings </a:t>
            </a:r>
            <a:r>
              <a:rPr lang="en-US" i="1" dirty="0"/>
              <a:t>the opportunity </a:t>
            </a:r>
            <a:r>
              <a:rPr lang="en-US" dirty="0"/>
              <a:t>to grow, the greater potential it has to accumulate additional earnings and the better prepared you’ll be for the future.</a:t>
            </a:r>
            <a:endParaRPr lang="en-US" altLang="en-US" dirty="0">
              <a:ea typeface="Geneva" pitchFamily="1"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dirty="0"/>
          </a:p>
        </p:txBody>
      </p:sp>
    </p:spTree>
    <p:extLst>
      <p:ext uri="{BB962C8B-B14F-4D97-AF65-F5344CB8AC3E}">
        <p14:creationId xmlns:p14="http://schemas.microsoft.com/office/powerpoint/2010/main" val="382563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a:spcBef>
                <a:spcPts val="612"/>
              </a:spcBef>
              <a:buNone/>
              <a:defRPr/>
            </a:pPr>
            <a:r>
              <a:rPr lang="en-US" altLang="en-US" dirty="0">
                <a:latin typeface="Arial" panose="020B0604020202020204" pitchFamily="34" charset="0"/>
                <a:ea typeface="Geneva" panose="020B0503030404040204"/>
                <a:cs typeface="Arial" panose="020B0604020202020204" pitchFamily="34" charset="0"/>
              </a:rPr>
              <a:t>Second, check out John Hancock’s retirement planner to help you create your retirement strategy. Remember, having a plan can help reduce stress. </a:t>
            </a:r>
          </a:p>
          <a:p>
            <a:pPr marL="0" indent="0" defTabSz="933420">
              <a:spcBef>
                <a:spcPts val="612"/>
              </a:spcBef>
              <a:buNone/>
              <a:defRPr/>
            </a:pPr>
            <a:endParaRPr lang="en-US" dirty="0">
              <a:latin typeface="Arial" panose="020B0604020202020204" pitchFamily="34" charset="0"/>
              <a:cs typeface="Arial" panose="020B0604020202020204" pitchFamily="34" charset="0"/>
            </a:endParaRPr>
          </a:p>
          <a:p>
            <a:pPr marL="0" indent="0" defTabSz="933420">
              <a:spcBef>
                <a:spcPts val="612"/>
              </a:spcBef>
              <a:buNone/>
              <a:defRPr/>
            </a:pPr>
            <a:r>
              <a:rPr lang="en-US" dirty="0">
                <a:latin typeface="Arial" panose="020B0604020202020204" pitchFamily="34" charset="0"/>
                <a:cs typeface="Arial" panose="020B0604020202020204" pitchFamily="34" charset="0"/>
              </a:rPr>
              <a:t>With the retirement planner, you can </a:t>
            </a:r>
            <a:r>
              <a:rPr lang="en-US" dirty="0">
                <a:latin typeface="Arial" panose="020B0604020202020204" pitchFamily="34" charset="0"/>
                <a:ea typeface="Calibri" panose="020F0502020204030204" pitchFamily="34" charset="0"/>
                <a:cs typeface="Arial" panose="020B0604020202020204" pitchFamily="34" charset="0"/>
              </a:rPr>
              <a:t>personalize your projected retirement expenses based on your own unique circumstances</a:t>
            </a:r>
            <a:r>
              <a:rPr lang="en-US" dirty="0">
                <a:latin typeface="Arial" panose="020B0604020202020204" pitchFamily="34" charset="0"/>
                <a:cs typeface="Arial" panose="020B0604020202020204" pitchFamily="34" charset="0"/>
              </a:rPr>
              <a:t>. In just a few minutes, you can find out if you’re contributing enough today to enjoy a comfortable retirement. </a:t>
            </a:r>
          </a:p>
          <a:p>
            <a:pPr marL="0" indent="0">
              <a:lnSpc>
                <a:spcPct val="107000"/>
              </a:lnSpc>
              <a:spcBef>
                <a:spcPts val="0"/>
              </a:spcBef>
              <a:spcAft>
                <a:spcPts val="817"/>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17"/>
              </a:spcAft>
              <a:buNone/>
            </a:pPr>
            <a:r>
              <a:rPr lang="en-US" dirty="0">
                <a:latin typeface="Arial" panose="020B0604020202020204" pitchFamily="34" charset="0"/>
                <a:ea typeface="Calibri" panose="020F0502020204030204" pitchFamily="34" charset="0"/>
                <a:cs typeface="Arial" panose="020B0604020202020204" pitchFamily="34" charset="0"/>
              </a:rPr>
              <a:t>The spending curve shows your projected expenses in three categories—the basics, healthcare, and nonessentials—so you can see where your savings strategy may be falling short. </a:t>
            </a:r>
            <a:r>
              <a:rPr lang="en-US" dirty="0">
                <a:latin typeface="Arial" panose="020B0604020202020204" pitchFamily="34" charset="0"/>
                <a:cs typeface="Arial" panose="020B0604020202020204" pitchFamily="34" charset="0"/>
              </a:rPr>
              <a:t>If there’s a shortfall, you’ll receive guidance on actions you can take to help close the gap. </a:t>
            </a:r>
          </a:p>
          <a:p>
            <a:pPr marL="0" indent="0">
              <a:lnSpc>
                <a:spcPct val="107000"/>
              </a:lnSpc>
              <a:spcBef>
                <a:spcPts val="0"/>
              </a:spcBef>
              <a:spcAft>
                <a:spcPts val="817"/>
              </a:spcAft>
              <a:buNone/>
            </a:pPr>
            <a:endParaRPr lang="en-US" dirty="0">
              <a:latin typeface="Arial" panose="020B0604020202020204" pitchFamily="34" charset="0"/>
              <a:cs typeface="Arial" panose="020B0604020202020204" pitchFamily="34" charset="0"/>
            </a:endParaRPr>
          </a:p>
          <a:p>
            <a:pPr marL="0" indent="0">
              <a:lnSpc>
                <a:spcPct val="107000"/>
              </a:lnSpc>
              <a:spcBef>
                <a:spcPts val="0"/>
              </a:spcBef>
              <a:spcAft>
                <a:spcPts val="817"/>
              </a:spcAft>
              <a:buNone/>
            </a:pPr>
            <a:r>
              <a:rPr lang="en-US" dirty="0">
                <a:latin typeface="Arial" panose="020B0604020202020204" pitchFamily="34" charset="0"/>
                <a:cs typeface="Arial" panose="020B0604020202020204" pitchFamily="34" charset="0"/>
              </a:rPr>
              <a:t>You can also easily adjust the numbers to see the effects a different contribution rate or a change in your retirement location may have on your ability to cover your expenses in retirement. </a:t>
            </a:r>
          </a:p>
          <a:p>
            <a:pPr marL="0" indent="0">
              <a:lnSpc>
                <a:spcPct val="107000"/>
              </a:lnSpc>
              <a:spcBef>
                <a:spcPts val="0"/>
              </a:spcBef>
              <a:spcAft>
                <a:spcPts val="817"/>
              </a:spcAft>
              <a:buNone/>
            </a:pPr>
            <a:endParaRPr lang="en-US" dirty="0">
              <a:latin typeface="Arial" panose="020B0604020202020204" pitchFamily="34" charset="0"/>
              <a:cs typeface="Arial" panose="020B0604020202020204" pitchFamily="34" charset="0"/>
            </a:endParaRPr>
          </a:p>
          <a:p>
            <a:pPr marL="0" indent="0">
              <a:lnSpc>
                <a:spcPct val="107000"/>
              </a:lnSpc>
              <a:spcBef>
                <a:spcPts val="0"/>
              </a:spcBef>
              <a:spcAft>
                <a:spcPts val="817"/>
              </a:spcAft>
              <a:buNone/>
            </a:pPr>
            <a:r>
              <a:rPr lang="en-US" dirty="0">
                <a:latin typeface="Arial" panose="020B0604020202020204" pitchFamily="34" charset="0"/>
                <a:ea typeface="Calibri" panose="020F0502020204030204" pitchFamily="34" charset="0"/>
                <a:cs typeface="Arial" panose="020B0604020202020204" pitchFamily="34" charset="0"/>
              </a:rPr>
              <a:t>To get started, you simply sign in to your retirement account and select the </a:t>
            </a:r>
            <a:r>
              <a:rPr lang="en-US" b="1" dirty="0">
                <a:latin typeface="Arial" panose="020B0604020202020204" pitchFamily="34" charset="0"/>
                <a:ea typeface="Calibri" panose="020F0502020204030204" pitchFamily="34" charset="0"/>
                <a:cs typeface="Arial" panose="020B0604020202020204" pitchFamily="34" charset="0"/>
              </a:rPr>
              <a:t>Let’s go </a:t>
            </a:r>
            <a:r>
              <a:rPr lang="en-US" dirty="0">
                <a:latin typeface="Arial" panose="020B0604020202020204" pitchFamily="34" charset="0"/>
                <a:ea typeface="Calibri" panose="020F0502020204030204" pitchFamily="34" charset="0"/>
                <a:cs typeface="Arial" panose="020B0604020202020204" pitchFamily="34" charset="0"/>
              </a:rPr>
              <a:t>button. You’ll be prompted to enter or confirm some personal information to help fine-tune your retirement action plan.  </a:t>
            </a:r>
          </a:p>
          <a:p>
            <a:pPr marL="0" indent="0">
              <a:lnSpc>
                <a:spcPct val="107000"/>
              </a:lnSpc>
              <a:spcBef>
                <a:spcPts val="0"/>
              </a:spcBef>
              <a:spcAft>
                <a:spcPts val="817"/>
              </a:spcAft>
              <a:buNone/>
            </a:pPr>
            <a:endParaRPr lang="en-US" altLang="en-US" dirty="0">
              <a:latin typeface="Arial" panose="020B0604020202020204" pitchFamily="34" charset="0"/>
              <a:ea typeface="Geneva" panose="020B0503030404040204"/>
              <a:cs typeface="Arial" panose="020B0604020202020204" pitchFamily="34" charset="0"/>
            </a:endParaRPr>
          </a:p>
          <a:p>
            <a:pPr marL="0" indent="0">
              <a:lnSpc>
                <a:spcPct val="107000"/>
              </a:lnSpc>
              <a:spcBef>
                <a:spcPts val="0"/>
              </a:spcBef>
              <a:spcAft>
                <a:spcPts val="817"/>
              </a:spcAft>
              <a:buNone/>
            </a:pPr>
            <a:endParaRPr lang="en-US" sz="1100" dirty="0">
              <a:latin typeface="Arial" panose="020B0604020202020204" pitchFamily="34" charset="0"/>
              <a:ea typeface="Calibri" panose="020F0502020204030204" pitchFamily="34" charset="0"/>
              <a:cs typeface="Arial" panose="020B0604020202020204" pitchFamily="34" charset="0"/>
            </a:endParaRPr>
          </a:p>
          <a:p>
            <a:pPr marL="175016" indent="-175016">
              <a:lnSpc>
                <a:spcPct val="107000"/>
              </a:lnSpc>
              <a:spcBef>
                <a:spcPts val="0"/>
              </a:spcBef>
              <a:spcAft>
                <a:spcPts val="817"/>
              </a:spcAft>
            </a:pPr>
            <a:endParaRPr lang="en-US" sz="1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dirty="0"/>
          </a:p>
        </p:txBody>
      </p:sp>
    </p:spTree>
    <p:extLst>
      <p:ext uri="{BB962C8B-B14F-4D97-AF65-F5344CB8AC3E}">
        <p14:creationId xmlns:p14="http://schemas.microsoft.com/office/powerpoint/2010/main" val="2981135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a:lnSpc>
                <a:spcPct val="107000"/>
              </a:lnSpc>
              <a:spcBef>
                <a:spcPts val="0"/>
              </a:spcBef>
              <a:spcAft>
                <a:spcPts val="817"/>
              </a:spcAft>
              <a:buNone/>
              <a:defRPr/>
            </a:pPr>
            <a:r>
              <a:rPr lang="en-US" altLang="en-US" dirty="0"/>
              <a:t>Third, finding extra ways to save even a little more may be easier than you think. Start saving small amounts and consider regularly increasing your contribution each year. I</a:t>
            </a:r>
            <a:r>
              <a:rPr lang="en-US" dirty="0">
                <a:ea typeface="Calibri" panose="020F0502020204030204" pitchFamily="34" charset="0"/>
                <a:cs typeface="Times New Roman" panose="02020603050405020304" pitchFamily="18" charset="0"/>
              </a:rPr>
              <a:t>ncreasing your contribution rate annually, even by as little as 1%, may have a big impact on your savings over time.</a:t>
            </a:r>
          </a:p>
          <a:p>
            <a:pPr marL="0" indent="0" defTabSz="933420">
              <a:lnSpc>
                <a:spcPct val="107000"/>
              </a:lnSpc>
              <a:spcBef>
                <a:spcPts val="0"/>
              </a:spcBef>
              <a:spcAft>
                <a:spcPts val="817"/>
              </a:spcAft>
              <a:buNone/>
              <a:defRPr/>
            </a:pPr>
            <a:endParaRPr lang="en-US" dirty="0">
              <a:ea typeface="Calibri" panose="020F0502020204030204" pitchFamily="34" charset="0"/>
              <a:cs typeface="Times New Roman" panose="02020603050405020304" pitchFamily="18" charset="0"/>
            </a:endParaRPr>
          </a:p>
          <a:p>
            <a:pPr marL="0" indent="0">
              <a:lnSpc>
                <a:spcPct val="107000"/>
              </a:lnSpc>
              <a:spcBef>
                <a:spcPts val="0"/>
              </a:spcBef>
              <a:spcAft>
                <a:spcPts val="817"/>
              </a:spcAft>
              <a:buNone/>
            </a:pPr>
            <a:r>
              <a:rPr lang="en-US" b="1" i="1" dirty="0">
                <a:ea typeface="Calibri" panose="020F0502020204030204" pitchFamily="34" charset="0"/>
                <a:cs typeface="Times New Roman" panose="02020603050405020304" pitchFamily="18" charset="0"/>
              </a:rPr>
              <a:t>[Optional for plans using online deferral management with automatic contribution increase] </a:t>
            </a:r>
          </a:p>
          <a:p>
            <a:pPr marL="0" indent="0">
              <a:lnSpc>
                <a:spcPct val="107000"/>
              </a:lnSpc>
              <a:spcBef>
                <a:spcPts val="0"/>
              </a:spcBef>
              <a:spcAft>
                <a:spcPts val="817"/>
              </a:spcAft>
              <a:buNone/>
            </a:pPr>
            <a:r>
              <a:rPr lang="en-US" b="0" i="0" dirty="0">
                <a:ea typeface="Calibri" panose="020F0502020204030204" pitchFamily="34" charset="0"/>
                <a:cs typeface="Times New Roman" panose="02020603050405020304" pitchFamily="18" charset="0"/>
              </a:rPr>
              <a:t>Retirement planning may not always be top of mind, so you can arrange to have your contributions automatically increased by a preset amount each year, up to a cap. And </a:t>
            </a:r>
            <a:r>
              <a:rPr lang="en-US" b="0" i="1" dirty="0">
                <a:ea typeface="Calibri" panose="020F0502020204030204" pitchFamily="34" charset="0"/>
                <a:cs typeface="Times New Roman" panose="02020603050405020304" pitchFamily="18" charset="0"/>
              </a:rPr>
              <a:t>you</a:t>
            </a:r>
            <a:r>
              <a:rPr lang="en-US" b="0" i="0" dirty="0">
                <a:ea typeface="Calibri" panose="020F0502020204030204" pitchFamily="34" charset="0"/>
                <a:cs typeface="Times New Roman" panose="02020603050405020304" pitchFamily="18" charset="0"/>
              </a:rPr>
              <a:t> are always in control—you can stop automatic contribution increases at any time.</a:t>
            </a:r>
          </a:p>
          <a:p>
            <a:pPr marL="0" indent="0" defTabSz="933420">
              <a:lnSpc>
                <a:spcPct val="107000"/>
              </a:lnSpc>
              <a:spcBef>
                <a:spcPts val="0"/>
              </a:spcBef>
              <a:spcAft>
                <a:spcPts val="817"/>
              </a:spcAft>
              <a:buClrTx/>
              <a:buNone/>
              <a:defRPr/>
            </a:pPr>
            <a:endParaRPr lang="en-US" dirty="0">
              <a:solidFill>
                <a:prstClr val="black"/>
              </a:solidFill>
              <a:ea typeface="Calibri" panose="020F0502020204030204" pitchFamily="34" charset="0"/>
              <a:cs typeface="Arial" panose="020B0604020202020204" pitchFamily="34" charset="0"/>
            </a:endParaRPr>
          </a:p>
          <a:p>
            <a:pPr marL="0" indent="0" defTabSz="933420">
              <a:lnSpc>
                <a:spcPct val="107000"/>
              </a:lnSpc>
              <a:spcBef>
                <a:spcPts val="0"/>
              </a:spcBef>
              <a:spcAft>
                <a:spcPts val="817"/>
              </a:spcAft>
              <a:buClrTx/>
              <a:buNone/>
              <a:defRPr/>
            </a:pPr>
            <a:endParaRPr lang="en-US" sz="1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defTabSz="933420">
              <a:spcBef>
                <a:spcPts val="612"/>
              </a:spcBef>
              <a:buNone/>
              <a:defRPr/>
            </a:pPr>
            <a:endParaRPr lang="en-US" dirty="0"/>
          </a:p>
          <a:p>
            <a:pPr marL="0" indent="0" defTabSz="933420">
              <a:spcBef>
                <a:spcPts val="612"/>
              </a:spcBef>
              <a:buNone/>
              <a:defRPr/>
            </a:pPr>
            <a:endParaRPr lang="en-US" dirty="0"/>
          </a:p>
          <a:p>
            <a:pPr marL="0" indent="0" defTabSz="933420">
              <a:spcBef>
                <a:spcPts val="612"/>
              </a:spcBef>
              <a:buNone/>
              <a:defRPr/>
            </a:pPr>
            <a:endParaRPr lang="en-US" dirty="0"/>
          </a:p>
          <a:p>
            <a:pPr marL="0" indent="0" defTabSz="933420">
              <a:spcBef>
                <a:spcPts val="612"/>
              </a:spcBef>
              <a:buNone/>
              <a:defRPr/>
            </a:pPr>
            <a:endParaRPr lang="en-PH" dirty="0"/>
          </a:p>
          <a:p>
            <a:endParaRPr lang="en-US" dirty="0"/>
          </a:p>
        </p:txBody>
      </p:sp>
      <p:sp>
        <p:nvSpPr>
          <p:cNvPr id="4" name="Slide Number Placeholder 3"/>
          <p:cNvSpPr>
            <a:spLocks noGrp="1"/>
          </p:cNvSpPr>
          <p:nvPr>
            <p:ph type="sldNum" sz="quarter" idx="5"/>
          </p:nvPr>
        </p:nvSpPr>
        <p:spPr/>
        <p:txBody>
          <a:bodyPr/>
          <a:lstStyle/>
          <a:p>
            <a:pPr defTabSz="933420">
              <a:defRPr/>
            </a:pPr>
            <a:fld id="{4FF0573C-F130-4D1E-A886-85FBB65D3A1B}" type="slidenum">
              <a:rPr lang="en-CA">
                <a:solidFill>
                  <a:prstClr val="black"/>
                </a:solidFill>
                <a:latin typeface="Arial"/>
              </a:rPr>
              <a:pPr defTabSz="933420">
                <a:defRPr/>
              </a:pPr>
              <a:t>19</a:t>
            </a:fld>
            <a:endParaRPr lang="en-CA" dirty="0">
              <a:solidFill>
                <a:prstClr val="black"/>
              </a:solidFill>
              <a:latin typeface="Arial"/>
            </a:endParaRPr>
          </a:p>
        </p:txBody>
      </p:sp>
    </p:spTree>
    <p:extLst>
      <p:ext uri="{BB962C8B-B14F-4D97-AF65-F5344CB8AC3E}">
        <p14:creationId xmlns:p14="http://schemas.microsoft.com/office/powerpoint/2010/main" val="84563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4763"/>
            <a:ext cx="4908550" cy="3683001"/>
          </a:xfrm>
        </p:spPr>
        <p:style>
          <a:lnRef idx="2">
            <a:schemeClr val="accent3"/>
          </a:lnRef>
          <a:fillRef idx="1">
            <a:schemeClr val="lt1"/>
          </a:fillRef>
          <a:effectRef idx="0">
            <a:schemeClr val="accent3"/>
          </a:effectRef>
          <a:fontRef idx="minor">
            <a:schemeClr val="dk1"/>
          </a:fontRef>
        </p:style>
      </p:sp>
      <p:sp>
        <p:nvSpPr>
          <p:cNvPr id="3" name="Notes Placeholder 2"/>
          <p:cNvSpPr>
            <a:spLocks noGrp="1"/>
          </p:cNvSpPr>
          <p:nvPr>
            <p:ph type="body" idx="1"/>
          </p:nvPr>
        </p:nvSpPr>
        <p:spPr/>
        <p:txBody>
          <a:bodyPr/>
          <a:lstStyle/>
          <a:p>
            <a:pPr marL="0" indent="0">
              <a:buNone/>
              <a:defRPr/>
            </a:pPr>
            <a:r>
              <a:rPr lang="en-US" dirty="0"/>
              <a:t>Today, we’re going to talk about financial stress and some simple steps you can take to help ease your concerns.</a:t>
            </a:r>
          </a:p>
          <a:p>
            <a:pPr marL="0" indent="0">
              <a:buNone/>
              <a:defRPr/>
            </a:pPr>
            <a:r>
              <a:rPr lang="en-US" dirty="0"/>
              <a:t> </a:t>
            </a:r>
            <a:endParaRPr lang="en-US" dirty="0">
              <a:cs typeface="Calibri" panose="020F0502020204030204" pitchFamily="34" charset="0"/>
            </a:endParaRPr>
          </a:p>
          <a:p>
            <a:pPr marL="0" indent="0">
              <a:buNone/>
              <a:defRPr/>
            </a:pPr>
            <a:r>
              <a:rPr lang="en-US" dirty="0">
                <a:cs typeface="Calibri" panose="020F0502020204030204" pitchFamily="34" charset="0"/>
              </a:rPr>
              <a:t>Our discussion will focus on: </a:t>
            </a:r>
          </a:p>
          <a:p>
            <a:pPr>
              <a:defRPr/>
            </a:pPr>
            <a:r>
              <a:rPr lang="en-US" dirty="0">
                <a:cs typeface="Calibri" panose="020F0502020204030204" pitchFamily="34" charset="0"/>
              </a:rPr>
              <a:t>Understanding stress in general</a:t>
            </a:r>
          </a:p>
          <a:p>
            <a:pPr>
              <a:defRPr/>
            </a:pPr>
            <a:r>
              <a:rPr lang="en-US" dirty="0">
                <a:cs typeface="Calibri" panose="020F0502020204030204" pitchFamily="34" charset="0"/>
              </a:rPr>
              <a:t>Common causes of financial stress</a:t>
            </a:r>
          </a:p>
          <a:p>
            <a:pPr>
              <a:defRPr/>
            </a:pPr>
            <a:r>
              <a:rPr lang="en-US" dirty="0">
                <a:cs typeface="Calibri" panose="020F0502020204030204" pitchFamily="34" charset="0"/>
              </a:rPr>
              <a:t>Ways to strengthen your financial resilience</a:t>
            </a:r>
          </a:p>
          <a:p>
            <a:pPr>
              <a:defRPr/>
            </a:pPr>
            <a:r>
              <a:rPr lang="en-US" dirty="0">
                <a:cs typeface="Calibri" panose="020F0502020204030204" pitchFamily="34" charset="0"/>
              </a:rPr>
              <a:t>Tips to help boost your retirement savings</a:t>
            </a:r>
          </a:p>
          <a:p>
            <a:pPr marL="0" indent="0">
              <a:buNone/>
              <a:defRPr/>
            </a:pPr>
            <a:r>
              <a:rPr lang="en-US" dirty="0">
                <a:cs typeface="Calibri" panose="020F0502020204030204" pitchFamily="34" charset="0"/>
              </a:rPr>
              <a:t> </a:t>
            </a:r>
          </a:p>
          <a:p>
            <a:pPr marL="0" indent="0">
              <a:buNone/>
            </a:pPr>
            <a:r>
              <a:rPr lang="en-US" dirty="0">
                <a:cs typeface="Calibri" panose="020F0502020204030204" pitchFamily="34" charset="0"/>
              </a:rPr>
              <a:t>Let’s get started.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dirty="0"/>
          </a:p>
        </p:txBody>
      </p:sp>
    </p:spTree>
    <p:extLst>
      <p:ext uri="{BB962C8B-B14F-4D97-AF65-F5344CB8AC3E}">
        <p14:creationId xmlns:p14="http://schemas.microsoft.com/office/powerpoint/2010/main" val="87755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defTabSz="933420">
              <a:spcBef>
                <a:spcPts val="0"/>
              </a:spcBef>
              <a:buNone/>
              <a:defRPr/>
            </a:pPr>
            <a:r>
              <a:rPr lang="en-US" altLang="en-US" dirty="0">
                <a:ea typeface="Geneva" pitchFamily="123" charset="-128"/>
                <a:cs typeface="Geneva" pitchFamily="123" charset="-128"/>
              </a:rPr>
              <a:t>Thank you for joining us today to learn more about ways to reduce stress, build</a:t>
            </a:r>
          </a:p>
          <a:p>
            <a:pPr marL="174625" indent="-174625" defTabSz="933420">
              <a:spcBef>
                <a:spcPts val="0"/>
              </a:spcBef>
              <a:buNone/>
              <a:defRPr/>
            </a:pPr>
            <a:r>
              <a:rPr lang="en-US" altLang="en-US" dirty="0">
                <a:ea typeface="Geneva" pitchFamily="123" charset="-128"/>
                <a:cs typeface="Geneva" pitchFamily="123" charset="-128"/>
              </a:rPr>
              <a:t>financial resilience, and gain control over your finances—today </a:t>
            </a:r>
            <a:r>
              <a:rPr lang="en-US" altLang="en-US" i="1" dirty="0">
                <a:ea typeface="Geneva" pitchFamily="123" charset="-128"/>
                <a:cs typeface="Geneva" pitchFamily="123" charset="-128"/>
              </a:rPr>
              <a:t>and</a:t>
            </a:r>
            <a:r>
              <a:rPr lang="en-US" altLang="en-US" dirty="0">
                <a:ea typeface="Geneva" pitchFamily="123" charset="-128"/>
                <a:cs typeface="Geneva" pitchFamily="123" charset="-128"/>
              </a:rPr>
              <a:t> tomorrow. </a:t>
            </a:r>
          </a:p>
          <a:p>
            <a:pPr marL="174625" indent="-174625" defTabSz="933420">
              <a:spcBef>
                <a:spcPts val="0"/>
              </a:spcBef>
              <a:buNone/>
              <a:defRPr/>
            </a:pPr>
            <a:endParaRPr lang="en-US" altLang="en-US" dirty="0">
              <a:ea typeface="Geneva" pitchFamily="123" charset="-128"/>
              <a:cs typeface="Geneva" pitchFamily="123" charset="-128"/>
            </a:endParaRPr>
          </a:p>
          <a:p>
            <a:pPr marL="174625" indent="-174625" defTabSz="933420">
              <a:spcBef>
                <a:spcPts val="612"/>
              </a:spcBef>
              <a:buNone/>
              <a:defRPr/>
            </a:pPr>
            <a:r>
              <a:rPr lang="en-US" altLang="en-US" dirty="0">
                <a:ea typeface="Geneva" pitchFamily="123" charset="-128"/>
                <a:cs typeface="Geneva" pitchFamily="123" charset="-128"/>
              </a:rPr>
              <a:t>To recap:</a:t>
            </a:r>
          </a:p>
          <a:p>
            <a:pPr marL="174625" indent="-174625">
              <a:defRPr/>
            </a:pPr>
            <a:r>
              <a:rPr lang="en-US" altLang="en-US" dirty="0">
                <a:ea typeface="Geneva" pitchFamily="123" charset="-128"/>
                <a:cs typeface="Geneva" pitchFamily="123" charset="-128"/>
              </a:rPr>
              <a:t>Identify and address your top financial issues</a:t>
            </a:r>
          </a:p>
          <a:p>
            <a:pPr marL="174625" indent="-174625">
              <a:defRPr/>
            </a:pPr>
            <a:r>
              <a:rPr lang="en-US" altLang="en-US" dirty="0">
                <a:ea typeface="Geneva" pitchFamily="123" charset="-128"/>
                <a:cs typeface="Geneva" pitchFamily="123" charset="-128"/>
              </a:rPr>
              <a:t>Set goals and create a budget that works for you</a:t>
            </a:r>
            <a:endParaRPr lang="en-US" altLang="en-US" b="1" dirty="0">
              <a:ea typeface="Geneva" pitchFamily="123" charset="-128"/>
              <a:cs typeface="Geneva" pitchFamily="123" charset="-128"/>
            </a:endParaRPr>
          </a:p>
          <a:p>
            <a:pPr marL="174625" indent="-174625">
              <a:defRPr/>
            </a:pPr>
            <a:r>
              <a:rPr lang="en-US" altLang="en-US" dirty="0">
                <a:ea typeface="Geneva" pitchFamily="123" charset="-128"/>
                <a:cs typeface="Geneva" pitchFamily="123" charset="-128"/>
              </a:rPr>
              <a:t>Prepare for emergencies</a:t>
            </a:r>
          </a:p>
          <a:p>
            <a:pPr marL="174625" indent="-174625">
              <a:defRPr/>
            </a:pPr>
            <a:r>
              <a:rPr lang="en-US" altLang="en-US" dirty="0">
                <a:ea typeface="Geneva" pitchFamily="123" charset="-128"/>
                <a:cs typeface="Geneva" pitchFamily="123" charset="-128"/>
              </a:rPr>
              <a:t>Plan for your future</a:t>
            </a:r>
          </a:p>
          <a:p>
            <a:pPr marL="174625" indent="-174625">
              <a:defRPr/>
            </a:pPr>
            <a:r>
              <a:rPr lang="en-US" altLang="en-US" dirty="0">
                <a:ea typeface="Geneva" pitchFamily="123" charset="-128"/>
                <a:cs typeface="Geneva" pitchFamily="123" charset="-128"/>
              </a:rPr>
              <a:t>Stay connected with your retirement account through myplan.johnhancock.com or download John Hancock’s retirement app</a:t>
            </a:r>
          </a:p>
          <a:p>
            <a:pPr marL="170630" indent="0">
              <a:buNone/>
              <a:defRPr/>
            </a:pPr>
            <a:endParaRPr lang="en-US" altLang="en-US" dirty="0">
              <a:ea typeface="Geneva" pitchFamily="123" charset="-128"/>
              <a:cs typeface="Geneva" pitchFamily="123" charset="-128"/>
            </a:endParaRPr>
          </a:p>
          <a:p>
            <a:pPr marL="0" indent="0">
              <a:buNone/>
            </a:pPr>
            <a:r>
              <a:rPr lang="en-US" altLang="en-US" dirty="0">
                <a:ea typeface="Geneva" pitchFamily="123" charset="-128"/>
                <a:cs typeface="Geneva" pitchFamily="123" charset="-128"/>
              </a:rPr>
              <a:t>Remember, reducing financial stress and achieving financial resilience don’t happen overnight. It’s all about making steady progress.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20</a:t>
            </a:fld>
            <a:endParaRPr lang="en-CA" dirty="0"/>
          </a:p>
        </p:txBody>
      </p:sp>
    </p:spTree>
    <p:extLst>
      <p:ext uri="{BB962C8B-B14F-4D97-AF65-F5344CB8AC3E}">
        <p14:creationId xmlns:p14="http://schemas.microsoft.com/office/powerpoint/2010/main" val="226724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[Review the process for asking questions.]    </a:t>
            </a:r>
          </a:p>
          <a:p>
            <a:pPr marL="0" indent="0">
              <a:buNone/>
            </a:pPr>
            <a:r>
              <a:rPr lang="en-US" b="1" i="1" dirty="0"/>
              <a:t>[After all the questions have been answered] </a:t>
            </a:r>
          </a:p>
          <a:p>
            <a:pPr marL="0" indent="0">
              <a:buNone/>
            </a:pPr>
            <a:r>
              <a:rPr lang="en-US" dirty="0"/>
              <a:t>Thanks again for attending. Enjoy the rest of your day.  </a:t>
            </a:r>
          </a:p>
          <a:p>
            <a:endParaRPr lang="en-US" dirty="0"/>
          </a:p>
        </p:txBody>
      </p:sp>
      <p:sp>
        <p:nvSpPr>
          <p:cNvPr id="4" name="Slide Number Placeholder 3"/>
          <p:cNvSpPr>
            <a:spLocks noGrp="1"/>
          </p:cNvSpPr>
          <p:nvPr>
            <p:ph type="sldNum" sz="quarter" idx="5"/>
          </p:nvPr>
        </p:nvSpPr>
        <p:spPr/>
        <p:txBody>
          <a:bodyPr/>
          <a:lstStyle/>
          <a:p>
            <a:fld id="{DE886D9E-B5BC-4C21-A00B-B686C8D62CF9}" type="slidenum">
              <a:rPr lang="en-US" smtClean="0"/>
              <a:t>21</a:t>
            </a:fld>
            <a:endParaRPr lang="en-US"/>
          </a:p>
        </p:txBody>
      </p:sp>
    </p:spTree>
    <p:extLst>
      <p:ext uri="{BB962C8B-B14F-4D97-AF65-F5344CB8AC3E}">
        <p14:creationId xmlns:p14="http://schemas.microsoft.com/office/powerpoint/2010/main" val="3703549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100">
                <a:solidFill>
                  <a:schemeClr val="tx1"/>
                </a:solidFill>
                <a:latin typeface="Verdana" panose="020B0604030504040204" pitchFamily="34" charset="0"/>
                <a:ea typeface="Geneva" pitchFamily="121" charset="-128"/>
              </a:defRPr>
            </a:lvl1pPr>
            <a:lvl2pPr marL="751274" indent="-288952" algn="ctr">
              <a:defRPr sz="2100">
                <a:solidFill>
                  <a:schemeClr val="tx1"/>
                </a:solidFill>
                <a:latin typeface="Verdana" panose="020B0604030504040204" pitchFamily="34" charset="0"/>
                <a:ea typeface="Geneva" pitchFamily="121" charset="-128"/>
              </a:defRPr>
            </a:lvl2pPr>
            <a:lvl3pPr marL="1155807" indent="-231161" algn="ctr">
              <a:defRPr sz="2100">
                <a:solidFill>
                  <a:schemeClr val="tx1"/>
                </a:solidFill>
                <a:latin typeface="Verdana" panose="020B0604030504040204" pitchFamily="34" charset="0"/>
                <a:ea typeface="Geneva" pitchFamily="121" charset="-128"/>
              </a:defRPr>
            </a:lvl3pPr>
            <a:lvl4pPr marL="1618129" indent="-231161" algn="ctr">
              <a:defRPr sz="2100">
                <a:solidFill>
                  <a:schemeClr val="tx1"/>
                </a:solidFill>
                <a:latin typeface="Verdana" panose="020B0604030504040204" pitchFamily="34" charset="0"/>
                <a:ea typeface="Geneva" pitchFamily="121" charset="-128"/>
              </a:defRPr>
            </a:lvl4pPr>
            <a:lvl5pPr marL="2080452" indent="-231161" algn="ctr">
              <a:defRPr sz="2100">
                <a:solidFill>
                  <a:schemeClr val="tx1"/>
                </a:solidFill>
                <a:latin typeface="Verdana" panose="020B0604030504040204" pitchFamily="34" charset="0"/>
                <a:ea typeface="Geneva" pitchFamily="121" charset="-128"/>
              </a:defRPr>
            </a:lvl5pPr>
            <a:lvl6pPr marL="2542775" indent="-23116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6pPr>
            <a:lvl7pPr marL="3005097" indent="-23116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7pPr>
            <a:lvl8pPr marL="3467420" indent="-23116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8pPr>
            <a:lvl9pPr marL="3929743" indent="-23116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9pPr>
          </a:lstStyle>
          <a:p>
            <a:pPr algn="r"/>
            <a:fld id="{2C2CE635-6F1E-4697-8F13-A2F6041C5AF8}" type="slidenum">
              <a:rPr lang="en-US" altLang="en-US" sz="1200">
                <a:latin typeface="Arial" panose="020B0604020202020204" pitchFamily="34" charset="0"/>
                <a:ea typeface="MS PGothic" panose="020B0600070205080204" pitchFamily="34" charset="-128"/>
              </a:rPr>
              <a:pPr algn="r"/>
              <a:t>22</a:t>
            </a:fld>
            <a:endParaRPr lang="en-US" altLang="en-US" sz="1200" dirty="0">
              <a:latin typeface="Arial" panose="020B0604020202020204" pitchFamily="34" charset="0"/>
              <a:ea typeface="MS PGothic" panose="020B0600070205080204" pitchFamily="34" charset="-128"/>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15042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96850"/>
            <a:ext cx="4538662" cy="3403600"/>
          </a:xfrm>
        </p:spPr>
      </p:sp>
      <p:sp>
        <p:nvSpPr>
          <p:cNvPr id="3" name="Notes Placeholder 2"/>
          <p:cNvSpPr>
            <a:spLocks noGrp="1"/>
          </p:cNvSpPr>
          <p:nvPr>
            <p:ph type="body" idx="1"/>
          </p:nvPr>
        </p:nvSpPr>
        <p:spPr/>
        <p:txBody>
          <a:bodyPr/>
          <a:lstStyle/>
          <a:p>
            <a:pPr marL="0" indent="0">
              <a:buNone/>
            </a:pPr>
            <a:r>
              <a:rPr lang="en-US" dirty="0">
                <a:cs typeface="Calibri" panose="020F0502020204030204" pitchFamily="34" charset="0"/>
              </a:rPr>
              <a:t>Stress is all around us. Our daily lives are often filled with many ups and downs. We may welcome a new family member, miss out on a dream job, or receive bad news about our health. </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But what exactly</a:t>
            </a:r>
            <a:r>
              <a:rPr lang="en-US" i="1" dirty="0">
                <a:cs typeface="Calibri" panose="020F0502020204030204" pitchFamily="34" charset="0"/>
              </a:rPr>
              <a:t> is </a:t>
            </a:r>
            <a:r>
              <a:rPr lang="en-US" dirty="0">
                <a:cs typeface="Calibri" panose="020F0502020204030204" pitchFamily="34" charset="0"/>
              </a:rPr>
              <a:t>stress?</a:t>
            </a:r>
            <a:endParaRPr lang="en-US" u="sng" dirty="0">
              <a:cs typeface="Calibri" panose="020F0502020204030204" pitchFamily="34" charset="0"/>
            </a:endParaRPr>
          </a:p>
          <a:p>
            <a:pPr marL="0" indent="0">
              <a:buNone/>
            </a:pPr>
            <a:endParaRPr lang="en-US" dirty="0"/>
          </a:p>
          <a:p>
            <a:pPr marL="0" indent="0">
              <a:buNone/>
            </a:pPr>
            <a:endParaRPr lang="en-US" sz="10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160316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baseline="0" dirty="0"/>
              <a:t>Stress is the way your body reacts when you’re faced with a challenge, such as a work deadline. And it’s not always a bad thing: Your heightened awareness can help you focus and address the issue. Too much stress, however, can take a toll on your physical, emotional, and mental health.</a:t>
            </a:r>
            <a:endParaRPr lang="en-US" altLang="en-US" dirty="0">
              <a:ea typeface="MS PGothic" panose="020B0600070205080204" pitchFamily="34" charset="-128"/>
              <a:cs typeface="Geneva" panose="020B050303040404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US" smtClean="0"/>
              <a:pPr/>
              <a:t>4</a:t>
            </a:fld>
            <a:endParaRPr lang="en-US" dirty="0"/>
          </a:p>
        </p:txBody>
      </p:sp>
    </p:spTree>
    <p:extLst>
      <p:ext uri="{BB962C8B-B14F-4D97-AF65-F5344CB8AC3E}">
        <p14:creationId xmlns:p14="http://schemas.microsoft.com/office/powerpoint/2010/main" val="314003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Calibri" panose="020F0502020204030204" pitchFamily="34" charset="0"/>
              </a:rPr>
              <a:t>Stress can come from many different places, including issues with family and relationships, money, health, and work.</a:t>
            </a:r>
          </a:p>
          <a:p>
            <a:pPr marL="0" indent="0">
              <a:buNone/>
            </a:pPr>
            <a:endParaRPr lang="en-US" sz="1100" dirty="0">
              <a:latin typeface="Calibri" panose="020F0502020204030204" pitchFamily="34" charset="0"/>
              <a:cs typeface="Calibri" panose="020F0502020204030204" pitchFamily="34" charset="0"/>
            </a:endParaRPr>
          </a:p>
          <a:p>
            <a:pPr marL="0" indent="0">
              <a:buNone/>
            </a:pPr>
            <a:endParaRPr lang="en-US"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160670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7"/>
          <p:cNvSpPr>
            <a:spLocks noGrp="1" noChangeArrowheads="1"/>
          </p:cNvSpPr>
          <p:nvPr>
            <p:ph type="sldNum" sz="quarter" idx="5"/>
          </p:nvPr>
        </p:nvSpPr>
        <p:spPr>
          <a:noFill/>
        </p:spPr>
        <p:txBody>
          <a:bodyPr/>
          <a:lstStyle/>
          <a:p>
            <a:fld id="{24775EDE-FFCE-4853-A1F5-BA42BD27B6C6}" type="slidenum">
              <a:rPr lang="en-US"/>
              <a:pPr/>
              <a:t>6</a:t>
            </a:fld>
            <a:endParaRPr lang="en-US" dirty="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pPr marL="0" indent="0">
              <a:buNone/>
            </a:pPr>
            <a:r>
              <a:rPr lang="en-US" dirty="0">
                <a:cs typeface="Calibri" panose="020F0502020204030204" pitchFamily="34" charset="0"/>
              </a:rPr>
              <a:t>Sometimes stress can prevent people from making positive, mindful decisions.</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Before we continue, I’d like you to think about how stressed you feel on a daily basis.</a:t>
            </a:r>
          </a:p>
          <a:p>
            <a:pPr marL="0" indent="0">
              <a:buNone/>
            </a:pPr>
            <a:endParaRPr lang="en-US" dirty="0"/>
          </a:p>
          <a:p>
            <a:pPr marL="0" indent="0">
              <a:buNone/>
            </a:pPr>
            <a:endParaRPr lang="en-US"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326759B-2EE0-4DBC-980A-A1C19885E20D}" type="slidenum">
              <a:rPr lang="en-US" smtClean="0">
                <a:latin typeface="Verdana" pitchFamily="34" charset="0"/>
              </a:rPr>
              <a:pPr/>
              <a:t>7</a:t>
            </a:fld>
            <a:endParaRPr lang="en-US" dirty="0">
              <a:latin typeface="Verdan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3"/>
          </p:nvPr>
        </p:nvSpPr>
        <p:spPr>
          <a:noFill/>
          <a:ln/>
        </p:spPr>
        <p:txBody>
          <a:bodyPr/>
          <a:lstStyle/>
          <a:p>
            <a:pPr marL="0" indent="0">
              <a:buNone/>
              <a:defRPr/>
            </a:pPr>
            <a:r>
              <a:rPr lang="en-US" dirty="0"/>
              <a:t>Often, just having a plan can help reduce stress, especially when it comes to money. This will be our focus for the remainder of our time together. </a:t>
            </a:r>
          </a:p>
          <a:p>
            <a:pPr>
              <a:defRPr/>
            </a:pPr>
            <a:endParaRPr 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420">
              <a:spcBef>
                <a:spcPts val="0"/>
              </a:spcBef>
              <a:buClr>
                <a:schemeClr val="accent1"/>
              </a:buClr>
              <a:buNone/>
              <a:defRPr/>
            </a:pPr>
            <a:r>
              <a:rPr lang="en-US" altLang="en-US" dirty="0">
                <a:ea typeface="ＭＳ Ｐゴシック" pitchFamily="34" charset="-128"/>
                <a:cs typeface="Geneva" pitchFamily="123" charset="-128"/>
              </a:rPr>
              <a:t>The first step to combating financial stress is understanding where you are now.</a:t>
            </a:r>
          </a:p>
          <a:p>
            <a:pPr marL="0" indent="0" defTabSz="933420">
              <a:spcBef>
                <a:spcPts val="0"/>
              </a:spcBef>
              <a:buClr>
                <a:schemeClr val="accent1"/>
              </a:buClr>
              <a:buNone/>
              <a:defRPr/>
            </a:pPr>
            <a:endParaRPr lang="en-US" sz="1100" dirty="0"/>
          </a:p>
          <a:p>
            <a:pPr marL="0" indent="0" defTabSz="933420">
              <a:spcBef>
                <a:spcPts val="0"/>
              </a:spcBef>
              <a:buClr>
                <a:schemeClr val="accent1"/>
              </a:buClr>
              <a:buNone/>
              <a:defRPr/>
            </a:pPr>
            <a:r>
              <a:rPr lang="en-US" altLang="en-US" dirty="0">
                <a:ea typeface="ＭＳ Ｐゴシック" pitchFamily="34" charset="-128"/>
                <a:cs typeface="Geneva" pitchFamily="123" charset="-128"/>
              </a:rPr>
              <a:t>This self-reflection can be challenging but knowing you’re not alone can help. Every year, we survey our retirement plan participants to learn how they’re feeling about their finances and retirement. </a:t>
            </a:r>
          </a:p>
          <a:p>
            <a:pPr marL="0" indent="0" defTabSz="933420">
              <a:spcBef>
                <a:spcPts val="0"/>
              </a:spcBef>
              <a:buClr>
                <a:schemeClr val="accent1"/>
              </a:buClr>
              <a:buNone/>
              <a:defRPr/>
            </a:pPr>
            <a:endParaRPr lang="en-US" altLang="en-US" dirty="0">
              <a:ea typeface="ＭＳ Ｐゴシック" pitchFamily="34" charset="-128"/>
              <a:cs typeface="Geneva" pitchFamily="123" charset="-128"/>
            </a:endParaRPr>
          </a:p>
          <a:p>
            <a:pPr marL="0" indent="0" defTabSz="933420">
              <a:spcBef>
                <a:spcPts val="0"/>
              </a:spcBef>
              <a:buClr>
                <a:schemeClr val="accent1"/>
              </a:buClr>
              <a:buNone/>
              <a:defRPr/>
            </a:pPr>
            <a:r>
              <a:rPr lang="en-US" altLang="en-US" dirty="0">
                <a:ea typeface="ＭＳ Ｐゴシック" pitchFamily="34" charset="-128"/>
                <a:cs typeface="Geneva" pitchFamily="123" charset="-128"/>
              </a:rPr>
              <a:t>Let’s look at some of their financial stressors, which may also be yours.</a:t>
            </a:r>
          </a:p>
          <a:p>
            <a:pPr marL="0" indent="0">
              <a:buNone/>
            </a:pPr>
            <a:endParaRPr lang="en-US"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8</a:t>
            </a:fld>
            <a:endParaRPr lang="en-US" dirty="0"/>
          </a:p>
        </p:txBody>
      </p:sp>
    </p:spTree>
    <p:extLst>
      <p:ext uri="{BB962C8B-B14F-4D97-AF65-F5344CB8AC3E}">
        <p14:creationId xmlns:p14="http://schemas.microsoft.com/office/powerpoint/2010/main" val="352370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It probably won’t surprise you to learn that roughly half of those we surveyed are feeling financially stressed, partly due to inflation and the rising cost of living. </a:t>
            </a:r>
          </a:p>
          <a:p>
            <a:pPr marL="0" indent="0">
              <a:buNone/>
            </a:pPr>
            <a:endParaRPr lang="en-US" dirty="0"/>
          </a:p>
          <a:p>
            <a:pPr marL="0" indent="0">
              <a:buNone/>
            </a:pPr>
            <a:r>
              <a:rPr lang="en-US" b="0" i="0" u="none" strike="noStrike" baseline="0" dirty="0">
                <a:solidFill>
                  <a:srgbClr val="282B3E"/>
                </a:solidFill>
              </a:rPr>
              <a:t>But that’s not the only thing they’re concerned about.</a:t>
            </a:r>
            <a:endParaRPr lang="en-US" b="1" i="1" dirty="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dirty="0"/>
          </a:p>
        </p:txBody>
      </p:sp>
    </p:spTree>
    <p:extLst>
      <p:ext uri="{BB962C8B-B14F-4D97-AF65-F5344CB8AC3E}">
        <p14:creationId xmlns:p14="http://schemas.microsoft.com/office/powerpoint/2010/main" val="408730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2279E-B411-9A48-B587-47DB6F5428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798" t="16709" r="24173" b="42"/>
          <a:stretch/>
        </p:blipFill>
        <p:spPr>
          <a:xfrm>
            <a:off x="-1" y="0"/>
            <a:ext cx="9148623" cy="6854536"/>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solidFill>
                  <a:schemeClr val="bg1"/>
                </a:solidFill>
              </a:defRPr>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bg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bg1"/>
                </a:solidFill>
                <a:latin typeface="+mn-lt"/>
              </a:defRPr>
            </a:lvl1pPr>
          </a:lstStyle>
          <a:p>
            <a:fld id="{ED3FA57E-F3C9-4422-B7DF-F56B8E1A49EB}" type="datetime4">
              <a:rPr lang="en-CA" smtClean="0"/>
              <a:pPr/>
              <a:t>January 17, 2025</a:t>
            </a:fld>
            <a:endParaRPr lang="en-CA"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January 17, 2025</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4">
            <a:extLst>
              <a:ext uri="{FF2B5EF4-FFF2-40B4-BE49-F238E27FC236}">
                <a16:creationId xmlns:a16="http://schemas.microsoft.com/office/drawing/2014/main" id="{E7ACA874-DB2E-4D21-A4FC-3697F6EA26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January 17, 2025</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4">
            <a:extLst>
              <a:ext uri="{FF2B5EF4-FFF2-40B4-BE49-F238E27FC236}">
                <a16:creationId xmlns:a16="http://schemas.microsoft.com/office/drawing/2014/main" id="{4162741C-FE1D-406B-9AC9-74A23B745C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January 17, 2025</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A37F1619-AA93-4060-BD60-C576B19528E8}" type="datetime4">
              <a:rPr lang="en-CA" smtClean="0"/>
              <a:t>January 17, 2025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E8B94599-B0CF-427C-90FA-8448CA06BC9E}" type="datetime4">
              <a:rPr lang="en-CA" smtClean="0"/>
              <a:t>January 17, 2025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CA" noProof="0" dirty="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Date Placeholder 4"/>
          <p:cNvSpPr>
            <a:spLocks noGrp="1"/>
          </p:cNvSpPr>
          <p:nvPr>
            <p:ph type="dt" sz="half" idx="10"/>
          </p:nvPr>
        </p:nvSpPr>
        <p:spPr/>
        <p:txBody>
          <a:bodyPr/>
          <a:lstStyle/>
          <a:p>
            <a:fld id="{685EE892-DA9C-470A-9EFD-1F1333ED0846}" type="datetime4">
              <a:rPr lang="en-CA" smtClean="0"/>
              <a:t>January 17, 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CA" noProof="0" dirty="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Date Placeholder 6"/>
          <p:cNvSpPr>
            <a:spLocks noGrp="1"/>
          </p:cNvSpPr>
          <p:nvPr>
            <p:ph type="dt" sz="half" idx="10"/>
          </p:nvPr>
        </p:nvSpPr>
        <p:spPr/>
        <p:txBody>
          <a:bodyPr/>
          <a:lstStyle/>
          <a:p>
            <a:fld id="{00A4CB11-CC29-45DE-86FE-3B5E9B18E485}" type="datetime4">
              <a:rPr lang="en-CA" smtClean="0"/>
              <a:t>January 17, 2025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94741676-E466-45EE-9456-AFE9D2BAAE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8E0896CE-7B58-4926-945B-578075DD2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2279E-B411-9A48-B587-47DB6F5428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130" t="24910" r="11097"/>
          <a:stretch/>
        </p:blipFill>
        <p:spPr>
          <a:xfrm>
            <a:off x="-1" y="0"/>
            <a:ext cx="9148623" cy="6854536"/>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solidFill>
                  <a:schemeClr val="bg1"/>
                </a:solidFill>
              </a:defRPr>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bg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bg1"/>
                </a:solidFill>
                <a:latin typeface="+mn-lt"/>
              </a:defRPr>
            </a:lvl1pPr>
          </a:lstStyle>
          <a:p>
            <a:fld id="{ED3FA57E-F3C9-4422-B7DF-F56B8E1A49EB}" type="datetime4">
              <a:rPr lang="en-CA" smtClean="0"/>
              <a:pPr/>
              <a:t>January 17, 2025</a:t>
            </a:fld>
            <a:endParaRPr lang="en-CA"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232352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Graphic 2">
            <a:extLst>
              <a:ext uri="{FF2B5EF4-FFF2-40B4-BE49-F238E27FC236}">
                <a16:creationId xmlns:a16="http://schemas.microsoft.com/office/drawing/2014/main" id="{E9DB73A5-19DD-458A-A6D2-8AE467CDCE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Click to add body copy</a:t>
            </a:r>
          </a:p>
          <a:p>
            <a:pPr lvl="1"/>
            <a:r>
              <a:rPr lang="en-CA" noProof="0" dirty="0"/>
              <a:t>Second level</a:t>
            </a:r>
          </a:p>
          <a:p>
            <a:pPr lvl="2"/>
            <a:r>
              <a:rPr lang="en-CA" noProof="0" dirty="0"/>
              <a:t>Third level</a:t>
            </a:r>
          </a:p>
          <a:p>
            <a:pPr lvl="3"/>
            <a:r>
              <a:rPr lang="en-CA" noProof="0" dirty="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Add body copy or click icon for other content options</a:t>
            </a:r>
          </a:p>
          <a:p>
            <a:pPr lvl="1"/>
            <a:r>
              <a:rPr lang="en-CA" noProof="0" dirty="0"/>
              <a:t>Second level</a:t>
            </a:r>
          </a:p>
          <a:p>
            <a:pPr lvl="2"/>
            <a:r>
              <a:rPr lang="en-CA" noProof="0" dirty="0"/>
              <a:t>Third level</a:t>
            </a:r>
          </a:p>
          <a:p>
            <a:pPr lvl="3"/>
            <a:r>
              <a:rPr lang="en-CA" noProof="0" dirty="0"/>
              <a:t>Fourth level</a:t>
            </a:r>
          </a:p>
        </p:txBody>
      </p:sp>
      <p:pic>
        <p:nvPicPr>
          <p:cNvPr id="3" name="Graphic 2">
            <a:extLst>
              <a:ext uri="{FF2B5EF4-FFF2-40B4-BE49-F238E27FC236}">
                <a16:creationId xmlns:a16="http://schemas.microsoft.com/office/drawing/2014/main" id="{6F1B1749-88F9-4BA5-9FF2-EE9E2126F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January 17, 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January 17, 2025</a:t>
            </a:fld>
            <a:endParaRPr lang="en-US"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dirty="0"/>
          </a:p>
        </p:txBody>
      </p:sp>
      <p:pic>
        <p:nvPicPr>
          <p:cNvPr id="2" name="Graphic 1">
            <a:extLst>
              <a:ext uri="{FF2B5EF4-FFF2-40B4-BE49-F238E27FC236}">
                <a16:creationId xmlns:a16="http://schemas.microsoft.com/office/drawing/2014/main" id="{2065AA00-BE9A-4802-A82F-20C9FFDAF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3644089-4705-4322-A72A-2DE718A0D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210" y="4612693"/>
            <a:ext cx="1123138" cy="8424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CA" sz="140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CA" sz="3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If you have any questions or concerns, </a:t>
            </a:r>
            <a:br>
              <a:rPr kumimoji="0" lang="en-CA" sz="1400" b="1" i="0" u="none" strike="noStrike" kern="1200" cap="none" spc="0" normalizeH="0" baseline="0" noProof="0" dirty="0">
                <a:ln>
                  <a:noFill/>
                </a:ln>
                <a:solidFill>
                  <a:prstClr val="black"/>
                </a:solidFill>
                <a:effectLst/>
                <a:uLnTx/>
                <a:uFillTx/>
                <a:latin typeface="+mn-lt"/>
                <a:ea typeface="+mn-ea"/>
                <a:cs typeface="+mn-cs"/>
              </a:rPr>
            </a:br>
            <a:r>
              <a:rPr kumimoji="0" lang="en-CA" sz="1400" b="1" i="0" u="none" strike="noStrike" kern="1200" cap="none" spc="0" normalizeH="0" baseline="0" noProof="0" dirty="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dirty="0">
                <a:ln>
                  <a:noFill/>
                </a:ln>
                <a:solidFill>
                  <a:prstClr val="black"/>
                </a:solidFill>
                <a:effectLst/>
                <a:uLnTx/>
                <a:uFillTx/>
                <a:latin typeface="+mn-lt"/>
                <a:ea typeface="+mn-ea"/>
                <a:cs typeface="+mn-cs"/>
              </a:rPr>
              <a:t>Official John Hancock Template</a:t>
            </a:r>
            <a:endParaRPr lang="en-CA" sz="1600" dirty="0"/>
          </a:p>
        </p:txBody>
      </p:sp>
      <p:sp>
        <p:nvSpPr>
          <p:cNvPr id="2" name="Date Placeholder 1"/>
          <p:cNvSpPr>
            <a:spLocks noGrp="1"/>
          </p:cNvSpPr>
          <p:nvPr userDrawn="1">
            <p:ph type="dt" sz="half" idx="10"/>
          </p:nvPr>
        </p:nvSpPr>
        <p:spPr/>
        <p:txBody>
          <a:bodyPr/>
          <a:lstStyle/>
          <a:p>
            <a:fld id="{61A4BEF5-9A05-4D20-83E5-233E87403DC0}" type="datetime4">
              <a:rPr lang="en-CA" smtClean="0"/>
              <a:t>January 17, 2025</a:t>
            </a:fld>
            <a:endParaRPr dirty="0"/>
          </a:p>
        </p:txBody>
      </p:sp>
      <p:sp>
        <p:nvSpPr>
          <p:cNvPr id="3" name="Footer Placeholder 2"/>
          <p:cNvSpPr>
            <a:spLocks noGrp="1"/>
          </p:cNvSpPr>
          <p:nvPr userDrawn="1">
            <p:ph type="ftr" sz="quarter" idx="11"/>
          </p:nvPr>
        </p:nvSpPr>
        <p:spPr/>
        <p:txBody>
          <a:bodyPr/>
          <a:lstStyle/>
          <a:p>
            <a:endParaRPr dirty="0"/>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dirty="0"/>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pic>
        <p:nvPicPr>
          <p:cNvPr id="26" name="Picture 25">
            <a:extLst>
              <a:ext uri="{FF2B5EF4-FFF2-40B4-BE49-F238E27FC236}">
                <a16:creationId xmlns:a16="http://schemas.microsoft.com/office/drawing/2014/main" id="{5F80FE37-0C37-426A-9A7C-C4607B72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9486" y="4813375"/>
            <a:ext cx="1123138" cy="842400"/>
          </a:xfrm>
          <a:prstGeom prst="rect">
            <a:avLst/>
          </a:prstGeom>
          <a:ln w="3175">
            <a:solidFill>
              <a:schemeClr val="bg2">
                <a:lumMod val="60000"/>
                <a:lumOff val="40000"/>
              </a:schemeClr>
            </a:solidFill>
          </a:ln>
        </p:spPr>
      </p:pic>
      <p:pic>
        <p:nvPicPr>
          <p:cNvPr id="32" name="Picture 31">
            <a:extLst>
              <a:ext uri="{FF2B5EF4-FFF2-40B4-BE49-F238E27FC236}">
                <a16:creationId xmlns:a16="http://schemas.microsoft.com/office/drawing/2014/main" id="{D4709FE6-3695-4F77-AB3C-1F4593BC03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76525" y="5083923"/>
            <a:ext cx="1123138" cy="842400"/>
          </a:xfrm>
          <a:prstGeom prst="rect">
            <a:avLst/>
          </a:prstGeom>
          <a:ln w="3175">
            <a:solidFill>
              <a:schemeClr val="bg2">
                <a:lumMod val="60000"/>
                <a:lumOff val="40000"/>
              </a:schemeClr>
            </a:solidFill>
          </a:ln>
        </p:spPr>
      </p:pic>
      <p:pic>
        <p:nvPicPr>
          <p:cNvPr id="34" name="Picture 33">
            <a:extLst>
              <a:ext uri="{FF2B5EF4-FFF2-40B4-BE49-F238E27FC236}">
                <a16:creationId xmlns:a16="http://schemas.microsoft.com/office/drawing/2014/main" id="{01D7D302-D8E0-46FC-A601-0E3A8AA01E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8931" y="5364885"/>
            <a:ext cx="1123138" cy="842400"/>
          </a:xfrm>
          <a:prstGeom prst="rect">
            <a:avLst/>
          </a:prstGeom>
          <a:ln w="3175">
            <a:solidFill>
              <a:schemeClr val="bg2">
                <a:lumMod val="60000"/>
                <a:lumOff val="40000"/>
              </a:schemeClr>
            </a:solidFill>
          </a:ln>
        </p:spPr>
      </p:pic>
      <p:pic>
        <p:nvPicPr>
          <p:cNvPr id="36" name="Picture 35">
            <a:extLst>
              <a:ext uri="{FF2B5EF4-FFF2-40B4-BE49-F238E27FC236}">
                <a16:creationId xmlns:a16="http://schemas.microsoft.com/office/drawing/2014/main" id="{55F55546-24F9-48BE-893C-065019F5EF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199467" y="3600268"/>
            <a:ext cx="1123138" cy="842400"/>
          </a:xfrm>
          <a:prstGeom prst="rect">
            <a:avLst/>
          </a:prstGeom>
          <a:ln w="3175">
            <a:solidFill>
              <a:schemeClr val="bg2">
                <a:lumMod val="60000"/>
                <a:lumOff val="40000"/>
              </a:schemeClr>
            </a:solidFill>
          </a:ln>
        </p:spPr>
      </p:pic>
      <p:pic>
        <p:nvPicPr>
          <p:cNvPr id="40" name="Picture 39">
            <a:extLst>
              <a:ext uri="{FF2B5EF4-FFF2-40B4-BE49-F238E27FC236}">
                <a16:creationId xmlns:a16="http://schemas.microsoft.com/office/drawing/2014/main" id="{7CA77317-DBF9-45AA-8C30-95ADF719E5B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55112" y="3840015"/>
            <a:ext cx="1123138" cy="842400"/>
          </a:xfrm>
          <a:prstGeom prst="rect">
            <a:avLst/>
          </a:prstGeom>
          <a:ln w="3175">
            <a:solidFill>
              <a:schemeClr val="bg2">
                <a:lumMod val="60000"/>
                <a:lumOff val="40000"/>
              </a:schemeClr>
            </a:solidFill>
          </a:ln>
        </p:spPr>
      </p:pic>
      <p:pic>
        <p:nvPicPr>
          <p:cNvPr id="42" name="Picture 41">
            <a:extLst>
              <a:ext uri="{FF2B5EF4-FFF2-40B4-BE49-F238E27FC236}">
                <a16:creationId xmlns:a16="http://schemas.microsoft.com/office/drawing/2014/main" id="{22641068-07DC-4587-976C-D813F272D5E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104949" y="4114046"/>
            <a:ext cx="1123138" cy="842400"/>
          </a:xfrm>
          <a:prstGeom prst="rect">
            <a:avLst/>
          </a:prstGeom>
          <a:ln w="3175">
            <a:solidFill>
              <a:schemeClr val="bg2">
                <a:lumMod val="60000"/>
                <a:lumOff val="40000"/>
              </a:schemeClr>
            </a:solidFill>
          </a:ln>
        </p:spPr>
      </p:pic>
      <p:pic>
        <p:nvPicPr>
          <p:cNvPr id="44" name="Picture 43">
            <a:extLst>
              <a:ext uri="{FF2B5EF4-FFF2-40B4-BE49-F238E27FC236}">
                <a16:creationId xmlns:a16="http://schemas.microsoft.com/office/drawing/2014/main" id="{76FF3DE5-7067-440A-899C-05D41F2B13B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549084" y="4375004"/>
            <a:ext cx="1123138" cy="84240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dirty="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using </a:t>
            </a:r>
            <a:r>
              <a:rPr lang="en-US" sz="140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600" dirty="0"/>
          </a:p>
        </p:txBody>
      </p:sp>
      <p:sp>
        <p:nvSpPr>
          <p:cNvPr id="2" name="Date Placeholder 1"/>
          <p:cNvSpPr>
            <a:spLocks noGrp="1"/>
          </p:cNvSpPr>
          <p:nvPr>
            <p:ph type="dt" sz="half" idx="10"/>
          </p:nvPr>
        </p:nvSpPr>
        <p:spPr/>
        <p:txBody>
          <a:bodyPr/>
          <a:lstStyle/>
          <a:p>
            <a:fld id="{9C607C0D-E009-46A8-9602-4C9F4E3543F3}" type="datetime4">
              <a:rPr lang="en-CA" smtClean="0"/>
              <a:t>January 17, 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dirty="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dirty="0"/>
              <a:t>Go </a:t>
            </a:r>
            <a:r>
              <a:rPr kumimoji="0" lang="en-US" sz="1400" b="0" i="0" u="none" strike="noStrike" kern="1200" cap="none" spc="0" normalizeH="0" baseline="0" dirty="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a:t>
            </a:r>
            <a:r>
              <a:rPr lang="en-US" sz="140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6DFD707-F222-4D4E-B8C5-EA4BFC0E5C2B}"/>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DDE573EB-ED1C-4950-A414-0660D4C78160}"/>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397379" y="5038127"/>
            <a:ext cx="5744339" cy="996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a:t>Primary colors </a:t>
            </a:r>
            <a:r>
              <a:rPr lang="en-US" sz="1200" dirty="0"/>
              <a:t>Green and Blue may be used interchangeably across the organization.</a:t>
            </a:r>
          </a:p>
          <a:p>
            <a:pPr>
              <a:lnSpc>
                <a:spcPct val="95000"/>
              </a:lnSpc>
              <a:spcBef>
                <a:spcPts val="1200"/>
              </a:spcBef>
              <a:buSzPct val="115000"/>
            </a:pPr>
            <a:r>
              <a:rPr lang="en-US" sz="1200" dirty="0"/>
              <a:t>Text colour: use black or white reverse text.</a:t>
            </a:r>
          </a:p>
          <a:p>
            <a:pPr>
              <a:lnSpc>
                <a:spcPct val="95000"/>
              </a:lnSpc>
              <a:spcBef>
                <a:spcPts val="1200"/>
              </a:spcBef>
              <a:buSzPct val="115000"/>
            </a:pPr>
            <a:r>
              <a:rPr lang="en-US" sz="1200" dirty="0"/>
              <a:t>Charts and graphics only: use any of the primary or </a:t>
            </a:r>
            <a:r>
              <a:rPr lang="en-US" sz="1200"/>
              <a:t>secondary colors </a:t>
            </a:r>
            <a:r>
              <a:rPr lang="en-US" sz="1200" dirty="0"/>
              <a:t>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477000" y="1622705"/>
            <a:ext cx="0" cy="4412336"/>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January 17, 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755137" y="1622705"/>
            <a:ext cx="2023481" cy="4927319"/>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dirty="0"/>
              <a:t>Embedded Colour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a:ln>
                  <a:noFill/>
                </a:ln>
                <a:solidFill>
                  <a:prstClr val="black"/>
                </a:solidFill>
                <a:effectLst/>
                <a:uLnTx/>
                <a:uFillTx/>
                <a:latin typeface="+mn-lt"/>
                <a:ea typeface="+mn-ea"/>
                <a:cs typeface="+mn-cs"/>
              </a:rPr>
              <a:t>Branded colors </a:t>
            </a:r>
            <a:r>
              <a:rPr kumimoji="0" lang="en-US" sz="1200" b="0" i="0" u="none" strike="noStrike" kern="1200" cap="none" spc="0" normalizeH="0" baseline="0" dirty="0">
                <a:ln>
                  <a:noFill/>
                </a:ln>
                <a:solidFill>
                  <a:prstClr val="black"/>
                </a:solidFill>
                <a:effectLst/>
                <a:uLnTx/>
                <a:uFillTx/>
                <a:latin typeface="+mn-lt"/>
                <a:ea typeface="+mn-ea"/>
                <a:cs typeface="+mn-cs"/>
              </a:rPr>
              <a:t>are embedded 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dirty="0"/>
          </a:p>
          <a:p>
            <a:pPr marL="0" indent="0">
              <a:lnSpc>
                <a:spcPct val="95000"/>
              </a:lnSpc>
              <a:spcBef>
                <a:spcPts val="1200"/>
              </a:spcBef>
              <a:buNone/>
            </a:pPr>
            <a:r>
              <a:rPr lang="en-US" sz="1400" b="1" dirty="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200" b="0" i="0" u="none" strike="noStrike" kern="1200" cap="none" spc="0" normalizeH="0" baseline="0" dirty="0">
                <a:ln>
                  <a:noFill/>
                </a:ln>
                <a:solidFill>
                  <a:prstClr val="black"/>
                </a:solidFill>
                <a:effectLst/>
                <a:uLnTx/>
                <a:uFillTx/>
                <a:latin typeface="+mn-lt"/>
                <a:ea typeface="+mn-ea"/>
                <a:cs typeface="+mn-cs"/>
              </a:rPr>
            </a:br>
            <a:r>
              <a:rPr kumimoji="0" lang="en-US" sz="1200" b="0" i="0" u="none" strike="noStrike" kern="1200" cap="none" spc="0" normalizeH="0" baseline="0" dirty="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6994766" y="285557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a:p>
          </p:txBody>
        </p:sp>
      </p:grpSp>
      <p:sp>
        <p:nvSpPr>
          <p:cNvPr id="16" name="Rectangle 15">
            <a:extLst>
              <a:ext uri="{FF2B5EF4-FFF2-40B4-BE49-F238E27FC236}">
                <a16:creationId xmlns:a16="http://schemas.microsoft.com/office/drawing/2014/main" id="{931E5459-0781-4692-88B8-0581A3B63EDB}"/>
              </a:ext>
            </a:extLst>
          </p:cNvPr>
          <p:cNvSpPr/>
          <p:nvPr userDrawn="1"/>
        </p:nvSpPr>
        <p:spPr>
          <a:xfrm>
            <a:off x="397379" y="1622705"/>
            <a:ext cx="1933222"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Primary colors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tangle 16">
            <a:extLst>
              <a:ext uri="{FF2B5EF4-FFF2-40B4-BE49-F238E27FC236}">
                <a16:creationId xmlns:a16="http://schemas.microsoft.com/office/drawing/2014/main" id="{5E183A32-441A-4D9D-A139-550A8EBA281B}"/>
              </a:ext>
            </a:extLst>
          </p:cNvPr>
          <p:cNvSpPr/>
          <p:nvPr userDrawn="1"/>
        </p:nvSpPr>
        <p:spPr>
          <a:xfrm>
            <a:off x="402719" y="2751562"/>
            <a:ext cx="2131994"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colors – RGB values</a:t>
            </a:r>
          </a:p>
        </p:txBody>
      </p:sp>
      <p:graphicFrame>
        <p:nvGraphicFramePr>
          <p:cNvPr id="22" name="Table 14">
            <a:extLst>
              <a:ext uri="{FF2B5EF4-FFF2-40B4-BE49-F238E27FC236}">
                <a16:creationId xmlns:a16="http://schemas.microsoft.com/office/drawing/2014/main" id="{F7042F08-0092-4E92-8D07-3E58A961CA78}"/>
              </a:ext>
            </a:extLst>
          </p:cNvPr>
          <p:cNvGraphicFramePr>
            <a:graphicFrameLocks noGrp="1"/>
          </p:cNvGraphicFramePr>
          <p:nvPr userDrawn="1">
            <p:extLst>
              <p:ext uri="{D42A27DB-BD31-4B8C-83A1-F6EECF244321}">
                <p14:modId xmlns:p14="http://schemas.microsoft.com/office/powerpoint/2010/main" val="2241845523"/>
              </p:ext>
            </p:extLst>
          </p:nvPr>
        </p:nvGraphicFramePr>
        <p:xfrm>
          <a:off x="401642" y="1895585"/>
          <a:ext cx="5740080" cy="746380"/>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3441835300"/>
                    </a:ext>
                  </a:extLst>
                </a:gridCol>
                <a:gridCol w="717510">
                  <a:extLst>
                    <a:ext uri="{9D8B030D-6E8A-4147-A177-3AD203B41FA5}">
                      <a16:colId xmlns:a16="http://schemas.microsoft.com/office/drawing/2014/main" val="977536678"/>
                    </a:ext>
                  </a:extLst>
                </a:gridCol>
                <a:gridCol w="717510">
                  <a:extLst>
                    <a:ext uri="{9D8B030D-6E8A-4147-A177-3AD203B41FA5}">
                      <a16:colId xmlns:a16="http://schemas.microsoft.com/office/drawing/2014/main" val="125852545"/>
                    </a:ext>
                  </a:extLst>
                </a:gridCol>
                <a:gridCol w="717510">
                  <a:extLst>
                    <a:ext uri="{9D8B030D-6E8A-4147-A177-3AD203B41FA5}">
                      <a16:colId xmlns:a16="http://schemas.microsoft.com/office/drawing/2014/main" val="931395583"/>
                    </a:ext>
                  </a:extLst>
                </a:gridCol>
                <a:gridCol w="717510">
                  <a:extLst>
                    <a:ext uri="{9D8B030D-6E8A-4147-A177-3AD203B41FA5}">
                      <a16:colId xmlns:a16="http://schemas.microsoft.com/office/drawing/2014/main" val="2451672989"/>
                    </a:ext>
                  </a:extLst>
                </a:gridCol>
                <a:gridCol w="717510">
                  <a:extLst>
                    <a:ext uri="{9D8B030D-6E8A-4147-A177-3AD203B41FA5}">
                      <a16:colId xmlns:a16="http://schemas.microsoft.com/office/drawing/2014/main" val="1199082826"/>
                    </a:ext>
                  </a:extLst>
                </a:gridCol>
                <a:gridCol w="717510">
                  <a:extLst>
                    <a:ext uri="{9D8B030D-6E8A-4147-A177-3AD203B41FA5}">
                      <a16:colId xmlns:a16="http://schemas.microsoft.com/office/drawing/2014/main" val="2368813008"/>
                    </a:ext>
                  </a:extLst>
                </a:gridCol>
                <a:gridCol w="717510">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0 68 39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4 97 56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0 0 193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0 0 96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0 0 130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0 0 154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23" name="Table 14">
            <a:extLst>
              <a:ext uri="{FF2B5EF4-FFF2-40B4-BE49-F238E27FC236}">
                <a16:creationId xmlns:a16="http://schemas.microsoft.com/office/drawing/2014/main" id="{33CF129F-B729-4099-BEC4-3E9DF876EB91}"/>
              </a:ext>
            </a:extLst>
          </p:cNvPr>
          <p:cNvGraphicFramePr>
            <a:graphicFrameLocks noGrp="1"/>
          </p:cNvGraphicFramePr>
          <p:nvPr userDrawn="1">
            <p:extLst>
              <p:ext uri="{D42A27DB-BD31-4B8C-83A1-F6EECF244321}">
                <p14:modId xmlns:p14="http://schemas.microsoft.com/office/powerpoint/2010/main" val="1053255943"/>
              </p:ext>
            </p:extLst>
          </p:nvPr>
        </p:nvGraphicFramePr>
        <p:xfrm>
          <a:off x="406986" y="3026219"/>
          <a:ext cx="5734736" cy="186595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3441835300"/>
                    </a:ext>
                  </a:extLst>
                </a:gridCol>
                <a:gridCol w="716842">
                  <a:extLst>
                    <a:ext uri="{9D8B030D-6E8A-4147-A177-3AD203B41FA5}">
                      <a16:colId xmlns:a16="http://schemas.microsoft.com/office/drawing/2014/main" val="977536678"/>
                    </a:ext>
                  </a:extLst>
                </a:gridCol>
                <a:gridCol w="716842">
                  <a:extLst>
                    <a:ext uri="{9D8B030D-6E8A-4147-A177-3AD203B41FA5}">
                      <a16:colId xmlns:a16="http://schemas.microsoft.com/office/drawing/2014/main" val="125852545"/>
                    </a:ext>
                  </a:extLst>
                </a:gridCol>
                <a:gridCol w="716842">
                  <a:extLst>
                    <a:ext uri="{9D8B030D-6E8A-4147-A177-3AD203B41FA5}">
                      <a16:colId xmlns:a16="http://schemas.microsoft.com/office/drawing/2014/main" val="931395583"/>
                    </a:ext>
                  </a:extLst>
                </a:gridCol>
                <a:gridCol w="716842">
                  <a:extLst>
                    <a:ext uri="{9D8B030D-6E8A-4147-A177-3AD203B41FA5}">
                      <a16:colId xmlns:a16="http://schemas.microsoft.com/office/drawing/2014/main" val="2451672989"/>
                    </a:ext>
                  </a:extLst>
                </a:gridCol>
                <a:gridCol w="716842">
                  <a:extLst>
                    <a:ext uri="{9D8B030D-6E8A-4147-A177-3AD203B41FA5}">
                      <a16:colId xmlns:a16="http://schemas.microsoft.com/office/drawing/2014/main" val="1199082826"/>
                    </a:ext>
                  </a:extLst>
                </a:gridCol>
                <a:gridCol w="716842">
                  <a:extLst>
                    <a:ext uri="{9D8B030D-6E8A-4147-A177-3AD203B41FA5}">
                      <a16:colId xmlns:a16="http://schemas.microsoft.com/office/drawing/2014/main" val="2368813008"/>
                    </a:ext>
                  </a:extLst>
                </a:gridCol>
                <a:gridCol w="716842">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2279E-B411-9A48-B587-47DB6F5428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1951" t="3447" r="21661" b="22033"/>
          <a:stretch/>
        </p:blipFill>
        <p:spPr>
          <a:xfrm>
            <a:off x="-1" y="0"/>
            <a:ext cx="9148623" cy="6854536"/>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solidFill>
                  <a:schemeClr val="bg1"/>
                </a:solidFill>
              </a:defRPr>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bg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bg1"/>
                </a:solidFill>
                <a:latin typeface="+mn-lt"/>
              </a:defRPr>
            </a:lvl1pPr>
          </a:lstStyle>
          <a:p>
            <a:fld id="{ED3FA57E-F3C9-4422-B7DF-F56B8E1A49EB}" type="datetime4">
              <a:rPr lang="en-CA" smtClean="0"/>
              <a:pPr/>
              <a:t>January 17, 2025</a:t>
            </a:fld>
            <a:endParaRPr lang="en-CA"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64245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2279E-B411-9A48-B587-47DB6F5428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16" t="8573" r="28512" b="12739"/>
          <a:stretch/>
        </p:blipFill>
        <p:spPr>
          <a:xfrm>
            <a:off x="-1" y="0"/>
            <a:ext cx="9148623" cy="6854536"/>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solidFill>
                  <a:schemeClr val="bg1"/>
                </a:solidFill>
              </a:defRPr>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bg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bg1"/>
                </a:solidFill>
                <a:latin typeface="+mn-lt"/>
              </a:defRPr>
            </a:lvl1pPr>
          </a:lstStyle>
          <a:p>
            <a:fld id="{ED3FA57E-F3C9-4422-B7DF-F56B8E1A49EB}" type="datetime4">
              <a:rPr lang="en-CA" smtClean="0"/>
              <a:pPr/>
              <a:t>January 17, 2025</a:t>
            </a:fld>
            <a:endParaRPr lang="en-CA"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17799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00AC8BC0-4B7F-45B2-9F9D-C2C3E01E876C}"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CA" noProof="0" dirty="0"/>
              <a:t>Title of </a:t>
            </a:r>
            <a:br>
              <a:rPr lang="en-CA" noProof="0" dirty="0"/>
            </a:br>
            <a:r>
              <a:rPr lang="en-CA" noProof="0" dirty="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398463" y="5459994"/>
            <a:ext cx="6053611" cy="267194"/>
          </a:xfrm>
        </p:spPr>
        <p:txBody>
          <a:bodyPr anchor="t"/>
          <a:lstStyle>
            <a:lvl1pPr algn="l">
              <a:defRPr sz="1400">
                <a:solidFill>
                  <a:schemeClr val="tx1"/>
                </a:solidFill>
              </a:defRPr>
            </a:lvl1pPr>
          </a:lstStyle>
          <a:p>
            <a:fld id="{EE08E108-527B-4B52-98A7-35210C16A695}" type="datetime4">
              <a:rPr lang="en-CA" noProof="0" smtClean="0"/>
              <a:t>January 17, 2025</a:t>
            </a:fld>
            <a:endParaRPr lang="en-CA" noProof="0" dirty="0"/>
          </a:p>
        </p:txBody>
      </p:sp>
      <p:sp>
        <p:nvSpPr>
          <p:cNvPr id="14" name="Footer Placeholder 13"/>
          <p:cNvSpPr>
            <a:spLocks noGrp="1"/>
          </p:cNvSpPr>
          <p:nvPr>
            <p:ph type="ftr" sz="quarter" idx="11"/>
          </p:nvPr>
        </p:nvSpPr>
        <p:spPr>
          <a:xfrm>
            <a:off x="341799" y="7010401"/>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dirty="0"/>
              <a:t>Subtitle of presentation goes here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CA" noProof="0" dirty="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January 17, 2025</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January 17, 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CA" noProof="0" dirty="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January 17, 2025</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5FFB1BF3-2E9A-46DD-9A25-67C201774DB6}"/>
              </a:ext>
            </a:extLst>
          </p:cNvPr>
          <p:cNvPicPr>
            <a:picLocks noChangeAspect="1"/>
          </p:cNvPicPr>
          <p:nvPr userDrawn="1"/>
        </p:nvPicPr>
        <p:blipFill rotWithShape="1">
          <a:blip r:embed="rId28">
            <a:extLst>
              <a:ext uri="{96DAC541-7B7A-43D3-8B79-37D633B846F1}">
                <asvg:svgBlip xmlns:asvg="http://schemas.microsoft.com/office/drawing/2016/SVG/main" r:embed="rId29"/>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707" r:id="rId2"/>
    <p:sldLayoutId id="2147483708" r:id="rId3"/>
    <p:sldLayoutId id="2147483709" r:id="rId4"/>
    <p:sldLayoutId id="2147483650" r:id="rId5"/>
    <p:sldLayoutId id="2147483683" r:id="rId6"/>
    <p:sldLayoutId id="2147483690" r:id="rId7"/>
    <p:sldLayoutId id="2147483701" r:id="rId8"/>
    <p:sldLayoutId id="2147483691" r:id="rId9"/>
    <p:sldLayoutId id="2147483695" r:id="rId10"/>
    <p:sldLayoutId id="2147483696" r:id="rId11"/>
    <p:sldLayoutId id="2147483697" r:id="rId12"/>
    <p:sldLayoutId id="2147483700" r:id="rId13"/>
    <p:sldLayoutId id="2147483654" r:id="rId14"/>
    <p:sldLayoutId id="2147483698" r:id="rId15"/>
    <p:sldLayoutId id="2147483652" r:id="rId16"/>
    <p:sldLayoutId id="2147483653" r:id="rId17"/>
    <p:sldLayoutId id="2147483705" r:id="rId18"/>
    <p:sldLayoutId id="2147483704" r:id="rId19"/>
    <p:sldLayoutId id="2147483692" r:id="rId20"/>
    <p:sldLayoutId id="2147483703" r:id="rId21"/>
    <p:sldLayoutId id="2147483655" r:id="rId22"/>
    <p:sldLayoutId id="2147483668" r:id="rId23"/>
    <p:sldLayoutId id="2147483693" r:id="rId24"/>
    <p:sldLayoutId id="2147483694" r:id="rId25"/>
    <p:sldLayoutId id="2147483699"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notesSlide" Target="../notesSlides/notesSlide10.xml"/><Relationship Id="rId16"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50.svg"/><Relationship Id="rId5" Type="http://schemas.openxmlformats.org/officeDocument/2006/relationships/diagramQuickStyle" Target="../diagrams/quickStyle1.xml"/><Relationship Id="rId15" Type="http://schemas.openxmlformats.org/officeDocument/2006/relationships/image" Target="../media/image54.svg"/><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49.sv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jpg"/><Relationship Id="rId7" Type="http://schemas.openxmlformats.org/officeDocument/2006/relationships/image" Target="../media/image63.emf"/><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emf"/><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7.jpeg"/><Relationship Id="rId7" Type="http://schemas.openxmlformats.org/officeDocument/2006/relationships/image" Target="../media/image71.sv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70.png"/><Relationship Id="rId11" Type="http://schemas.openxmlformats.org/officeDocument/2006/relationships/image" Target="../media/image74.svg"/><Relationship Id="rId5" Type="http://schemas.openxmlformats.org/officeDocument/2006/relationships/image" Target="../media/image69.sv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10.sv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77.emf"/><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82.png"/><Relationship Id="rId4" Type="http://schemas.openxmlformats.org/officeDocument/2006/relationships/image" Target="../media/image81.sv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20.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1.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69.sv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86.svg"/><Relationship Id="rId11" Type="http://schemas.openxmlformats.org/officeDocument/2006/relationships/image" Target="../media/image68.pn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image" Target="../media/image9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6.sv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B1B-7293-FACF-44FF-3A7F3DEB98E1}"/>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4FD5739-D87F-9ECB-7CA2-B43795FE63F6}"/>
              </a:ext>
            </a:extLst>
          </p:cNvPr>
          <p:cNvSpPr>
            <a:spLocks noGrp="1"/>
          </p:cNvSpPr>
          <p:nvPr>
            <p:ph type="sldNum" sz="quarter" idx="12"/>
          </p:nvPr>
        </p:nvSpPr>
        <p:spPr/>
        <p:txBody>
          <a:bodyPr/>
          <a:lstStyle/>
          <a:p>
            <a:fld id="{BB333B34-C87C-402E-ABB0-13B7C9DEBBC4}" type="slidenum">
              <a:rPr lang="en-CA" smtClean="0"/>
              <a:pPr/>
              <a:t>1</a:t>
            </a:fld>
            <a:endParaRPr lang="en-CA" dirty="0"/>
          </a:p>
        </p:txBody>
      </p:sp>
      <p:pic>
        <p:nvPicPr>
          <p:cNvPr id="10" name="Graphic 9">
            <a:extLst>
              <a:ext uri="{FF2B5EF4-FFF2-40B4-BE49-F238E27FC236}">
                <a16:creationId xmlns:a16="http://schemas.microsoft.com/office/drawing/2014/main" id="{595F2AC9-D46B-0360-291E-9EE5B2053499}"/>
              </a:ext>
            </a:extLst>
          </p:cNvPr>
          <p:cNvPicPr>
            <a:picLocks noChangeAspect="1"/>
          </p:cNvPicPr>
          <p:nvPr/>
        </p:nvPicPr>
        <p:blipFill>
          <a:blip r:embed="rId4" cstate="screen">
            <a:extLst>
              <a:ext uri="{28A0092B-C50C-407E-A947-70E740481C1C}">
                <a14:useLocalDpi xmlns:a14="http://schemas.microsoft.com/office/drawing/2010/main"/>
              </a:ext>
            </a:extLst>
          </a:blip>
          <a:srcRect t="1370" b="1370"/>
          <a:stretch/>
        </p:blipFill>
        <p:spPr bwMode="black">
          <a:xfrm>
            <a:off x="398462" y="370183"/>
            <a:ext cx="1338049" cy="428303"/>
          </a:xfrm>
          <a:prstGeom prst="rect">
            <a:avLst/>
          </a:prstGeom>
        </p:spPr>
      </p:pic>
      <p:sp>
        <p:nvSpPr>
          <p:cNvPr id="3" name="TextBox 3">
            <a:extLst>
              <a:ext uri="{FF2B5EF4-FFF2-40B4-BE49-F238E27FC236}">
                <a16:creationId xmlns:a16="http://schemas.microsoft.com/office/drawing/2014/main" id="{6B43308B-1D89-C513-2B23-96E9253972F6}"/>
              </a:ext>
            </a:extLst>
          </p:cNvPr>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a:extLst>
              <a:ext uri="{FF2B5EF4-FFF2-40B4-BE49-F238E27FC236}">
                <a16:creationId xmlns:a16="http://schemas.microsoft.com/office/drawing/2014/main" id="{9766F626-5C58-8155-E0FE-D6E25247CA9A}"/>
              </a:ext>
            </a:extLst>
          </p:cNvPr>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dirty="0">
                <a:solidFill>
                  <a:srgbClr val="000000"/>
                </a:solidFill>
                <a:latin typeface="Courier"/>
              </a:rPr>
              <a:t>MGR0309232773759</a:t>
            </a:r>
            <a:endParaRPr lang="en-US" dirty="0"/>
          </a:p>
        </p:txBody>
      </p:sp>
      <p:sp>
        <p:nvSpPr>
          <p:cNvPr id="8" name="Title 1">
            <a:extLst>
              <a:ext uri="{FF2B5EF4-FFF2-40B4-BE49-F238E27FC236}">
                <a16:creationId xmlns:a16="http://schemas.microsoft.com/office/drawing/2014/main" id="{68C905F9-F3E3-8F9B-920C-5625EC118882}"/>
              </a:ext>
            </a:extLst>
          </p:cNvPr>
          <p:cNvSpPr>
            <a:spLocks noGrp="1"/>
          </p:cNvSpPr>
          <p:nvPr>
            <p:ph type="ctrTitle"/>
          </p:nvPr>
        </p:nvSpPr>
        <p:spPr>
          <a:xfrm>
            <a:off x="398462" y="968304"/>
            <a:ext cx="5365729" cy="3438682"/>
          </a:xfrm>
        </p:spPr>
        <p:txBody>
          <a:bodyPr>
            <a:normAutofit/>
          </a:bodyPr>
          <a:lstStyle/>
          <a:p>
            <a:r>
              <a:rPr lang="en-US" sz="3600" dirty="0"/>
              <a:t>Stress less: </a:t>
            </a:r>
            <a:br>
              <a:rPr lang="en-US" sz="3600" dirty="0"/>
            </a:br>
            <a:r>
              <a:rPr lang="en-US" sz="3600" dirty="0"/>
              <a:t>practical steps for building financial resilience</a:t>
            </a:r>
            <a:endParaRPr lang="en-CA" sz="3600" dirty="0"/>
          </a:p>
        </p:txBody>
      </p:sp>
    </p:spTree>
    <p:custDataLst>
      <p:tags r:id="rId1"/>
    </p:custDataLst>
    <p:extLst>
      <p:ext uri="{BB962C8B-B14F-4D97-AF65-F5344CB8AC3E}">
        <p14:creationId xmlns:p14="http://schemas.microsoft.com/office/powerpoint/2010/main" val="345063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663C-4058-B405-0CBB-F82C5EA560A5}"/>
              </a:ext>
            </a:extLst>
          </p:cNvPr>
          <p:cNvSpPr>
            <a:spLocks noGrp="1"/>
          </p:cNvSpPr>
          <p:nvPr>
            <p:ph type="title"/>
          </p:nvPr>
        </p:nvSpPr>
        <p:spPr>
          <a:xfrm>
            <a:off x="398463" y="472438"/>
            <a:ext cx="8483069" cy="792167"/>
          </a:xfrm>
        </p:spPr>
        <p:txBody>
          <a:bodyPr/>
          <a:lstStyle/>
          <a:p>
            <a:r>
              <a:rPr lang="en-US" dirty="0"/>
              <a:t>Other areas of financial stress you may feel</a:t>
            </a:r>
          </a:p>
        </p:txBody>
      </p:sp>
      <p:sp>
        <p:nvSpPr>
          <p:cNvPr id="4" name="Slide Number Placeholder 3">
            <a:extLst>
              <a:ext uri="{FF2B5EF4-FFF2-40B4-BE49-F238E27FC236}">
                <a16:creationId xmlns:a16="http://schemas.microsoft.com/office/drawing/2014/main" id="{D2C41589-73BD-E9D6-06CB-BBB5BB9E16E6}"/>
              </a:ext>
            </a:extLst>
          </p:cNvPr>
          <p:cNvSpPr>
            <a:spLocks noGrp="1"/>
          </p:cNvSpPr>
          <p:nvPr>
            <p:ph type="sldNum" sz="quarter" idx="12"/>
          </p:nvPr>
        </p:nvSpPr>
        <p:spPr/>
        <p:txBody>
          <a:bodyPr/>
          <a:lstStyle/>
          <a:p>
            <a:fld id="{BB333B34-C87C-402E-ABB0-13B7C9DEBBC4}" type="slidenum">
              <a:rPr lang="en-US" smtClean="0"/>
              <a:t>10</a:t>
            </a:fld>
            <a:endParaRPr lang="en-US" dirty="0"/>
          </a:p>
        </p:txBody>
      </p:sp>
      <p:graphicFrame>
        <p:nvGraphicFramePr>
          <p:cNvPr id="6" name="Diagram 5">
            <a:extLst>
              <a:ext uri="{FF2B5EF4-FFF2-40B4-BE49-F238E27FC236}">
                <a16:creationId xmlns:a16="http://schemas.microsoft.com/office/drawing/2014/main" id="{07D3D3AE-E39C-13B5-6CBE-5AC05A8466AF}"/>
              </a:ext>
            </a:extLst>
          </p:cNvPr>
          <p:cNvGraphicFramePr/>
          <p:nvPr>
            <p:extLst>
              <p:ext uri="{D42A27DB-BD31-4B8C-83A1-F6EECF244321}">
                <p14:modId xmlns:p14="http://schemas.microsoft.com/office/powerpoint/2010/main" val="1085330468"/>
              </p:ext>
            </p:extLst>
          </p:nvPr>
        </p:nvGraphicFramePr>
        <p:xfrm>
          <a:off x="670869" y="868521"/>
          <a:ext cx="7802262" cy="4788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a:extLst>
              <a:ext uri="{FF2B5EF4-FFF2-40B4-BE49-F238E27FC236}">
                <a16:creationId xmlns:a16="http://schemas.microsoft.com/office/drawing/2014/main" id="{D3953197-D7BD-EEC6-691D-4493490882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3058" y="1756864"/>
            <a:ext cx="428737" cy="428737"/>
          </a:xfrm>
          <a:prstGeom prst="rect">
            <a:avLst/>
          </a:prstGeom>
        </p:spPr>
      </p:pic>
      <p:pic>
        <p:nvPicPr>
          <p:cNvPr id="11" name="Graphic 10">
            <a:extLst>
              <a:ext uri="{FF2B5EF4-FFF2-40B4-BE49-F238E27FC236}">
                <a16:creationId xmlns:a16="http://schemas.microsoft.com/office/drawing/2014/main" id="{E0892C48-6337-571A-91CA-AD7214B967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9020" y="1692494"/>
            <a:ext cx="428737" cy="428737"/>
          </a:xfrm>
          <a:prstGeom prst="rect">
            <a:avLst/>
          </a:prstGeom>
        </p:spPr>
      </p:pic>
      <p:pic>
        <p:nvPicPr>
          <p:cNvPr id="12" name="Graphic 11">
            <a:extLst>
              <a:ext uri="{FF2B5EF4-FFF2-40B4-BE49-F238E27FC236}">
                <a16:creationId xmlns:a16="http://schemas.microsoft.com/office/drawing/2014/main" id="{33F52E18-3A48-3C68-E3F1-05EB5046BB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72000" y="3348634"/>
            <a:ext cx="483310" cy="483310"/>
          </a:xfrm>
          <a:prstGeom prst="rect">
            <a:avLst/>
          </a:prstGeom>
        </p:spPr>
      </p:pic>
      <p:pic>
        <p:nvPicPr>
          <p:cNvPr id="5" name="Graphic 4">
            <a:extLst>
              <a:ext uri="{FF2B5EF4-FFF2-40B4-BE49-F238E27FC236}">
                <a16:creationId xmlns:a16="http://schemas.microsoft.com/office/drawing/2014/main" id="{407241FF-A676-6A14-487A-0FA2B23691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16776" y="1835481"/>
            <a:ext cx="571500" cy="571500"/>
          </a:xfrm>
          <a:prstGeom prst="rect">
            <a:avLst/>
          </a:prstGeom>
        </p:spPr>
      </p:pic>
      <p:pic>
        <p:nvPicPr>
          <p:cNvPr id="7" name="Graphic 6">
            <a:extLst>
              <a:ext uri="{FF2B5EF4-FFF2-40B4-BE49-F238E27FC236}">
                <a16:creationId xmlns:a16="http://schemas.microsoft.com/office/drawing/2014/main" id="{3AC70A4E-D251-160A-F6F0-BEFD5C5214B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64185" y="3429000"/>
            <a:ext cx="571500" cy="571500"/>
          </a:xfrm>
          <a:prstGeom prst="rect">
            <a:avLst/>
          </a:prstGeom>
        </p:spPr>
      </p:pic>
      <p:sp>
        <p:nvSpPr>
          <p:cNvPr id="8" name="Text Placeholder 8">
            <a:extLst>
              <a:ext uri="{FF2B5EF4-FFF2-40B4-BE49-F238E27FC236}">
                <a16:creationId xmlns:a16="http://schemas.microsoft.com/office/drawing/2014/main" id="{54D17716-98F3-9D42-9F47-292979932E8A}"/>
              </a:ext>
            </a:extLst>
          </p:cNvPr>
          <p:cNvSpPr txBox="1">
            <a:spLocks/>
          </p:cNvSpPr>
          <p:nvPr/>
        </p:nvSpPr>
        <p:spPr>
          <a:xfrm>
            <a:off x="2163209" y="6373751"/>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ea typeface="Calibri" panose="020F0502020204030204" pitchFamily="34" charset="0"/>
                <a:cs typeface="Times New Roman" panose="02020603050405020304" pitchFamily="18" charset="0"/>
              </a:rPr>
              <a:t>Source: 2024 John Hancock financial resilience and longevity report, a commissioned study.</a:t>
            </a:r>
          </a:p>
          <a:p>
            <a:endParaRPr lang="en-US" sz="900" dirty="0">
              <a:solidFill>
                <a:srgbClr val="FF0000"/>
              </a:solidFill>
            </a:endParaRPr>
          </a:p>
        </p:txBody>
      </p:sp>
    </p:spTree>
    <p:extLst>
      <p:ext uri="{BB962C8B-B14F-4D97-AF65-F5344CB8AC3E}">
        <p14:creationId xmlns:p14="http://schemas.microsoft.com/office/powerpoint/2010/main" val="81638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t>Ways to strengthen your financial resilience</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custDataLst>
      <p:tags r:id="rId1"/>
    </p:custDataLst>
    <p:extLst>
      <p:ext uri="{BB962C8B-B14F-4D97-AF65-F5344CB8AC3E}">
        <p14:creationId xmlns:p14="http://schemas.microsoft.com/office/powerpoint/2010/main" val="4039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A3DD-6CB5-4A4B-A689-AABFB1157844}"/>
              </a:ext>
            </a:extLst>
          </p:cNvPr>
          <p:cNvSpPr>
            <a:spLocks noGrp="1"/>
          </p:cNvSpPr>
          <p:nvPr>
            <p:ph type="title"/>
          </p:nvPr>
        </p:nvSpPr>
        <p:spPr/>
        <p:txBody>
          <a:bodyPr/>
          <a:lstStyle/>
          <a:p>
            <a:pPr>
              <a:defRPr/>
            </a:pPr>
            <a:r>
              <a:rPr lang="en-US" dirty="0"/>
              <a:t>Get personalized education to help you improve your finances on My Learning Center</a:t>
            </a:r>
            <a:br>
              <a:rPr lang="en-US" sz="3200" dirty="0">
                <a:solidFill>
                  <a:srgbClr val="FF0000"/>
                </a:solidFill>
                <a:highlight>
                  <a:srgbClr val="FFFF00"/>
                </a:highlight>
                <a:latin typeface="Arial" panose="020B0604020202020204" pitchFamily="34" charset="0"/>
                <a:cs typeface="Arial" panose="020B0604020202020204" pitchFamily="34" charset="0"/>
              </a:rPr>
            </a:br>
            <a:endParaRPr lang="en-US" dirty="0">
              <a:solidFill>
                <a:srgbClr val="FF0000"/>
              </a:solidFill>
              <a:highlight>
                <a:srgbClr val="FFFF00"/>
              </a:highlight>
            </a:endParaRPr>
          </a:p>
        </p:txBody>
      </p:sp>
      <p:sp>
        <p:nvSpPr>
          <p:cNvPr id="5" name="Slide Number Placeholder 4">
            <a:extLst>
              <a:ext uri="{FF2B5EF4-FFF2-40B4-BE49-F238E27FC236}">
                <a16:creationId xmlns:a16="http://schemas.microsoft.com/office/drawing/2014/main" id="{4A95063E-544A-2F48-8F3D-EDCE3D2EA704}"/>
              </a:ext>
            </a:extLst>
          </p:cNvPr>
          <p:cNvSpPr>
            <a:spLocks noGrp="1"/>
          </p:cNvSpPr>
          <p:nvPr>
            <p:ph type="sldNum" sz="quarter" idx="12"/>
          </p:nvPr>
        </p:nvSpPr>
        <p:spPr/>
        <p:txBody>
          <a:bodyPr/>
          <a:lstStyle/>
          <a:p>
            <a:fld id="{BB333B34-C87C-402E-ABB0-13B7C9DEBBC4}" type="slidenum">
              <a:rPr lang="en-PH" smtClean="0"/>
              <a:t>12</a:t>
            </a:fld>
            <a:endParaRPr lang="en-PH" dirty="0"/>
          </a:p>
        </p:txBody>
      </p:sp>
      <p:sp>
        <p:nvSpPr>
          <p:cNvPr id="8" name="Rectangle 7">
            <a:extLst>
              <a:ext uri="{FF2B5EF4-FFF2-40B4-BE49-F238E27FC236}">
                <a16:creationId xmlns:a16="http://schemas.microsoft.com/office/drawing/2014/main" id="{2AC3F0F0-A0A7-8E4F-88CD-4B828C48FB55}"/>
              </a:ext>
            </a:extLst>
          </p:cNvPr>
          <p:cNvSpPr/>
          <p:nvPr/>
        </p:nvSpPr>
        <p:spPr>
          <a:xfrm>
            <a:off x="398463" y="1463039"/>
            <a:ext cx="2771458" cy="433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pPr marL="285750" indent="-285750">
              <a:lnSpc>
                <a:spcPct val="100000"/>
              </a:lnSpc>
              <a:spcBef>
                <a:spcPts val="800"/>
              </a:spcBef>
              <a:buClr>
                <a:schemeClr val="bg1"/>
              </a:buClr>
              <a:buFont typeface="Arial" panose="020B0604020202020204" pitchFamily="34" charset="0"/>
              <a:buChar char="•"/>
              <a:defRPr/>
            </a:pPr>
            <a:r>
              <a:rPr lang="en-US" dirty="0"/>
              <a:t>Assess your financial strengths and weaknesses</a:t>
            </a:r>
          </a:p>
          <a:p>
            <a:pPr marL="285750" indent="-285750">
              <a:lnSpc>
                <a:spcPct val="100000"/>
              </a:lnSpc>
              <a:spcBef>
                <a:spcPts val="800"/>
              </a:spcBef>
              <a:buClr>
                <a:schemeClr val="bg1"/>
              </a:buClr>
              <a:buFont typeface="Arial" panose="020B0604020202020204" pitchFamily="34" charset="0"/>
              <a:buChar char="•"/>
              <a:defRPr/>
            </a:pPr>
            <a:endParaRPr lang="en-US" dirty="0"/>
          </a:p>
          <a:p>
            <a:pPr marL="285750" indent="-285750">
              <a:spcBef>
                <a:spcPts val="800"/>
              </a:spcBef>
              <a:buClr>
                <a:schemeClr val="bg1"/>
              </a:buClr>
              <a:buFont typeface="Arial" panose="020B0604020202020204" pitchFamily="34" charset="0"/>
              <a:buChar char="•"/>
              <a:defRPr/>
            </a:pPr>
            <a:r>
              <a:rPr lang="en-US" dirty="0"/>
              <a:t>Increase your financial knowledge at every major life milestone, including as you get closer to retirement</a:t>
            </a:r>
          </a:p>
        </p:txBody>
      </p:sp>
      <p:pic>
        <p:nvPicPr>
          <p:cNvPr id="10" name="Picture 9">
            <a:extLst>
              <a:ext uri="{FF2B5EF4-FFF2-40B4-BE49-F238E27FC236}">
                <a16:creationId xmlns:a16="http://schemas.microsoft.com/office/drawing/2014/main" id="{2B59E55F-64A9-8145-BAAF-A459A9064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5282" y="2642346"/>
            <a:ext cx="4722825" cy="2678741"/>
          </a:xfrm>
          <a:prstGeom prst="rect">
            <a:avLst/>
          </a:prstGeom>
        </p:spPr>
      </p:pic>
      <p:pic>
        <p:nvPicPr>
          <p:cNvPr id="11" name="Picture 10">
            <a:extLst>
              <a:ext uri="{FF2B5EF4-FFF2-40B4-BE49-F238E27FC236}">
                <a16:creationId xmlns:a16="http://schemas.microsoft.com/office/drawing/2014/main" id="{CAC508CC-2569-654F-9918-94570082B7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2780" y="4075668"/>
            <a:ext cx="2156522" cy="1553357"/>
          </a:xfrm>
          <a:prstGeom prst="rect">
            <a:avLst/>
          </a:prstGeom>
        </p:spPr>
      </p:pic>
      <p:sp>
        <p:nvSpPr>
          <p:cNvPr id="12" name="TextBox 11">
            <a:extLst>
              <a:ext uri="{FF2B5EF4-FFF2-40B4-BE49-F238E27FC236}">
                <a16:creationId xmlns:a16="http://schemas.microsoft.com/office/drawing/2014/main" id="{33EC4AE6-9B26-A14F-A8F3-4D2183B7AA50}"/>
              </a:ext>
            </a:extLst>
          </p:cNvPr>
          <p:cNvSpPr txBox="1"/>
          <p:nvPr/>
        </p:nvSpPr>
        <p:spPr>
          <a:xfrm>
            <a:off x="3427023" y="1463039"/>
            <a:ext cx="1660033" cy="738664"/>
          </a:xfrm>
          <a:prstGeom prst="rect">
            <a:avLst/>
          </a:prstGeom>
          <a:noFill/>
        </p:spPr>
        <p:txBody>
          <a:bodyPr wrap="square" lIns="0" tIns="0" rIns="0" bIns="0" rtlCol="0">
            <a:spAutoFit/>
          </a:bodyPr>
          <a:lstStyle/>
          <a:p>
            <a:pPr algn="ctr">
              <a:spcBef>
                <a:spcPts val="450"/>
              </a:spcBef>
            </a:pPr>
            <a:r>
              <a:rPr lang="en-US" sz="4800" b="1" dirty="0"/>
              <a:t> 79%</a:t>
            </a:r>
          </a:p>
        </p:txBody>
      </p:sp>
      <p:sp>
        <p:nvSpPr>
          <p:cNvPr id="13" name="Rectangle 12">
            <a:extLst>
              <a:ext uri="{FF2B5EF4-FFF2-40B4-BE49-F238E27FC236}">
                <a16:creationId xmlns:a16="http://schemas.microsoft.com/office/drawing/2014/main" id="{0391A89F-ED79-8740-B62A-2AFDF918F8A5}"/>
              </a:ext>
            </a:extLst>
          </p:cNvPr>
          <p:cNvSpPr/>
          <p:nvPr/>
        </p:nvSpPr>
        <p:spPr>
          <a:xfrm>
            <a:off x="5086449" y="1446370"/>
            <a:ext cx="3850722" cy="923330"/>
          </a:xfrm>
          <a:prstGeom prst="rect">
            <a:avLst/>
          </a:prstGeom>
        </p:spPr>
        <p:txBody>
          <a:bodyPr wrap="square">
            <a:spAutoFit/>
          </a:bodyPr>
          <a:lstStyle/>
          <a:p>
            <a:pPr>
              <a:spcBef>
                <a:spcPts val="450"/>
              </a:spcBef>
            </a:pPr>
            <a:r>
              <a:rPr lang="en-US" dirty="0"/>
              <a:t>of workers say employers’ financial wellness program can help reduce stress  </a:t>
            </a:r>
          </a:p>
        </p:txBody>
      </p:sp>
      <p:sp>
        <p:nvSpPr>
          <p:cNvPr id="14" name="Rectangle 13">
            <a:extLst>
              <a:ext uri="{FF2B5EF4-FFF2-40B4-BE49-F238E27FC236}">
                <a16:creationId xmlns:a16="http://schemas.microsoft.com/office/drawing/2014/main" id="{143E51E3-10E0-4B25-B888-3007D0C0D86D}"/>
              </a:ext>
            </a:extLst>
          </p:cNvPr>
          <p:cNvSpPr/>
          <p:nvPr/>
        </p:nvSpPr>
        <p:spPr>
          <a:xfrm>
            <a:off x="3008977" y="5710307"/>
            <a:ext cx="2636353" cy="215444"/>
          </a:xfrm>
          <a:prstGeom prst="rect">
            <a:avLst/>
          </a:prstGeom>
        </p:spPr>
        <p:txBody>
          <a:bodyPr wrap="square">
            <a:spAutoFit/>
          </a:bodyPr>
          <a:lstStyle/>
          <a:p>
            <a:pPr algn="ctr"/>
            <a:r>
              <a:rPr lang="en-US" sz="800" dirty="0">
                <a:latin typeface="MS Sans Serif"/>
              </a:rPr>
              <a:t>For illustrative purposes only.</a:t>
            </a:r>
            <a:r>
              <a:rPr lang="en-US" sz="800" dirty="0"/>
              <a:t> </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6" name="Text Placeholder 8">
            <a:extLst>
              <a:ext uri="{FF2B5EF4-FFF2-40B4-BE49-F238E27FC236}">
                <a16:creationId xmlns:a16="http://schemas.microsoft.com/office/drawing/2014/main" id="{42421923-8CB5-3063-1A9B-6E5DEDC64075}"/>
              </a:ext>
            </a:extLst>
          </p:cNvPr>
          <p:cNvSpPr txBox="1">
            <a:spLocks/>
          </p:cNvSpPr>
          <p:nvPr/>
        </p:nvSpPr>
        <p:spPr>
          <a:xfrm>
            <a:off x="2032632" y="6373751"/>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ea typeface="Calibri" panose="020F0502020204030204" pitchFamily="34" charset="0"/>
                <a:cs typeface="Times New Roman" panose="02020603050405020304" pitchFamily="18" charset="0"/>
              </a:rPr>
              <a:t>Source: 2024 John Hancock financial resilience and longevity report, a commissioned study.</a:t>
            </a:r>
          </a:p>
          <a:p>
            <a:endParaRPr lang="en-US" sz="900" dirty="0">
              <a:solidFill>
                <a:srgbClr val="FF0000"/>
              </a:solidFill>
            </a:endParaRPr>
          </a:p>
        </p:txBody>
      </p:sp>
    </p:spTree>
    <p:extLst>
      <p:ext uri="{BB962C8B-B14F-4D97-AF65-F5344CB8AC3E}">
        <p14:creationId xmlns:p14="http://schemas.microsoft.com/office/powerpoint/2010/main" val="167026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0EDD31D-8208-D549-A86F-1CBC3127AF52}"/>
              </a:ext>
            </a:extLst>
          </p:cNvPr>
          <p:cNvSpPr/>
          <p:nvPr/>
        </p:nvSpPr>
        <p:spPr>
          <a:xfrm>
            <a:off x="0" y="4630994"/>
            <a:ext cx="9144000" cy="1273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182880" bIns="45720" numCol="1" spcCol="0" rtlCol="0" fromWordArt="0" anchor="ctr" anchorCtr="0" forceAA="0" compatLnSpc="1">
            <a:prstTxWarp prst="textNoShape">
              <a:avLst/>
            </a:prstTxWarp>
            <a:noAutofit/>
          </a:bodyPr>
          <a:lstStyle/>
          <a:p>
            <a:r>
              <a:rPr lang="en-US" sz="2000" b="1" spc="-20" dirty="0">
                <a:solidFill>
                  <a:schemeClr val="bg1"/>
                </a:solidFill>
              </a:rPr>
              <a:t>DID YOU KNOW</a:t>
            </a:r>
          </a:p>
          <a:p>
            <a:r>
              <a:rPr lang="en-US" sz="2000" spc="-20" dirty="0">
                <a:solidFill>
                  <a:schemeClr val="bg1"/>
                </a:solidFill>
              </a:rPr>
              <a:t>Approximately 20% of participants are worried about their mortgage payments and credit card debt. A budget can help you manage these expenses.</a:t>
            </a:r>
          </a:p>
        </p:txBody>
      </p:sp>
      <p:sp>
        <p:nvSpPr>
          <p:cNvPr id="2" name="Title 1">
            <a:extLst>
              <a:ext uri="{FF2B5EF4-FFF2-40B4-BE49-F238E27FC236}">
                <a16:creationId xmlns:a16="http://schemas.microsoft.com/office/drawing/2014/main" id="{E155A165-F6D7-5041-802F-C6E57CA84037}"/>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Create a budget to get your finances in order</a:t>
            </a:r>
            <a:endParaRPr lang="en-US" dirty="0"/>
          </a:p>
        </p:txBody>
      </p:sp>
      <p:sp>
        <p:nvSpPr>
          <p:cNvPr id="5" name="Slide Number Placeholder 4">
            <a:extLst>
              <a:ext uri="{FF2B5EF4-FFF2-40B4-BE49-F238E27FC236}">
                <a16:creationId xmlns:a16="http://schemas.microsoft.com/office/drawing/2014/main" id="{CD015FBA-A738-F64E-9CFE-0D425381266F}"/>
              </a:ext>
            </a:extLst>
          </p:cNvPr>
          <p:cNvSpPr>
            <a:spLocks noGrp="1"/>
          </p:cNvSpPr>
          <p:nvPr>
            <p:ph type="sldNum" sz="quarter" idx="12"/>
          </p:nvPr>
        </p:nvSpPr>
        <p:spPr/>
        <p:txBody>
          <a:bodyPr/>
          <a:lstStyle/>
          <a:p>
            <a:fld id="{BB333B34-C87C-402E-ABB0-13B7C9DEBBC4}" type="slidenum">
              <a:rPr lang="en-PH" smtClean="0"/>
              <a:t>13</a:t>
            </a:fld>
            <a:endParaRPr lang="en-PH"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6" name="Text Placeholder 8">
            <a:extLst>
              <a:ext uri="{FF2B5EF4-FFF2-40B4-BE49-F238E27FC236}">
                <a16:creationId xmlns:a16="http://schemas.microsoft.com/office/drawing/2014/main" id="{201C76DF-130A-8C35-297F-5A096B7BFDFC}"/>
              </a:ext>
            </a:extLst>
          </p:cNvPr>
          <p:cNvSpPr txBox="1">
            <a:spLocks/>
          </p:cNvSpPr>
          <p:nvPr/>
        </p:nvSpPr>
        <p:spPr>
          <a:xfrm>
            <a:off x="2163209" y="6373751"/>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ea typeface="Calibri" panose="020F0502020204030204" pitchFamily="34" charset="0"/>
                <a:cs typeface="Times New Roman" panose="02020603050405020304" pitchFamily="18" charset="0"/>
              </a:rPr>
              <a:t>Source: 2024 John Hancock financial resilience and longevity report, a commissioned study.</a:t>
            </a:r>
          </a:p>
          <a:p>
            <a:endParaRPr lang="en-US" sz="900" dirty="0">
              <a:solidFill>
                <a:srgbClr val="FF0000"/>
              </a:solidFill>
            </a:endParaRPr>
          </a:p>
        </p:txBody>
      </p:sp>
      <p:grpSp>
        <p:nvGrpSpPr>
          <p:cNvPr id="13" name="Group 12">
            <a:extLst>
              <a:ext uri="{FF2B5EF4-FFF2-40B4-BE49-F238E27FC236}">
                <a16:creationId xmlns:a16="http://schemas.microsoft.com/office/drawing/2014/main" id="{FA5D3E1D-DAAF-81F3-A3FA-449A3B84B35B}"/>
              </a:ext>
            </a:extLst>
          </p:cNvPr>
          <p:cNvGrpSpPr/>
          <p:nvPr/>
        </p:nvGrpSpPr>
        <p:grpSpPr>
          <a:xfrm>
            <a:off x="448137" y="1363307"/>
            <a:ext cx="8351520" cy="2743200"/>
            <a:chOff x="399400" y="2069911"/>
            <a:chExt cx="8351520" cy="2743200"/>
          </a:xfrm>
        </p:grpSpPr>
        <p:sp>
          <p:nvSpPr>
            <p:cNvPr id="14" name="TextBox 13">
              <a:extLst>
                <a:ext uri="{FF2B5EF4-FFF2-40B4-BE49-F238E27FC236}">
                  <a16:creationId xmlns:a16="http://schemas.microsoft.com/office/drawing/2014/main" id="{4F3C7CA8-8F59-C65C-DFE8-F8A149D14E74}"/>
                </a:ext>
              </a:extLst>
            </p:cNvPr>
            <p:cNvSpPr txBox="1"/>
            <p:nvPr/>
          </p:nvSpPr>
          <p:spPr>
            <a:xfrm>
              <a:off x="399400" y="2069911"/>
              <a:ext cx="1645920" cy="2743200"/>
            </a:xfrm>
            <a:prstGeom prst="rect">
              <a:avLst/>
            </a:prstGeom>
            <a:solidFill>
              <a:schemeClr val="accent2"/>
            </a:solidFill>
          </p:spPr>
          <p:txBody>
            <a:bodyPr wrap="square" lIns="91440" tIns="91440" rIns="91440" bIns="0" rtlCol="0">
              <a:noAutofit/>
            </a:bodyPr>
            <a:lstStyle/>
            <a:p>
              <a:pPr>
                <a:spcBef>
                  <a:spcPts val="600"/>
                </a:spcBef>
              </a:pPr>
              <a:r>
                <a:rPr lang="en-US" sz="2000" b="1" dirty="0">
                  <a:solidFill>
                    <a:schemeClr val="bg1"/>
                  </a:solidFill>
                </a:rPr>
                <a:t>Identify your sources of income</a:t>
              </a:r>
            </a:p>
          </p:txBody>
        </p:sp>
        <p:sp>
          <p:nvSpPr>
            <p:cNvPr id="15" name="TextBox 14">
              <a:extLst>
                <a:ext uri="{FF2B5EF4-FFF2-40B4-BE49-F238E27FC236}">
                  <a16:creationId xmlns:a16="http://schemas.microsoft.com/office/drawing/2014/main" id="{7856641E-212B-5862-EBA9-D8F1024A3FCC}"/>
                </a:ext>
              </a:extLst>
            </p:cNvPr>
            <p:cNvSpPr txBox="1"/>
            <p:nvPr/>
          </p:nvSpPr>
          <p:spPr>
            <a:xfrm>
              <a:off x="2075800" y="2069911"/>
              <a:ext cx="1645920" cy="2743200"/>
            </a:xfrm>
            <a:prstGeom prst="rect">
              <a:avLst/>
            </a:prstGeom>
            <a:solidFill>
              <a:schemeClr val="accent1"/>
            </a:solidFill>
          </p:spPr>
          <p:txBody>
            <a:bodyPr wrap="square" lIns="91440" tIns="91440" rIns="91440" bIns="0" rtlCol="0">
              <a:noAutofit/>
            </a:bodyPr>
            <a:lstStyle/>
            <a:p>
              <a:pPr>
                <a:spcBef>
                  <a:spcPts val="600"/>
                </a:spcBef>
              </a:pPr>
              <a:r>
                <a:rPr lang="en-US" sz="2000" b="1" dirty="0">
                  <a:solidFill>
                    <a:schemeClr val="bg1"/>
                  </a:solidFill>
                </a:rPr>
                <a:t>Track your spending</a:t>
              </a:r>
            </a:p>
          </p:txBody>
        </p:sp>
        <p:sp>
          <p:nvSpPr>
            <p:cNvPr id="16" name="TextBox 15">
              <a:extLst>
                <a:ext uri="{FF2B5EF4-FFF2-40B4-BE49-F238E27FC236}">
                  <a16:creationId xmlns:a16="http://schemas.microsoft.com/office/drawing/2014/main" id="{3F51984F-C980-FB95-5511-9AC8AD6D62E1}"/>
                </a:ext>
              </a:extLst>
            </p:cNvPr>
            <p:cNvSpPr txBox="1"/>
            <p:nvPr/>
          </p:nvSpPr>
          <p:spPr>
            <a:xfrm>
              <a:off x="3752200" y="2069911"/>
              <a:ext cx="1645920" cy="2743200"/>
            </a:xfrm>
            <a:prstGeom prst="rect">
              <a:avLst/>
            </a:prstGeom>
            <a:solidFill>
              <a:schemeClr val="accent5"/>
            </a:solidFill>
          </p:spPr>
          <p:txBody>
            <a:bodyPr wrap="square" lIns="91440" tIns="91440" rIns="91440" bIns="0" rtlCol="0">
              <a:noAutofit/>
            </a:bodyPr>
            <a:lstStyle/>
            <a:p>
              <a:pPr>
                <a:spcBef>
                  <a:spcPts val="600"/>
                </a:spcBef>
              </a:pPr>
              <a:r>
                <a:rPr lang="en-US" sz="2000" b="1" dirty="0">
                  <a:solidFill>
                    <a:schemeClr val="bg1"/>
                  </a:solidFill>
                </a:rPr>
                <a:t>Calculate your excess or shortfall</a:t>
              </a:r>
            </a:p>
          </p:txBody>
        </p:sp>
        <p:sp>
          <p:nvSpPr>
            <p:cNvPr id="17" name="TextBox 16">
              <a:extLst>
                <a:ext uri="{FF2B5EF4-FFF2-40B4-BE49-F238E27FC236}">
                  <a16:creationId xmlns:a16="http://schemas.microsoft.com/office/drawing/2014/main" id="{3C66DF17-24A7-2470-0B58-9554C23CFEB1}"/>
                </a:ext>
              </a:extLst>
            </p:cNvPr>
            <p:cNvSpPr txBox="1"/>
            <p:nvPr/>
          </p:nvSpPr>
          <p:spPr>
            <a:xfrm>
              <a:off x="5428600" y="2069911"/>
              <a:ext cx="1645920" cy="2743200"/>
            </a:xfrm>
            <a:prstGeom prst="rect">
              <a:avLst/>
            </a:prstGeom>
            <a:solidFill>
              <a:schemeClr val="accent6"/>
            </a:solidFill>
          </p:spPr>
          <p:txBody>
            <a:bodyPr wrap="square" lIns="91440" tIns="91440" rIns="91440" bIns="0" rtlCol="0">
              <a:noAutofit/>
            </a:bodyPr>
            <a:lstStyle/>
            <a:p>
              <a:pPr>
                <a:spcBef>
                  <a:spcPts val="600"/>
                </a:spcBef>
              </a:pPr>
              <a:r>
                <a:rPr lang="en-US" sz="2000" b="1" dirty="0">
                  <a:solidFill>
                    <a:schemeClr val="bg1"/>
                  </a:solidFill>
                </a:rPr>
                <a:t>Set your goals</a:t>
              </a:r>
            </a:p>
          </p:txBody>
        </p:sp>
        <p:sp>
          <p:nvSpPr>
            <p:cNvPr id="18" name="TextBox 17">
              <a:extLst>
                <a:ext uri="{FF2B5EF4-FFF2-40B4-BE49-F238E27FC236}">
                  <a16:creationId xmlns:a16="http://schemas.microsoft.com/office/drawing/2014/main" id="{B457A52C-7223-4569-426E-BCB57DC600A1}"/>
                </a:ext>
              </a:extLst>
            </p:cNvPr>
            <p:cNvSpPr txBox="1"/>
            <p:nvPr/>
          </p:nvSpPr>
          <p:spPr>
            <a:xfrm>
              <a:off x="7105000" y="2069911"/>
              <a:ext cx="1645920" cy="2743200"/>
            </a:xfrm>
            <a:prstGeom prst="rect">
              <a:avLst/>
            </a:prstGeom>
            <a:solidFill>
              <a:schemeClr val="accent3"/>
            </a:solidFill>
          </p:spPr>
          <p:txBody>
            <a:bodyPr wrap="square" lIns="91440" tIns="91440" rIns="91440" bIns="0" rtlCol="0">
              <a:noAutofit/>
            </a:bodyPr>
            <a:lstStyle/>
            <a:p>
              <a:pPr>
                <a:spcBef>
                  <a:spcPts val="600"/>
                </a:spcBef>
              </a:pPr>
              <a:r>
                <a:rPr lang="en-US" sz="2000" b="1" dirty="0">
                  <a:solidFill>
                    <a:schemeClr val="bg1"/>
                  </a:solidFill>
                </a:rPr>
                <a:t>Make changes as needed</a:t>
              </a:r>
            </a:p>
          </p:txBody>
        </p:sp>
      </p:grpSp>
      <p:sp>
        <p:nvSpPr>
          <p:cNvPr id="21" name="TextBox 20">
            <a:extLst>
              <a:ext uri="{FF2B5EF4-FFF2-40B4-BE49-F238E27FC236}">
                <a16:creationId xmlns:a16="http://schemas.microsoft.com/office/drawing/2014/main" id="{DC2F881F-0CEF-2BFD-DF2B-ADDEE65B1062}"/>
              </a:ext>
            </a:extLst>
          </p:cNvPr>
          <p:cNvSpPr txBox="1"/>
          <p:nvPr/>
        </p:nvSpPr>
        <p:spPr>
          <a:xfrm>
            <a:off x="1545507" y="3127991"/>
            <a:ext cx="498534" cy="1077218"/>
          </a:xfrm>
          <a:prstGeom prst="rect">
            <a:avLst/>
          </a:prstGeom>
          <a:noFill/>
        </p:spPr>
        <p:txBody>
          <a:bodyPr wrap="none" lIns="0" tIns="0" rIns="0" bIns="0" rtlCol="0" anchor="b">
            <a:spAutoFit/>
          </a:bodyPr>
          <a:lstStyle/>
          <a:p>
            <a:pPr algn="r">
              <a:spcBef>
                <a:spcPts val="600"/>
              </a:spcBef>
            </a:pPr>
            <a:r>
              <a:rPr lang="en-US" sz="7000" b="1" dirty="0">
                <a:solidFill>
                  <a:schemeClr val="accent2">
                    <a:lumMod val="40000"/>
                    <a:lumOff val="60000"/>
                  </a:schemeClr>
                </a:solidFill>
              </a:rPr>
              <a:t>1</a:t>
            </a:r>
          </a:p>
        </p:txBody>
      </p:sp>
      <p:sp>
        <p:nvSpPr>
          <p:cNvPr id="22" name="TextBox 21">
            <a:extLst>
              <a:ext uri="{FF2B5EF4-FFF2-40B4-BE49-F238E27FC236}">
                <a16:creationId xmlns:a16="http://schemas.microsoft.com/office/drawing/2014/main" id="{8EA6BD1B-8EBD-928A-9C39-DE688DD3F4E5}"/>
              </a:ext>
            </a:extLst>
          </p:cNvPr>
          <p:cNvSpPr txBox="1"/>
          <p:nvPr/>
        </p:nvSpPr>
        <p:spPr>
          <a:xfrm>
            <a:off x="3191427" y="3150838"/>
            <a:ext cx="498534" cy="1077218"/>
          </a:xfrm>
          <a:prstGeom prst="rect">
            <a:avLst/>
          </a:prstGeom>
          <a:noFill/>
        </p:spPr>
        <p:txBody>
          <a:bodyPr wrap="none" lIns="0" tIns="0" rIns="0" bIns="0" rtlCol="0" anchor="b">
            <a:spAutoFit/>
          </a:bodyPr>
          <a:lstStyle/>
          <a:p>
            <a:pPr algn="r">
              <a:spcBef>
                <a:spcPts val="600"/>
              </a:spcBef>
            </a:pPr>
            <a:r>
              <a:rPr lang="en-US" sz="7000" b="1" dirty="0">
                <a:solidFill>
                  <a:srgbClr val="50E09B"/>
                </a:solidFill>
              </a:rPr>
              <a:t>2</a:t>
            </a:r>
          </a:p>
        </p:txBody>
      </p:sp>
      <p:sp>
        <p:nvSpPr>
          <p:cNvPr id="24" name="TextBox 23">
            <a:extLst>
              <a:ext uri="{FF2B5EF4-FFF2-40B4-BE49-F238E27FC236}">
                <a16:creationId xmlns:a16="http://schemas.microsoft.com/office/drawing/2014/main" id="{D88AD5B1-0C50-8994-F352-A7FA2EB6177D}"/>
              </a:ext>
            </a:extLst>
          </p:cNvPr>
          <p:cNvSpPr txBox="1"/>
          <p:nvPr/>
        </p:nvSpPr>
        <p:spPr>
          <a:xfrm>
            <a:off x="4902721" y="3195212"/>
            <a:ext cx="498534" cy="1077218"/>
          </a:xfrm>
          <a:prstGeom prst="rect">
            <a:avLst/>
          </a:prstGeom>
          <a:noFill/>
        </p:spPr>
        <p:txBody>
          <a:bodyPr wrap="none" lIns="0" tIns="0" rIns="0" bIns="0" rtlCol="0" anchor="b">
            <a:spAutoFit/>
          </a:bodyPr>
          <a:lstStyle/>
          <a:p>
            <a:pPr algn="r">
              <a:spcBef>
                <a:spcPts val="600"/>
              </a:spcBef>
            </a:pPr>
            <a:r>
              <a:rPr lang="en-US" sz="7000" b="1" dirty="0">
                <a:solidFill>
                  <a:schemeClr val="accent5">
                    <a:lumMod val="60000"/>
                    <a:lumOff val="40000"/>
                  </a:schemeClr>
                </a:solidFill>
              </a:rPr>
              <a:t>3</a:t>
            </a:r>
          </a:p>
        </p:txBody>
      </p:sp>
      <p:sp>
        <p:nvSpPr>
          <p:cNvPr id="25" name="TextBox 24">
            <a:extLst>
              <a:ext uri="{FF2B5EF4-FFF2-40B4-BE49-F238E27FC236}">
                <a16:creationId xmlns:a16="http://schemas.microsoft.com/office/drawing/2014/main" id="{42CD2F08-5693-ABD2-DC0E-3327D2030F67}"/>
              </a:ext>
            </a:extLst>
          </p:cNvPr>
          <p:cNvSpPr txBox="1"/>
          <p:nvPr/>
        </p:nvSpPr>
        <p:spPr>
          <a:xfrm>
            <a:off x="6639963" y="3195212"/>
            <a:ext cx="498534" cy="1077218"/>
          </a:xfrm>
          <a:prstGeom prst="rect">
            <a:avLst/>
          </a:prstGeom>
          <a:noFill/>
        </p:spPr>
        <p:txBody>
          <a:bodyPr wrap="none" lIns="0" tIns="0" rIns="0" bIns="0" rtlCol="0" anchor="b">
            <a:spAutoFit/>
          </a:bodyPr>
          <a:lstStyle/>
          <a:p>
            <a:pPr algn="r">
              <a:spcBef>
                <a:spcPts val="600"/>
              </a:spcBef>
            </a:pPr>
            <a:r>
              <a:rPr lang="en-US" sz="7000" b="1" dirty="0">
                <a:solidFill>
                  <a:srgbClr val="58E2D8"/>
                </a:solidFill>
              </a:rPr>
              <a:t>4</a:t>
            </a:r>
          </a:p>
        </p:txBody>
      </p:sp>
      <p:sp>
        <p:nvSpPr>
          <p:cNvPr id="26" name="TextBox 25">
            <a:extLst>
              <a:ext uri="{FF2B5EF4-FFF2-40B4-BE49-F238E27FC236}">
                <a16:creationId xmlns:a16="http://schemas.microsoft.com/office/drawing/2014/main" id="{6F4AF20F-4181-9465-AD2F-4128FC3039B0}"/>
              </a:ext>
            </a:extLst>
          </p:cNvPr>
          <p:cNvSpPr txBox="1"/>
          <p:nvPr/>
        </p:nvSpPr>
        <p:spPr>
          <a:xfrm>
            <a:off x="8247003" y="3127991"/>
            <a:ext cx="498534" cy="1077218"/>
          </a:xfrm>
          <a:prstGeom prst="rect">
            <a:avLst/>
          </a:prstGeom>
          <a:noFill/>
        </p:spPr>
        <p:txBody>
          <a:bodyPr wrap="none" lIns="0" tIns="0" rIns="0" bIns="0" rtlCol="0" anchor="b">
            <a:spAutoFit/>
          </a:bodyPr>
          <a:lstStyle/>
          <a:p>
            <a:pPr algn="r">
              <a:spcBef>
                <a:spcPts val="600"/>
              </a:spcBef>
            </a:pPr>
            <a:r>
              <a:rPr lang="en-US" sz="7000" b="1" dirty="0">
                <a:solidFill>
                  <a:schemeClr val="accent3">
                    <a:lumMod val="60000"/>
                    <a:lumOff val="40000"/>
                  </a:schemeClr>
                </a:solidFill>
              </a:rPr>
              <a:t>5</a:t>
            </a:r>
          </a:p>
        </p:txBody>
      </p:sp>
    </p:spTree>
    <p:extLst>
      <p:ext uri="{BB962C8B-B14F-4D97-AF65-F5344CB8AC3E}">
        <p14:creationId xmlns:p14="http://schemas.microsoft.com/office/powerpoint/2010/main" val="8434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1A0B74-272D-DA47-90E6-8EA3BAE1BFE6}"/>
              </a:ext>
            </a:extLst>
          </p:cNvPr>
          <p:cNvSpPr/>
          <p:nvPr/>
        </p:nvSpPr>
        <p:spPr>
          <a:xfrm>
            <a:off x="0" y="1177291"/>
            <a:ext cx="4711603"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11" name="Picture 10">
            <a:extLst>
              <a:ext uri="{FF2B5EF4-FFF2-40B4-BE49-F238E27FC236}">
                <a16:creationId xmlns:a16="http://schemas.microsoft.com/office/drawing/2014/main" id="{CF226449-A8CE-8E41-8FE1-8BE3236C743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711603" y="1180215"/>
            <a:ext cx="4432173" cy="4914759"/>
          </a:xfrm>
          <a:prstGeom prst="rect">
            <a:avLst/>
          </a:prstGeom>
        </p:spPr>
      </p:pic>
      <p:sp>
        <p:nvSpPr>
          <p:cNvPr id="15" name="Rectangle 14">
            <a:extLst>
              <a:ext uri="{FF2B5EF4-FFF2-40B4-BE49-F238E27FC236}">
                <a16:creationId xmlns:a16="http://schemas.microsoft.com/office/drawing/2014/main" id="{BD08EB40-56F4-634F-BEA4-37E0A266DF37}"/>
              </a:ext>
            </a:extLst>
          </p:cNvPr>
          <p:cNvSpPr/>
          <p:nvPr/>
        </p:nvSpPr>
        <p:spPr>
          <a:xfrm>
            <a:off x="321587" y="1328486"/>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899A0D7-015A-3540-86E9-17708CC406B0}"/>
              </a:ext>
            </a:extLst>
          </p:cNvPr>
          <p:cNvSpPr/>
          <p:nvPr/>
        </p:nvSpPr>
        <p:spPr>
          <a:xfrm>
            <a:off x="316939" y="1328486"/>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E5157F1-513D-444D-8ADF-D644308D55D3}"/>
              </a:ext>
            </a:extLst>
          </p:cNvPr>
          <p:cNvSpPr txBox="1"/>
          <p:nvPr/>
        </p:nvSpPr>
        <p:spPr>
          <a:xfrm>
            <a:off x="1350542" y="1549709"/>
            <a:ext cx="2732847" cy="400110"/>
          </a:xfrm>
          <a:prstGeom prst="rect">
            <a:avLst/>
          </a:prstGeom>
          <a:noFill/>
        </p:spPr>
        <p:txBody>
          <a:bodyPr wrap="square">
            <a:spAutoFit/>
          </a:bodyPr>
          <a:lstStyle/>
          <a:p>
            <a:r>
              <a:rPr lang="en-US" sz="2000" dirty="0"/>
              <a:t>Job loss</a:t>
            </a:r>
          </a:p>
        </p:txBody>
      </p:sp>
      <p:sp>
        <p:nvSpPr>
          <p:cNvPr id="21" name="Rectangle 20">
            <a:extLst>
              <a:ext uri="{FF2B5EF4-FFF2-40B4-BE49-F238E27FC236}">
                <a16:creationId xmlns:a16="http://schemas.microsoft.com/office/drawing/2014/main" id="{2544A00F-CB3D-A449-87B6-2FCA0FF3D5AF}"/>
              </a:ext>
            </a:extLst>
          </p:cNvPr>
          <p:cNvSpPr/>
          <p:nvPr/>
        </p:nvSpPr>
        <p:spPr>
          <a:xfrm>
            <a:off x="321587" y="4158131"/>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9AFCE93-80B1-FC42-8978-E8B4E72A72D1}"/>
              </a:ext>
            </a:extLst>
          </p:cNvPr>
          <p:cNvSpPr/>
          <p:nvPr/>
        </p:nvSpPr>
        <p:spPr>
          <a:xfrm>
            <a:off x="316939" y="4158131"/>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9E134E-6B79-7047-8D0A-22C0E8C354BC}"/>
              </a:ext>
            </a:extLst>
          </p:cNvPr>
          <p:cNvSpPr txBox="1"/>
          <p:nvPr/>
        </p:nvSpPr>
        <p:spPr>
          <a:xfrm>
            <a:off x="1350542" y="4294694"/>
            <a:ext cx="2104591" cy="707886"/>
          </a:xfrm>
          <a:prstGeom prst="rect">
            <a:avLst/>
          </a:prstGeom>
          <a:noFill/>
        </p:spPr>
        <p:txBody>
          <a:bodyPr wrap="square">
            <a:spAutoFit/>
          </a:bodyPr>
          <a:lstStyle/>
          <a:p>
            <a:r>
              <a:rPr lang="en-US" sz="2000" dirty="0"/>
              <a:t>Unexpected life change</a:t>
            </a:r>
          </a:p>
        </p:txBody>
      </p:sp>
      <p:sp>
        <p:nvSpPr>
          <p:cNvPr id="27" name="Rectangle 26">
            <a:extLst>
              <a:ext uri="{FF2B5EF4-FFF2-40B4-BE49-F238E27FC236}">
                <a16:creationId xmlns:a16="http://schemas.microsoft.com/office/drawing/2014/main" id="{2620A9F9-C3D8-DD4A-BE80-E3E0F400F4E1}"/>
              </a:ext>
            </a:extLst>
          </p:cNvPr>
          <p:cNvSpPr/>
          <p:nvPr/>
        </p:nvSpPr>
        <p:spPr>
          <a:xfrm>
            <a:off x="321587" y="2271701"/>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6418E95-6A86-4246-80F2-93031C6A1B1D}"/>
              </a:ext>
            </a:extLst>
          </p:cNvPr>
          <p:cNvSpPr/>
          <p:nvPr/>
        </p:nvSpPr>
        <p:spPr>
          <a:xfrm>
            <a:off x="316939" y="2271701"/>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B26B5A1-8A8F-B44B-8BB8-B5AC4CE80F85}"/>
              </a:ext>
            </a:extLst>
          </p:cNvPr>
          <p:cNvSpPr txBox="1"/>
          <p:nvPr/>
        </p:nvSpPr>
        <p:spPr>
          <a:xfrm>
            <a:off x="1350542" y="2503514"/>
            <a:ext cx="2484998" cy="400110"/>
          </a:xfrm>
          <a:prstGeom prst="rect">
            <a:avLst/>
          </a:prstGeom>
          <a:noFill/>
        </p:spPr>
        <p:txBody>
          <a:bodyPr wrap="square">
            <a:spAutoFit/>
          </a:bodyPr>
          <a:lstStyle/>
          <a:p>
            <a:r>
              <a:rPr lang="en-US" sz="2000" dirty="0"/>
              <a:t>Medical emergency </a:t>
            </a:r>
          </a:p>
        </p:txBody>
      </p:sp>
      <p:sp>
        <p:nvSpPr>
          <p:cNvPr id="33" name="Rectangle 32">
            <a:extLst>
              <a:ext uri="{FF2B5EF4-FFF2-40B4-BE49-F238E27FC236}">
                <a16:creationId xmlns:a16="http://schemas.microsoft.com/office/drawing/2014/main" id="{9BC163BE-616E-7048-A4D9-1E84E7056D8A}"/>
              </a:ext>
            </a:extLst>
          </p:cNvPr>
          <p:cNvSpPr/>
          <p:nvPr/>
        </p:nvSpPr>
        <p:spPr>
          <a:xfrm>
            <a:off x="321587" y="3214916"/>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42E44AB-49FE-1D41-AE9E-6A745924AECF}"/>
              </a:ext>
            </a:extLst>
          </p:cNvPr>
          <p:cNvSpPr/>
          <p:nvPr/>
        </p:nvSpPr>
        <p:spPr>
          <a:xfrm>
            <a:off x="316939" y="3214916"/>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90BE51-46EA-CB4C-AF77-B9606A0EB1C9}"/>
              </a:ext>
            </a:extLst>
          </p:cNvPr>
          <p:cNvSpPr txBox="1"/>
          <p:nvPr/>
        </p:nvSpPr>
        <p:spPr>
          <a:xfrm>
            <a:off x="1350542" y="3446729"/>
            <a:ext cx="2872450" cy="400110"/>
          </a:xfrm>
          <a:prstGeom prst="rect">
            <a:avLst/>
          </a:prstGeom>
          <a:noFill/>
        </p:spPr>
        <p:txBody>
          <a:bodyPr wrap="square">
            <a:spAutoFit/>
          </a:bodyPr>
          <a:lstStyle/>
          <a:p>
            <a:r>
              <a:rPr lang="en-US" sz="2000" dirty="0"/>
              <a:t>Major household repair </a:t>
            </a:r>
          </a:p>
        </p:txBody>
      </p:sp>
      <p:sp>
        <p:nvSpPr>
          <p:cNvPr id="2" name="Title 1">
            <a:extLst>
              <a:ext uri="{FF2B5EF4-FFF2-40B4-BE49-F238E27FC236}">
                <a16:creationId xmlns:a16="http://schemas.microsoft.com/office/drawing/2014/main" id="{0EE7C24E-177C-4E80-B7BE-5D465E01174F}"/>
              </a:ext>
            </a:extLst>
          </p:cNvPr>
          <p:cNvSpPr>
            <a:spLocks noGrp="1"/>
          </p:cNvSpPr>
          <p:nvPr>
            <p:ph type="title"/>
          </p:nvPr>
        </p:nvSpPr>
        <p:spPr/>
        <p:txBody>
          <a:bodyPr/>
          <a:lstStyle/>
          <a:p>
            <a:r>
              <a:rPr lang="en-US" altLang="en-US" dirty="0">
                <a:cs typeface="Arial" panose="020B0604020202020204" pitchFamily="34" charset="0"/>
              </a:rPr>
              <a:t>Prepare for emergencies</a:t>
            </a:r>
            <a:br>
              <a:rPr lang="en-US" altLang="en-US" dirty="0">
                <a:cs typeface="Arial" panose="020B0604020202020204" pitchFamily="34" charset="0"/>
              </a:rPr>
            </a:br>
            <a:r>
              <a:rPr lang="en-US" sz="1800" b="0" dirty="0">
                <a:latin typeface="Arial" panose="020B0604020202020204" pitchFamily="34" charset="0"/>
                <a:cs typeface="Arial" panose="020B0604020202020204" pitchFamily="34" charset="0"/>
              </a:rPr>
              <a:t>What’s an emergency expense?</a:t>
            </a:r>
            <a:endParaRPr lang="en-US" b="0" dirty="0"/>
          </a:p>
        </p:txBody>
      </p:sp>
      <p:sp>
        <p:nvSpPr>
          <p:cNvPr id="4" name="Slide Number Placeholder 3">
            <a:extLst>
              <a:ext uri="{FF2B5EF4-FFF2-40B4-BE49-F238E27FC236}">
                <a16:creationId xmlns:a16="http://schemas.microsoft.com/office/drawing/2014/main" id="{E315B789-E97C-4214-9750-3F947DC4FED5}"/>
              </a:ext>
            </a:extLst>
          </p:cNvPr>
          <p:cNvSpPr>
            <a:spLocks noGrp="1"/>
          </p:cNvSpPr>
          <p:nvPr>
            <p:ph type="sldNum" sz="quarter" idx="12"/>
          </p:nvPr>
        </p:nvSpPr>
        <p:spPr/>
        <p:txBody>
          <a:bodyPr/>
          <a:lstStyle/>
          <a:p>
            <a:fld id="{BB333B34-C87C-402E-ABB0-13B7C9DEBBC4}" type="slidenum">
              <a:rPr lang="en-US" smtClean="0"/>
              <a:t>14</a:t>
            </a:fld>
            <a:endParaRPr lang="en-US" dirty="0"/>
          </a:p>
        </p:txBody>
      </p:sp>
      <p:sp>
        <p:nvSpPr>
          <p:cNvPr id="7" name="Text Placeholder 5">
            <a:extLst>
              <a:ext uri="{FF2B5EF4-FFF2-40B4-BE49-F238E27FC236}">
                <a16:creationId xmlns:a16="http://schemas.microsoft.com/office/drawing/2014/main" id="{EEB65614-FB22-4EEF-8E39-1A967C05A4F1}"/>
              </a:ext>
            </a:extLst>
          </p:cNvPr>
          <p:cNvSpPr txBox="1">
            <a:spLocks/>
          </p:cNvSpPr>
          <p:nvPr/>
        </p:nvSpPr>
        <p:spPr>
          <a:xfrm>
            <a:off x="1876885" y="6168123"/>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900" dirty="0"/>
          </a:p>
        </p:txBody>
      </p:sp>
      <p:sp>
        <p:nvSpPr>
          <p:cNvPr id="39" name="Rectangle 38">
            <a:extLst>
              <a:ext uri="{FF2B5EF4-FFF2-40B4-BE49-F238E27FC236}">
                <a16:creationId xmlns:a16="http://schemas.microsoft.com/office/drawing/2014/main" id="{AF236806-A4E5-2E4B-A1C6-E8DC9EF043C2}"/>
              </a:ext>
            </a:extLst>
          </p:cNvPr>
          <p:cNvSpPr/>
          <p:nvPr/>
        </p:nvSpPr>
        <p:spPr>
          <a:xfrm>
            <a:off x="321587" y="5101348"/>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A2C2601-1783-2D4C-9535-CB7FBEBBFD09}"/>
              </a:ext>
            </a:extLst>
          </p:cNvPr>
          <p:cNvSpPr/>
          <p:nvPr/>
        </p:nvSpPr>
        <p:spPr>
          <a:xfrm>
            <a:off x="316939" y="5101348"/>
            <a:ext cx="881139" cy="863737"/>
          </a:xfrm>
          <a:prstGeom prst="rect">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AFF704-2B54-994E-B311-AFBF46A7C887}"/>
              </a:ext>
            </a:extLst>
          </p:cNvPr>
          <p:cNvSpPr txBox="1"/>
          <p:nvPr/>
        </p:nvSpPr>
        <p:spPr>
          <a:xfrm>
            <a:off x="1350542" y="5333161"/>
            <a:ext cx="2104591" cy="400110"/>
          </a:xfrm>
          <a:prstGeom prst="rect">
            <a:avLst/>
          </a:prstGeom>
          <a:noFill/>
        </p:spPr>
        <p:txBody>
          <a:bodyPr wrap="square">
            <a:spAutoFit/>
          </a:bodyPr>
          <a:lstStyle/>
          <a:p>
            <a:r>
              <a:rPr lang="en-US" sz="2000" dirty="0"/>
              <a:t>Car accident</a:t>
            </a:r>
          </a:p>
        </p:txBody>
      </p:sp>
      <p:pic>
        <p:nvPicPr>
          <p:cNvPr id="30" name="Picture 29">
            <a:extLst>
              <a:ext uri="{FF2B5EF4-FFF2-40B4-BE49-F238E27FC236}">
                <a16:creationId xmlns:a16="http://schemas.microsoft.com/office/drawing/2014/main" id="{5ED3097A-5FAD-FE45-B634-3135E69D8F99}"/>
              </a:ext>
            </a:extLst>
          </p:cNvPr>
          <p:cNvPicPr>
            <a:picLocks noChangeAspect="1"/>
          </p:cNvPicPr>
          <p:nvPr/>
        </p:nvPicPr>
        <p:blipFill>
          <a:blip r:embed="rId4">
            <a:lum bright="100000" contrast="-100000"/>
          </a:blip>
          <a:stretch>
            <a:fillRect/>
          </a:stretch>
        </p:blipFill>
        <p:spPr>
          <a:xfrm>
            <a:off x="526072" y="1546276"/>
            <a:ext cx="443827" cy="402732"/>
          </a:xfrm>
          <a:prstGeom prst="rect">
            <a:avLst/>
          </a:prstGeom>
        </p:spPr>
      </p:pic>
      <p:pic>
        <p:nvPicPr>
          <p:cNvPr id="31" name="Graphic 30">
            <a:extLst>
              <a:ext uri="{FF2B5EF4-FFF2-40B4-BE49-F238E27FC236}">
                <a16:creationId xmlns:a16="http://schemas.microsoft.com/office/drawing/2014/main" id="{BD6E4F26-5F7F-3C41-9B98-EF30D83D06E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619" y="3415453"/>
            <a:ext cx="476732" cy="476732"/>
          </a:xfrm>
          <a:prstGeom prst="rect">
            <a:avLst/>
          </a:prstGeom>
        </p:spPr>
      </p:pic>
      <p:pic>
        <p:nvPicPr>
          <p:cNvPr id="32" name="Picture 31">
            <a:extLst>
              <a:ext uri="{FF2B5EF4-FFF2-40B4-BE49-F238E27FC236}">
                <a16:creationId xmlns:a16="http://schemas.microsoft.com/office/drawing/2014/main" id="{0ED7094F-C242-3947-9B7E-6F2D98068109}"/>
              </a:ext>
            </a:extLst>
          </p:cNvPr>
          <p:cNvPicPr>
            <a:picLocks noChangeAspect="1"/>
          </p:cNvPicPr>
          <p:nvPr/>
        </p:nvPicPr>
        <p:blipFill>
          <a:blip r:embed="rId7">
            <a:lum bright="100000" contrast="-100000"/>
          </a:blip>
          <a:stretch>
            <a:fillRect/>
          </a:stretch>
        </p:blipFill>
        <p:spPr>
          <a:xfrm>
            <a:off x="579495" y="2463855"/>
            <a:ext cx="336980" cy="443827"/>
          </a:xfrm>
          <a:prstGeom prst="rect">
            <a:avLst/>
          </a:prstGeom>
        </p:spPr>
      </p:pic>
      <p:pic>
        <p:nvPicPr>
          <p:cNvPr id="36" name="Picture 35">
            <a:extLst>
              <a:ext uri="{FF2B5EF4-FFF2-40B4-BE49-F238E27FC236}">
                <a16:creationId xmlns:a16="http://schemas.microsoft.com/office/drawing/2014/main" id="{EDB2AADA-E36D-7E4D-8A10-BE50D2821031}"/>
              </a:ext>
            </a:extLst>
          </p:cNvPr>
          <p:cNvPicPr>
            <a:picLocks noChangeAspect="1"/>
          </p:cNvPicPr>
          <p:nvPr/>
        </p:nvPicPr>
        <p:blipFill>
          <a:blip r:embed="rId8">
            <a:lum bright="100000" contrast="-100000"/>
          </a:blip>
          <a:stretch>
            <a:fillRect/>
          </a:stretch>
        </p:blipFill>
        <p:spPr>
          <a:xfrm>
            <a:off x="530181" y="4366411"/>
            <a:ext cx="435608" cy="410951"/>
          </a:xfrm>
          <a:prstGeom prst="rect">
            <a:avLst/>
          </a:prstGeom>
        </p:spPr>
      </p:pic>
      <p:pic>
        <p:nvPicPr>
          <p:cNvPr id="37" name="Graphic 36">
            <a:extLst>
              <a:ext uri="{FF2B5EF4-FFF2-40B4-BE49-F238E27FC236}">
                <a16:creationId xmlns:a16="http://schemas.microsoft.com/office/drawing/2014/main" id="{8D28DF05-DB1A-B946-A686-609772DD255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1415" y="5298261"/>
            <a:ext cx="493141" cy="49314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6015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AF509D-9C3B-E14B-9756-6377DB8BE3C0}"/>
              </a:ext>
            </a:extLst>
          </p:cNvPr>
          <p:cNvSpPr>
            <a:spLocks noGrp="1"/>
          </p:cNvSpPr>
          <p:nvPr>
            <p:ph type="title"/>
          </p:nvPr>
        </p:nvSpPr>
        <p:spPr/>
        <p:txBody>
          <a:bodyPr/>
          <a:lstStyle/>
          <a:p>
            <a:pPr marL="0" marR="0">
              <a:lnSpc>
                <a:spcPct val="107000"/>
              </a:lnSpc>
              <a:spcBef>
                <a:spcPts val="0"/>
              </a:spcBef>
              <a:spcAft>
                <a:spcPts val="800"/>
              </a:spcAft>
            </a:pPr>
            <a:r>
              <a:rPr lang="en-US" dirty="0"/>
              <a:t>College planning guidance </a:t>
            </a:r>
            <a:r>
              <a:rPr lang="en-US" dirty="0">
                <a:effectLst/>
                <a:ea typeface="Calibri" panose="020F0502020204030204" pitchFamily="34" charset="0"/>
                <a:cs typeface="Calibri Light" panose="020F0302020204030204" pitchFamily="34" charset="0"/>
              </a:rPr>
              <a:t>can help make it easier for your family to plan, save, and succeed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Manulife JH Sans" panose="020B0503040401060103" pitchFamily="34" charset="0"/>
                <a:ea typeface="Calibri" panose="020F0502020204030204" pitchFamily="34" charset="0"/>
                <a:cs typeface="Calibri Light" panose="020F0302020204030204" pitchFamily="34"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9" name="Slide Number Placeholder 8">
            <a:extLst>
              <a:ext uri="{FF2B5EF4-FFF2-40B4-BE49-F238E27FC236}">
                <a16:creationId xmlns:a16="http://schemas.microsoft.com/office/drawing/2014/main" id="{35E8A192-C84D-4EA1-B43E-4EDFA405B7E2}"/>
              </a:ext>
            </a:extLst>
          </p:cNvPr>
          <p:cNvSpPr>
            <a:spLocks noGrp="1"/>
          </p:cNvSpPr>
          <p:nvPr>
            <p:ph type="sldNum" sz="quarter" idx="12"/>
          </p:nvPr>
        </p:nvSpPr>
        <p:spPr/>
        <p:txBody>
          <a:bodyPr/>
          <a:lstStyle/>
          <a:p>
            <a:fld id="{BB333B34-C87C-402E-ABB0-13B7C9DEBBC4}" type="slidenum">
              <a:rPr lang="en-US" smtClean="0"/>
              <a:t>15</a:t>
            </a:fld>
            <a:endParaRPr lang="en-US" dirty="0"/>
          </a:p>
        </p:txBody>
      </p:sp>
      <p:sp>
        <p:nvSpPr>
          <p:cNvPr id="24" name="Text Placeholder 23">
            <a:extLst>
              <a:ext uri="{FF2B5EF4-FFF2-40B4-BE49-F238E27FC236}">
                <a16:creationId xmlns:a16="http://schemas.microsoft.com/office/drawing/2014/main" id="{F2A063A1-5ABA-5C42-A62A-DDF3D9FA6A3A}"/>
              </a:ext>
            </a:extLst>
          </p:cNvPr>
          <p:cNvSpPr>
            <a:spLocks noGrp="1"/>
          </p:cNvSpPr>
          <p:nvPr>
            <p:ph type="body" sz="quarter" idx="15"/>
          </p:nvPr>
        </p:nvSpPr>
        <p:spPr/>
        <p:txBody>
          <a:bodyPr/>
          <a:lstStyle/>
          <a:p>
            <a:r>
              <a:rPr lang="en-US" dirty="0"/>
              <a:t>John Hancock Life Insurance Company (U.S.A.), John Hancock Life Insurance Company of New York, and John Hancock Retirement Plan Services LLC are not affiliated with The Education Planning Center, and none is responsible for the liabilities of the others.</a:t>
            </a:r>
          </a:p>
        </p:txBody>
      </p:sp>
      <p:sp>
        <p:nvSpPr>
          <p:cNvPr id="27" name="Rectangle 26">
            <a:extLst>
              <a:ext uri="{FF2B5EF4-FFF2-40B4-BE49-F238E27FC236}">
                <a16:creationId xmlns:a16="http://schemas.microsoft.com/office/drawing/2014/main" id="{E6302250-709F-AB45-8289-96266FC6BAA3}"/>
              </a:ext>
            </a:extLst>
          </p:cNvPr>
          <p:cNvSpPr/>
          <p:nvPr/>
        </p:nvSpPr>
        <p:spPr>
          <a:xfrm>
            <a:off x="3389415" y="1668438"/>
            <a:ext cx="5277670" cy="707886"/>
          </a:xfrm>
          <a:prstGeom prst="rect">
            <a:avLst/>
          </a:prstGeom>
        </p:spPr>
        <p:txBody>
          <a:bodyPr wrap="square">
            <a:spAutoFit/>
          </a:bodyPr>
          <a:lstStyle/>
          <a:p>
            <a:r>
              <a:rPr lang="en-US" sz="2000" dirty="0"/>
              <a:t>The information and tools you need to save for and apply to college all in one place</a:t>
            </a:r>
            <a:endParaRPr lang="en-US" sz="2000" strike="sngStrike" dirty="0"/>
          </a:p>
        </p:txBody>
      </p:sp>
      <p:pic>
        <p:nvPicPr>
          <p:cNvPr id="30" name="Picture 29">
            <a:extLst>
              <a:ext uri="{FF2B5EF4-FFF2-40B4-BE49-F238E27FC236}">
                <a16:creationId xmlns:a16="http://schemas.microsoft.com/office/drawing/2014/main" id="{F718197E-8883-7E40-965D-4345BA6932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430" y="1492906"/>
            <a:ext cx="2453544" cy="1041938"/>
          </a:xfrm>
          <a:prstGeom prst="rect">
            <a:avLst/>
          </a:prstGeom>
        </p:spPr>
      </p:pic>
      <p:sp>
        <p:nvSpPr>
          <p:cNvPr id="34" name="Rectangle 33">
            <a:extLst>
              <a:ext uri="{FF2B5EF4-FFF2-40B4-BE49-F238E27FC236}">
                <a16:creationId xmlns:a16="http://schemas.microsoft.com/office/drawing/2014/main" id="{CB1C25C7-0D7B-BA49-9CA5-7FC403A68DCB}"/>
              </a:ext>
            </a:extLst>
          </p:cNvPr>
          <p:cNvSpPr/>
          <p:nvPr/>
        </p:nvSpPr>
        <p:spPr>
          <a:xfrm>
            <a:off x="133218"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37" name="Rectangle 36">
            <a:extLst>
              <a:ext uri="{FF2B5EF4-FFF2-40B4-BE49-F238E27FC236}">
                <a16:creationId xmlns:a16="http://schemas.microsoft.com/office/drawing/2014/main" id="{9790DBF1-917A-864C-A5C2-88879E214C0F}"/>
              </a:ext>
            </a:extLst>
          </p:cNvPr>
          <p:cNvSpPr/>
          <p:nvPr/>
        </p:nvSpPr>
        <p:spPr>
          <a:xfrm>
            <a:off x="3132284"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38" name="Rectangle 37">
            <a:extLst>
              <a:ext uri="{FF2B5EF4-FFF2-40B4-BE49-F238E27FC236}">
                <a16:creationId xmlns:a16="http://schemas.microsoft.com/office/drawing/2014/main" id="{DB77B114-BA5B-C643-A604-A3572469A80E}"/>
              </a:ext>
            </a:extLst>
          </p:cNvPr>
          <p:cNvSpPr/>
          <p:nvPr/>
        </p:nvSpPr>
        <p:spPr>
          <a:xfrm>
            <a:off x="6131349"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3" name="Rectangle 22">
            <a:extLst>
              <a:ext uri="{FF2B5EF4-FFF2-40B4-BE49-F238E27FC236}">
                <a16:creationId xmlns:a16="http://schemas.microsoft.com/office/drawing/2014/main" id="{EB9F0411-5FFF-5E4B-919B-DD690D0CA117}"/>
              </a:ext>
            </a:extLst>
          </p:cNvPr>
          <p:cNvSpPr/>
          <p:nvPr/>
        </p:nvSpPr>
        <p:spPr>
          <a:xfrm>
            <a:off x="133218" y="2728245"/>
            <a:ext cx="2838147" cy="15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5" name="Rectangle 24">
            <a:extLst>
              <a:ext uri="{FF2B5EF4-FFF2-40B4-BE49-F238E27FC236}">
                <a16:creationId xmlns:a16="http://schemas.microsoft.com/office/drawing/2014/main" id="{77341242-C656-0B46-83F9-82A9EC90BC9C}"/>
              </a:ext>
            </a:extLst>
          </p:cNvPr>
          <p:cNvSpPr/>
          <p:nvPr/>
        </p:nvSpPr>
        <p:spPr>
          <a:xfrm>
            <a:off x="3132284" y="2728245"/>
            <a:ext cx="2838147" cy="150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6" name="Rectangle 25">
            <a:extLst>
              <a:ext uri="{FF2B5EF4-FFF2-40B4-BE49-F238E27FC236}">
                <a16:creationId xmlns:a16="http://schemas.microsoft.com/office/drawing/2014/main" id="{AC15F0ED-4FBF-3B47-9654-9A7CB0749297}"/>
              </a:ext>
            </a:extLst>
          </p:cNvPr>
          <p:cNvSpPr/>
          <p:nvPr/>
        </p:nvSpPr>
        <p:spPr>
          <a:xfrm>
            <a:off x="6131349" y="2728245"/>
            <a:ext cx="2838147" cy="1502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17" name="Rectangle 16">
            <a:extLst>
              <a:ext uri="{FF2B5EF4-FFF2-40B4-BE49-F238E27FC236}">
                <a16:creationId xmlns:a16="http://schemas.microsoft.com/office/drawing/2014/main" id="{A2F7009A-751F-4EEE-B7C6-052DC4991DFB}"/>
              </a:ext>
            </a:extLst>
          </p:cNvPr>
          <p:cNvSpPr/>
          <p:nvPr/>
        </p:nvSpPr>
        <p:spPr>
          <a:xfrm>
            <a:off x="0" y="4959879"/>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8" name="Rectangle 17">
            <a:extLst>
              <a:ext uri="{FF2B5EF4-FFF2-40B4-BE49-F238E27FC236}">
                <a16:creationId xmlns:a16="http://schemas.microsoft.com/office/drawing/2014/main" id="{E01FD549-5E1A-40A8-A169-AD06E260353F}"/>
              </a:ext>
            </a:extLst>
          </p:cNvPr>
          <p:cNvSpPr/>
          <p:nvPr/>
        </p:nvSpPr>
        <p:spPr>
          <a:xfrm>
            <a:off x="1757363" y="5118680"/>
            <a:ext cx="6695267" cy="769441"/>
          </a:xfrm>
          <a:prstGeom prst="rect">
            <a:avLst/>
          </a:prstGeom>
        </p:spPr>
        <p:txBody>
          <a:bodyPr wrap="square">
            <a:spAutoFit/>
          </a:bodyPr>
          <a:lstStyle/>
          <a:p>
            <a:r>
              <a:rPr lang="en-US" sz="2000" dirty="0">
                <a:solidFill>
                  <a:schemeClr val="bg1"/>
                </a:solidFill>
                <a:latin typeface="Arial" panose="020B0604020202020204" pitchFamily="34" charset="0"/>
              </a:rPr>
              <a:t>Organize your finances, organize your life: </a:t>
            </a:r>
            <a:r>
              <a:rPr lang="en-US" sz="2400" b="1" dirty="0">
                <a:solidFill>
                  <a:schemeClr val="bg1"/>
                </a:solidFill>
                <a:latin typeface="Arial" panose="020B0604020202020204" pitchFamily="34" charset="0"/>
              </a:rPr>
              <a:t>myplan.johnhancock.com</a:t>
            </a:r>
            <a:r>
              <a:rPr lang="en-US" sz="2400" dirty="0">
                <a:solidFill>
                  <a:schemeClr val="bg1"/>
                </a:solidFill>
                <a:latin typeface="Arial" panose="020B0604020202020204" pitchFamily="34" charset="0"/>
              </a:rPr>
              <a:t>.</a:t>
            </a:r>
          </a:p>
        </p:txBody>
      </p:sp>
      <p:pic>
        <p:nvPicPr>
          <p:cNvPr id="19" name="Graphic 18">
            <a:extLst>
              <a:ext uri="{FF2B5EF4-FFF2-40B4-BE49-F238E27FC236}">
                <a16:creationId xmlns:a16="http://schemas.microsoft.com/office/drawing/2014/main" id="{27332DBC-F27B-4712-9F6A-213DB45D5D3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3326" y="5039093"/>
            <a:ext cx="834411" cy="834411"/>
          </a:xfrm>
          <a:prstGeom prst="rect">
            <a:avLst/>
          </a:prstGeom>
        </p:spPr>
      </p:pic>
      <p:sp>
        <p:nvSpPr>
          <p:cNvPr id="20" name="TextBox 19">
            <a:extLst>
              <a:ext uri="{FF2B5EF4-FFF2-40B4-BE49-F238E27FC236}">
                <a16:creationId xmlns:a16="http://schemas.microsoft.com/office/drawing/2014/main" id="{16C4F9F1-1142-6B46-BFB5-581A96179371}"/>
              </a:ext>
            </a:extLst>
          </p:cNvPr>
          <p:cNvSpPr txBox="1"/>
          <p:nvPr/>
        </p:nvSpPr>
        <p:spPr>
          <a:xfrm>
            <a:off x="2286000" y="4428942"/>
            <a:ext cx="4572000" cy="369332"/>
          </a:xfrm>
          <a:prstGeom prst="rect">
            <a:avLst/>
          </a:prstGeom>
          <a:noFill/>
        </p:spPr>
        <p:txBody>
          <a:bodyPr wrap="square">
            <a:spAutoFit/>
          </a:bodyPr>
          <a:lstStyle/>
          <a:p>
            <a:pPr algn="ctr"/>
            <a:r>
              <a:rPr lang="en-US" sz="1800" dirty="0">
                <a:solidFill>
                  <a:schemeClr val="tx1"/>
                </a:solidFill>
              </a:rPr>
              <a:t>Available to you at no additional charge</a:t>
            </a:r>
          </a:p>
        </p:txBody>
      </p:sp>
      <p:sp>
        <p:nvSpPr>
          <p:cNvPr id="28" name="TextBox 27">
            <a:extLst>
              <a:ext uri="{FF2B5EF4-FFF2-40B4-BE49-F238E27FC236}">
                <a16:creationId xmlns:a16="http://schemas.microsoft.com/office/drawing/2014/main" id="{B824334A-70B9-C84F-93E9-29D21755DD7B}"/>
              </a:ext>
            </a:extLst>
          </p:cNvPr>
          <p:cNvSpPr txBox="1"/>
          <p:nvPr/>
        </p:nvSpPr>
        <p:spPr>
          <a:xfrm>
            <a:off x="261323" y="2962992"/>
            <a:ext cx="1888572" cy="923330"/>
          </a:xfrm>
          <a:prstGeom prst="rect">
            <a:avLst/>
          </a:prstGeom>
          <a:noFill/>
        </p:spPr>
        <p:txBody>
          <a:bodyPr wrap="square">
            <a:spAutoFit/>
          </a:bodyPr>
          <a:lstStyle/>
          <a:p>
            <a:r>
              <a:rPr lang="en-US" altLang="en-US" dirty="0">
                <a:latin typeface="Arial" panose="020B0604020202020204" pitchFamily="34" charset="0"/>
                <a:ea typeface="Geneva" pitchFamily="1" charset="0"/>
                <a:cs typeface="Arial" panose="020B0604020202020204" pitchFamily="34" charset="0"/>
              </a:rPr>
              <a:t>Estimate your family’s future college savings</a:t>
            </a:r>
          </a:p>
        </p:txBody>
      </p:sp>
      <p:sp>
        <p:nvSpPr>
          <p:cNvPr id="29" name="TextBox 28">
            <a:extLst>
              <a:ext uri="{FF2B5EF4-FFF2-40B4-BE49-F238E27FC236}">
                <a16:creationId xmlns:a16="http://schemas.microsoft.com/office/drawing/2014/main" id="{B4D9BB21-2501-754F-A11A-A1968956173B}"/>
              </a:ext>
            </a:extLst>
          </p:cNvPr>
          <p:cNvSpPr txBox="1"/>
          <p:nvPr/>
        </p:nvSpPr>
        <p:spPr>
          <a:xfrm>
            <a:off x="3226358" y="2945975"/>
            <a:ext cx="2744073" cy="646331"/>
          </a:xfrm>
          <a:prstGeom prst="rect">
            <a:avLst/>
          </a:prstGeom>
          <a:noFill/>
        </p:spPr>
        <p:txBody>
          <a:bodyPr wrap="square">
            <a:spAutoFit/>
          </a:bodyPr>
          <a:lstStyle/>
          <a:p>
            <a:r>
              <a:rPr lang="en-US" altLang="en-US" dirty="0">
                <a:latin typeface="Arial" panose="020B0604020202020204" pitchFamily="34" charset="0"/>
                <a:ea typeface="Geneva" pitchFamily="1" charset="0"/>
                <a:cs typeface="Arial" panose="020B0604020202020204" pitchFamily="34" charset="0"/>
              </a:rPr>
              <a:t>Search for schools, scholarships, and grants</a:t>
            </a:r>
          </a:p>
        </p:txBody>
      </p:sp>
      <p:sp>
        <p:nvSpPr>
          <p:cNvPr id="31" name="TextBox 30">
            <a:extLst>
              <a:ext uri="{FF2B5EF4-FFF2-40B4-BE49-F238E27FC236}">
                <a16:creationId xmlns:a16="http://schemas.microsoft.com/office/drawing/2014/main" id="{2DC89519-03F6-B943-9AA4-0D0854055648}"/>
              </a:ext>
            </a:extLst>
          </p:cNvPr>
          <p:cNvSpPr txBox="1"/>
          <p:nvPr/>
        </p:nvSpPr>
        <p:spPr>
          <a:xfrm>
            <a:off x="6243288" y="2945975"/>
            <a:ext cx="1748987" cy="1200329"/>
          </a:xfrm>
          <a:prstGeom prst="rect">
            <a:avLst/>
          </a:prstGeom>
          <a:noFill/>
        </p:spPr>
        <p:txBody>
          <a:bodyPr wrap="square">
            <a:spAutoFit/>
          </a:bodyPr>
          <a:lstStyle/>
          <a:p>
            <a:r>
              <a:rPr lang="en-US" altLang="en-US" dirty="0">
                <a:latin typeface="Arial" panose="020B0604020202020204" pitchFamily="34" charset="0"/>
                <a:ea typeface="Geneva" pitchFamily="1" charset="0"/>
                <a:cs typeface="Arial" panose="020B0604020202020204" pitchFamily="34" charset="0"/>
              </a:rPr>
              <a:t>Track testing, scholarships, and admission deadlines</a:t>
            </a:r>
          </a:p>
        </p:txBody>
      </p:sp>
      <p:pic>
        <p:nvPicPr>
          <p:cNvPr id="39" name="Graphic 38">
            <a:extLst>
              <a:ext uri="{FF2B5EF4-FFF2-40B4-BE49-F238E27FC236}">
                <a16:creationId xmlns:a16="http://schemas.microsoft.com/office/drawing/2014/main" id="{5FEA3919-6537-E94A-9E63-AC6A5534560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0813" y="3698801"/>
            <a:ext cx="469263" cy="469263"/>
          </a:xfrm>
          <a:prstGeom prst="rect">
            <a:avLst/>
          </a:prstGeom>
        </p:spPr>
      </p:pic>
      <p:pic>
        <p:nvPicPr>
          <p:cNvPr id="40" name="Graphic 39">
            <a:extLst>
              <a:ext uri="{FF2B5EF4-FFF2-40B4-BE49-F238E27FC236}">
                <a16:creationId xmlns:a16="http://schemas.microsoft.com/office/drawing/2014/main" id="{F715FD19-271B-954C-BB8E-1F2EADE4CAB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48286" y="3682815"/>
            <a:ext cx="469263" cy="469263"/>
          </a:xfrm>
          <a:prstGeom prst="rect">
            <a:avLst/>
          </a:prstGeom>
        </p:spPr>
      </p:pic>
      <p:pic>
        <p:nvPicPr>
          <p:cNvPr id="41" name="Graphic 40">
            <a:extLst>
              <a:ext uri="{FF2B5EF4-FFF2-40B4-BE49-F238E27FC236}">
                <a16:creationId xmlns:a16="http://schemas.microsoft.com/office/drawing/2014/main" id="{BB8A5007-E08C-1A49-9911-4D3066E5E54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13414" y="3727325"/>
            <a:ext cx="469263" cy="469263"/>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19366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t>Tips for boosting your retirement savings</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custDataLst>
      <p:tags r:id="rId1"/>
    </p:custDataLst>
    <p:extLst>
      <p:ext uri="{BB962C8B-B14F-4D97-AF65-F5344CB8AC3E}">
        <p14:creationId xmlns:p14="http://schemas.microsoft.com/office/powerpoint/2010/main" val="421663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29D474-A0D8-8247-8882-994D22B98A62}"/>
              </a:ext>
            </a:extLst>
          </p:cNvPr>
          <p:cNvSpPr>
            <a:spLocks noGrp="1"/>
          </p:cNvSpPr>
          <p:nvPr>
            <p:ph type="body" sz="quarter" idx="15"/>
          </p:nvPr>
        </p:nvSpPr>
        <p:spPr/>
        <p:txBody>
          <a:bodyPr/>
          <a:lstStyle/>
          <a:p>
            <a:r>
              <a:rPr lang="en-US" b="1" dirty="0"/>
              <a:t>Participate in your retirement plan and start saving early</a:t>
            </a:r>
          </a:p>
        </p:txBody>
      </p:sp>
      <p:sp>
        <p:nvSpPr>
          <p:cNvPr id="4" name="Slide Number Placeholder 3">
            <a:extLst>
              <a:ext uri="{FF2B5EF4-FFF2-40B4-BE49-F238E27FC236}">
                <a16:creationId xmlns:a16="http://schemas.microsoft.com/office/drawing/2014/main" id="{DE4594EE-5395-594F-AFC6-CF8382EF02EA}"/>
              </a:ext>
            </a:extLst>
          </p:cNvPr>
          <p:cNvSpPr>
            <a:spLocks noGrp="1"/>
          </p:cNvSpPr>
          <p:nvPr>
            <p:ph type="sldNum" sz="quarter" idx="12"/>
          </p:nvPr>
        </p:nvSpPr>
        <p:spPr/>
        <p:txBody>
          <a:bodyPr/>
          <a:lstStyle/>
          <a:p>
            <a:fld id="{BB333B34-C87C-402E-ABB0-13B7C9DEBBC4}" type="slidenum">
              <a:rPr lang="en-PH" smtClean="0"/>
              <a:t>17</a:t>
            </a:fld>
            <a:endParaRPr lang="en-PH" dirty="0"/>
          </a:p>
        </p:txBody>
      </p:sp>
      <p:sp>
        <p:nvSpPr>
          <p:cNvPr id="8" name="Text Placeholder 7">
            <a:extLst>
              <a:ext uri="{FF2B5EF4-FFF2-40B4-BE49-F238E27FC236}">
                <a16:creationId xmlns:a16="http://schemas.microsoft.com/office/drawing/2014/main" id="{7B5B78F1-70D2-E84E-B044-423EA52FCE31}"/>
              </a:ext>
            </a:extLst>
          </p:cNvPr>
          <p:cNvSpPr>
            <a:spLocks noGrp="1"/>
          </p:cNvSpPr>
          <p:nvPr>
            <p:ph type="body" sz="quarter" idx="13"/>
          </p:nvPr>
        </p:nvSpPr>
        <p:spPr>
          <a:xfrm>
            <a:off x="3246319" y="5899868"/>
            <a:ext cx="5150258" cy="566127"/>
          </a:xfrm>
        </p:spPr>
        <p:txBody>
          <a:bodyPr/>
          <a:lstStyle/>
          <a:p>
            <a:r>
              <a:rPr lang="en-US" dirty="0"/>
              <a:t>The hypothetical example above is based on a mathematical principle and represents no particular investment. It is used for illustrative purposes only and assumes savings of $0, a monthly contribution of $100, a 7% rate of return, monthly compounding, and beginning-of-period payments. It does not reflect the deduction of taxes or transaction costs. There are risks associated with investing, including, but not limited to, loss of principal. </a:t>
            </a:r>
          </a:p>
        </p:txBody>
      </p:sp>
      <p:pic>
        <p:nvPicPr>
          <p:cNvPr id="12" name="Picture 11">
            <a:extLst>
              <a:ext uri="{FF2B5EF4-FFF2-40B4-BE49-F238E27FC236}">
                <a16:creationId xmlns:a16="http://schemas.microsoft.com/office/drawing/2014/main" id="{6063EEC3-D3BB-3E43-A814-CEFA93237AC3}"/>
              </a:ext>
            </a:extLst>
          </p:cNvPr>
          <p:cNvPicPr>
            <a:picLocks noChangeAspect="1"/>
          </p:cNvPicPr>
          <p:nvPr/>
        </p:nvPicPr>
        <p:blipFill rotWithShape="1">
          <a:blip r:embed="rId3">
            <a:extLst>
              <a:ext uri="{28A0092B-C50C-407E-A947-70E740481C1C}">
                <a14:useLocalDpi xmlns:a14="http://schemas.microsoft.com/office/drawing/2010/main"/>
              </a:ext>
            </a:extLst>
          </a:blip>
          <a:srcRect l="9612" t="-1" r="3128" b="1623"/>
          <a:stretch/>
        </p:blipFill>
        <p:spPr>
          <a:xfrm>
            <a:off x="0" y="0"/>
            <a:ext cx="3041649" cy="6858000"/>
          </a:xfrm>
          <a:prstGeom prst="rect">
            <a:avLst/>
          </a:prstGeom>
        </p:spPr>
      </p:pic>
      <p:sp>
        <p:nvSpPr>
          <p:cNvPr id="14" name="Rectangle 13">
            <a:extLst>
              <a:ext uri="{FF2B5EF4-FFF2-40B4-BE49-F238E27FC236}">
                <a16:creationId xmlns:a16="http://schemas.microsoft.com/office/drawing/2014/main" id="{FA1BD3D2-6DEB-BF42-9274-4FC21FB38596}"/>
              </a:ext>
            </a:extLst>
          </p:cNvPr>
          <p:cNvSpPr/>
          <p:nvPr/>
        </p:nvSpPr>
        <p:spPr>
          <a:xfrm>
            <a:off x="4646810" y="1530431"/>
            <a:ext cx="4098280" cy="3797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a:p>
        </p:txBody>
      </p:sp>
      <p:sp>
        <p:nvSpPr>
          <p:cNvPr id="15" name="Rectangle 14">
            <a:extLst>
              <a:ext uri="{FF2B5EF4-FFF2-40B4-BE49-F238E27FC236}">
                <a16:creationId xmlns:a16="http://schemas.microsoft.com/office/drawing/2014/main" id="{8FDF6974-F757-1548-B254-F2AEAF725505}"/>
              </a:ext>
            </a:extLst>
          </p:cNvPr>
          <p:cNvSpPr/>
          <p:nvPr/>
        </p:nvSpPr>
        <p:spPr>
          <a:xfrm>
            <a:off x="3270900" y="1530431"/>
            <a:ext cx="1473699" cy="379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a:p>
        </p:txBody>
      </p:sp>
      <p:sp>
        <p:nvSpPr>
          <p:cNvPr id="16" name="Content Placeholder 7">
            <a:extLst>
              <a:ext uri="{FF2B5EF4-FFF2-40B4-BE49-F238E27FC236}">
                <a16:creationId xmlns:a16="http://schemas.microsoft.com/office/drawing/2014/main" id="{6711CAE3-225C-6C46-972C-BB9B83FC094F}"/>
              </a:ext>
            </a:extLst>
          </p:cNvPr>
          <p:cNvSpPr>
            <a:spLocks noGrp="1"/>
          </p:cNvSpPr>
          <p:nvPr>
            <p:ph idx="1"/>
          </p:nvPr>
        </p:nvSpPr>
        <p:spPr>
          <a:xfrm>
            <a:off x="3412081" y="1667599"/>
            <a:ext cx="1473699" cy="294474"/>
          </a:xfrm>
        </p:spPr>
        <p:txBody>
          <a:bodyPr/>
          <a:lstStyle/>
          <a:p>
            <a:pPr marL="0" indent="0">
              <a:buNone/>
              <a:defRPr/>
            </a:pPr>
            <a:r>
              <a:rPr lang="en-US" sz="1500" b="1" dirty="0">
                <a:solidFill>
                  <a:schemeClr val="bg1"/>
                </a:solidFill>
              </a:rPr>
              <a:t>Saving $100/month</a:t>
            </a:r>
          </a:p>
        </p:txBody>
      </p:sp>
      <p:pic>
        <p:nvPicPr>
          <p:cNvPr id="17" name="Picture 16">
            <a:extLst>
              <a:ext uri="{FF2B5EF4-FFF2-40B4-BE49-F238E27FC236}">
                <a16:creationId xmlns:a16="http://schemas.microsoft.com/office/drawing/2014/main" id="{9FC31780-D46B-C74F-ABF6-EA5589E7FE5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1653" y="1682496"/>
            <a:ext cx="3682000" cy="3549039"/>
          </a:xfrm>
          <a:prstGeom prst="rect">
            <a:avLst/>
          </a:prstGeom>
        </p:spPr>
      </p:pic>
      <p:pic>
        <p:nvPicPr>
          <p:cNvPr id="18" name="Picture 17">
            <a:extLst>
              <a:ext uri="{FF2B5EF4-FFF2-40B4-BE49-F238E27FC236}">
                <a16:creationId xmlns:a16="http://schemas.microsoft.com/office/drawing/2014/main" id="{4A7637CF-DD00-4C4C-A584-A7215C4A139C}"/>
              </a:ext>
            </a:extLst>
          </p:cNvPr>
          <p:cNvPicPr>
            <a:picLocks noChangeAspect="1"/>
          </p:cNvPicPr>
          <p:nvPr/>
        </p:nvPicPr>
        <p:blipFill>
          <a:blip r:embed="rId5">
            <a:lum bright="100000"/>
          </a:blip>
          <a:stretch>
            <a:fillRect/>
          </a:stretch>
        </p:blipFill>
        <p:spPr>
          <a:xfrm>
            <a:off x="3788364" y="4403790"/>
            <a:ext cx="780204" cy="505688"/>
          </a:xfrm>
          <a:prstGeom prst="rect">
            <a:avLst/>
          </a:prstGeom>
        </p:spPr>
      </p:pic>
      <p:pic>
        <p:nvPicPr>
          <p:cNvPr id="20" name="Graphic 19">
            <a:extLst>
              <a:ext uri="{FF2B5EF4-FFF2-40B4-BE49-F238E27FC236}">
                <a16:creationId xmlns:a16="http://schemas.microsoft.com/office/drawing/2014/main" id="{01A19D7D-4DE2-2949-9693-E402E8509AD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893" b="19384"/>
          <a:stretch/>
        </p:blipFill>
        <p:spPr bwMode="black">
          <a:xfrm>
            <a:off x="208115" y="6264770"/>
            <a:ext cx="1463482" cy="468453"/>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96060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D9DA45-8246-1042-A311-1CC9256C6C5E}"/>
              </a:ext>
            </a:extLst>
          </p:cNvPr>
          <p:cNvSpPr/>
          <p:nvPr/>
        </p:nvSpPr>
        <p:spPr>
          <a:xfrm>
            <a:off x="0" y="1264605"/>
            <a:ext cx="9144000" cy="436420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5" name="Group 4">
            <a:extLst>
              <a:ext uri="{FF2B5EF4-FFF2-40B4-BE49-F238E27FC236}">
                <a16:creationId xmlns:a16="http://schemas.microsoft.com/office/drawing/2014/main" id="{B27F0CE8-E2B6-8949-A9FC-CB8D70CEC765}"/>
              </a:ext>
            </a:extLst>
          </p:cNvPr>
          <p:cNvGrpSpPr/>
          <p:nvPr/>
        </p:nvGrpSpPr>
        <p:grpSpPr>
          <a:xfrm>
            <a:off x="378610" y="2446413"/>
            <a:ext cx="8540339" cy="3007513"/>
            <a:chOff x="2586229" y="1116928"/>
            <a:chExt cx="7639438" cy="2850532"/>
          </a:xfrm>
        </p:grpSpPr>
        <p:pic>
          <p:nvPicPr>
            <p:cNvPr id="21" name="Picture 20">
              <a:extLst>
                <a:ext uri="{FF2B5EF4-FFF2-40B4-BE49-F238E27FC236}">
                  <a16:creationId xmlns:a16="http://schemas.microsoft.com/office/drawing/2014/main" id="{800E193F-97DC-9F45-807C-92414F9A9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9512" y="1116928"/>
              <a:ext cx="5016155" cy="2850532"/>
            </a:xfrm>
            <a:prstGeom prst="rect">
              <a:avLst/>
            </a:prstGeom>
          </p:spPr>
        </p:pic>
        <p:pic>
          <p:nvPicPr>
            <p:cNvPr id="22" name="Picture 21">
              <a:extLst>
                <a:ext uri="{FF2B5EF4-FFF2-40B4-BE49-F238E27FC236}">
                  <a16:creationId xmlns:a16="http://schemas.microsoft.com/office/drawing/2014/main" id="{E6B3D660-CE84-CC4A-BF0E-A27C703C19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6229" y="1861712"/>
              <a:ext cx="2788556" cy="2011744"/>
            </a:xfrm>
            <a:prstGeom prst="rect">
              <a:avLst/>
            </a:prstGeom>
          </p:spPr>
        </p:pic>
      </p:grpSp>
      <p:sp>
        <p:nvSpPr>
          <p:cNvPr id="2" name="Title 1">
            <a:extLst>
              <a:ext uri="{FF2B5EF4-FFF2-40B4-BE49-F238E27FC236}">
                <a16:creationId xmlns:a16="http://schemas.microsoft.com/office/drawing/2014/main" id="{DEC52BAE-342E-4748-984E-FCB871FD2693}"/>
              </a:ext>
            </a:extLst>
          </p:cNvPr>
          <p:cNvSpPr>
            <a:spLocks noGrp="1"/>
          </p:cNvSpPr>
          <p:nvPr>
            <p:ph type="title"/>
          </p:nvPr>
        </p:nvSpPr>
        <p:spPr/>
        <p:txBody>
          <a:bodyPr/>
          <a:lstStyle/>
          <a:p>
            <a:r>
              <a:rPr lang="en-US" dirty="0"/>
              <a:t>Get a plan for your future</a:t>
            </a:r>
            <a:br>
              <a:rPr lang="en-US" dirty="0"/>
            </a:br>
            <a:br>
              <a:rPr lang="en-US" sz="1600" dirty="0"/>
            </a:br>
            <a:endParaRPr lang="en-US" sz="1600" dirty="0"/>
          </a:p>
        </p:txBody>
      </p:sp>
      <p:sp>
        <p:nvSpPr>
          <p:cNvPr id="8" name="Slide Number Placeholder 7">
            <a:extLst>
              <a:ext uri="{FF2B5EF4-FFF2-40B4-BE49-F238E27FC236}">
                <a16:creationId xmlns:a16="http://schemas.microsoft.com/office/drawing/2014/main" id="{A02088D8-8138-4D25-B81F-BCE2D593A4A8}"/>
              </a:ext>
            </a:extLst>
          </p:cNvPr>
          <p:cNvSpPr>
            <a:spLocks noGrp="1"/>
          </p:cNvSpPr>
          <p:nvPr>
            <p:ph type="sldNum" sz="quarter" idx="12"/>
          </p:nvPr>
        </p:nvSpPr>
        <p:spPr/>
        <p:txBody>
          <a:bodyPr/>
          <a:lstStyle/>
          <a:p>
            <a:fld id="{BB333B34-C87C-402E-ABB0-13B7C9DEBBC4}" type="slidenum">
              <a:rPr lang="en-US" smtClean="0"/>
              <a:t>18</a:t>
            </a:fld>
            <a:endParaRPr lang="en-US" dirty="0"/>
          </a:p>
        </p:txBody>
      </p:sp>
      <p:sp>
        <p:nvSpPr>
          <p:cNvPr id="3" name="Text Placeholder 2">
            <a:extLst>
              <a:ext uri="{FF2B5EF4-FFF2-40B4-BE49-F238E27FC236}">
                <a16:creationId xmlns:a16="http://schemas.microsoft.com/office/drawing/2014/main" id="{82773653-94B3-9246-A40F-7FAA24C7C6BD}"/>
              </a:ext>
            </a:extLst>
          </p:cNvPr>
          <p:cNvSpPr>
            <a:spLocks noGrp="1"/>
          </p:cNvSpPr>
          <p:nvPr>
            <p:ph type="body" sz="quarter" idx="15"/>
          </p:nvPr>
        </p:nvSpPr>
        <p:spPr>
          <a:xfrm>
            <a:off x="1789741" y="6024815"/>
            <a:ext cx="6476093" cy="794456"/>
          </a:xfrm>
        </p:spPr>
        <p:txBody>
          <a:bodyPr/>
          <a:lstStyle/>
          <a:p>
            <a:endParaRPr lang="en-US" sz="900" dirty="0">
              <a:cs typeface="Arial" panose="020B0604020202020204" pitchFamily="34" charset="0"/>
            </a:endParaRPr>
          </a:p>
          <a:p>
            <a:r>
              <a:rPr lang="en-US" sz="900" dirty="0">
                <a:cs typeface="Arial" panose="020B0604020202020204" pitchFamily="34" charset="0"/>
              </a:rPr>
              <a:t>The projected retirement income estimates for your current John Hancock accounts, future contributions, employer contributions (if applicable), and other accounts set aside for retirement used in this calculator are hypothetical, for illustrative purposes only, and do not constitute investment advice. Results are not guaranteed and do not represent the current or future performance of any specific account or investment. Due to market fluctuations and other factors, it is possible that investment objectives may not be met. Investing involves risks, and past performance does not guarantee future results.</a:t>
            </a:r>
          </a:p>
          <a:p>
            <a:endParaRPr lang="en-US" sz="900" dirty="0">
              <a:cs typeface="Arial" panose="020B0604020202020204" pitchFamily="34" charset="0"/>
            </a:endParaRPr>
          </a:p>
        </p:txBody>
      </p:sp>
      <p:sp>
        <p:nvSpPr>
          <p:cNvPr id="20" name="TextBox 19">
            <a:extLst>
              <a:ext uri="{FF2B5EF4-FFF2-40B4-BE49-F238E27FC236}">
                <a16:creationId xmlns:a16="http://schemas.microsoft.com/office/drawing/2014/main" id="{03C612B8-41EB-3F43-864D-AAB82E6EF0C5}"/>
              </a:ext>
            </a:extLst>
          </p:cNvPr>
          <p:cNvSpPr txBox="1"/>
          <p:nvPr/>
        </p:nvSpPr>
        <p:spPr>
          <a:xfrm>
            <a:off x="2543249" y="1404074"/>
            <a:ext cx="5722585" cy="646331"/>
          </a:xfrm>
          <a:prstGeom prst="rect">
            <a:avLst/>
          </a:prstGeom>
          <a:noFill/>
        </p:spPr>
        <p:txBody>
          <a:bodyPr wrap="square">
            <a:spAutoFit/>
          </a:bodyPr>
          <a:lstStyle/>
          <a:p>
            <a:r>
              <a:rPr lang="en-US" dirty="0">
                <a:solidFill>
                  <a:sysClr val="windowText" lastClr="000000"/>
                </a:solidFill>
              </a:rPr>
              <a:t>agree that getting help with forecasting their retirement income would help them plan better.</a:t>
            </a:r>
          </a:p>
        </p:txBody>
      </p:sp>
      <p:sp>
        <p:nvSpPr>
          <p:cNvPr id="14" name="TextBox 13">
            <a:extLst>
              <a:ext uri="{FF2B5EF4-FFF2-40B4-BE49-F238E27FC236}">
                <a16:creationId xmlns:a16="http://schemas.microsoft.com/office/drawing/2014/main" id="{792E5C2B-B71F-E141-B754-6D93BF190265}"/>
              </a:ext>
            </a:extLst>
          </p:cNvPr>
          <p:cNvSpPr txBox="1"/>
          <p:nvPr/>
        </p:nvSpPr>
        <p:spPr>
          <a:xfrm>
            <a:off x="915066" y="1357907"/>
            <a:ext cx="1660033" cy="738664"/>
          </a:xfrm>
          <a:prstGeom prst="rect">
            <a:avLst/>
          </a:prstGeom>
          <a:noFill/>
        </p:spPr>
        <p:txBody>
          <a:bodyPr wrap="square" lIns="0" tIns="0" rIns="0" bIns="0" rtlCol="0">
            <a:spAutoFit/>
          </a:bodyPr>
          <a:lstStyle/>
          <a:p>
            <a:pPr algn="ctr">
              <a:spcBef>
                <a:spcPts val="450"/>
              </a:spcBef>
            </a:pPr>
            <a:r>
              <a:rPr lang="en-US" sz="4800" b="1" dirty="0"/>
              <a:t> 64%</a:t>
            </a: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7" name="TextBox 6">
            <a:extLst>
              <a:ext uri="{FF2B5EF4-FFF2-40B4-BE49-F238E27FC236}">
                <a16:creationId xmlns:a16="http://schemas.microsoft.com/office/drawing/2014/main" id="{3286D591-7CB3-A919-39D3-1437BB4701BB}"/>
              </a:ext>
            </a:extLst>
          </p:cNvPr>
          <p:cNvSpPr txBox="1"/>
          <p:nvPr/>
        </p:nvSpPr>
        <p:spPr>
          <a:xfrm>
            <a:off x="1187116" y="5441961"/>
            <a:ext cx="3384884" cy="123111"/>
          </a:xfrm>
          <a:prstGeom prst="rect">
            <a:avLst/>
          </a:prstGeom>
          <a:noFill/>
        </p:spPr>
        <p:txBody>
          <a:bodyPr wrap="square" lIns="0" tIns="0" rIns="0" bIns="0" rtlCol="0">
            <a:spAutoFit/>
          </a:bodyPr>
          <a:lstStyle/>
          <a:p>
            <a:pPr algn="l">
              <a:spcBef>
                <a:spcPts val="600"/>
              </a:spcBef>
            </a:pPr>
            <a:r>
              <a:rPr lang="en-US" sz="800" dirty="0"/>
              <a:t>For illustrative purposes only.</a:t>
            </a:r>
          </a:p>
        </p:txBody>
      </p:sp>
      <p:sp>
        <p:nvSpPr>
          <p:cNvPr id="10" name="Text Placeholder 8">
            <a:extLst>
              <a:ext uri="{FF2B5EF4-FFF2-40B4-BE49-F238E27FC236}">
                <a16:creationId xmlns:a16="http://schemas.microsoft.com/office/drawing/2014/main" id="{6CE10948-EBA7-1167-1331-75F42B222921}"/>
              </a:ext>
            </a:extLst>
          </p:cNvPr>
          <p:cNvSpPr txBox="1">
            <a:spLocks/>
          </p:cNvSpPr>
          <p:nvPr/>
        </p:nvSpPr>
        <p:spPr>
          <a:xfrm>
            <a:off x="1671484" y="5794176"/>
            <a:ext cx="6549691"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ea typeface="Calibri" panose="020F0502020204030204" pitchFamily="34" charset="0"/>
                <a:cs typeface="Times New Roman" panose="02020603050405020304" pitchFamily="18" charset="0"/>
              </a:rPr>
              <a:t> Source: 2024 John Hancock financial resilience and longevity report, a commissioned study.</a:t>
            </a:r>
          </a:p>
          <a:p>
            <a:endParaRPr lang="en-US" sz="900" dirty="0">
              <a:solidFill>
                <a:srgbClr val="FF0000"/>
              </a:solidFill>
            </a:endParaRPr>
          </a:p>
        </p:txBody>
      </p:sp>
    </p:spTree>
    <p:extLst>
      <p:ext uri="{BB962C8B-B14F-4D97-AF65-F5344CB8AC3E}">
        <p14:creationId xmlns:p14="http://schemas.microsoft.com/office/powerpoint/2010/main" val="25969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1E98-117C-4BD3-A0C1-8B6C1DA81F4D}"/>
              </a:ext>
            </a:extLst>
          </p:cNvPr>
          <p:cNvSpPr>
            <a:spLocks noGrp="1"/>
          </p:cNvSpPr>
          <p:nvPr>
            <p:ph type="title"/>
          </p:nvPr>
        </p:nvSpPr>
        <p:spPr/>
        <p:txBody>
          <a:bodyPr/>
          <a:lstStyle/>
          <a:p>
            <a:r>
              <a:rPr lang="en-US" dirty="0"/>
              <a:t>Accelerate your savings</a:t>
            </a:r>
          </a:p>
        </p:txBody>
      </p:sp>
      <p:sp>
        <p:nvSpPr>
          <p:cNvPr id="3" name="Slide Number Placeholder 2">
            <a:extLst>
              <a:ext uri="{FF2B5EF4-FFF2-40B4-BE49-F238E27FC236}">
                <a16:creationId xmlns:a16="http://schemas.microsoft.com/office/drawing/2014/main" id="{850962E5-67B0-48D9-9D7E-9FDF0ECAC25A}"/>
              </a:ext>
            </a:extLst>
          </p:cNvPr>
          <p:cNvSpPr>
            <a:spLocks noGrp="1"/>
          </p:cNvSpPr>
          <p:nvPr>
            <p:ph type="sldNum" sz="quarter" idx="12"/>
          </p:nvPr>
        </p:nvSpPr>
        <p:spPr/>
        <p:txBody>
          <a:bodyPr/>
          <a:lstStyle/>
          <a:p>
            <a:fld id="{BB333B34-C87C-402E-ABB0-13B7C9DEBBC4}" type="slidenum">
              <a:rPr lang="en-US">
                <a:solidFill>
                  <a:prstClr val="black"/>
                </a:solidFill>
                <a:latin typeface="Arial" panose="020B0604020202020204"/>
              </a:rPr>
              <a:pPr/>
              <a:t>19</a:t>
            </a:fld>
            <a:endParaRPr lang="en-US" dirty="0">
              <a:solidFill>
                <a:prstClr val="black"/>
              </a:solidFill>
              <a:latin typeface="Arial" panose="020B0604020202020204"/>
            </a:endParaRPr>
          </a:p>
        </p:txBody>
      </p:sp>
      <p:sp>
        <p:nvSpPr>
          <p:cNvPr id="4" name="Text Placeholder 3">
            <a:extLst>
              <a:ext uri="{FF2B5EF4-FFF2-40B4-BE49-F238E27FC236}">
                <a16:creationId xmlns:a16="http://schemas.microsoft.com/office/drawing/2014/main" id="{63479EAB-CA26-4BE1-B624-F7DD7626D4C1}"/>
              </a:ext>
            </a:extLst>
          </p:cNvPr>
          <p:cNvSpPr>
            <a:spLocks noGrp="1"/>
          </p:cNvSpPr>
          <p:nvPr>
            <p:ph type="body" sz="quarter" idx="15"/>
          </p:nvPr>
        </p:nvSpPr>
        <p:spPr>
          <a:xfrm>
            <a:off x="1876885" y="5909879"/>
            <a:ext cx="6476093" cy="660696"/>
          </a:xfrm>
        </p:spPr>
        <p:txBody>
          <a:bodyPr/>
          <a:lstStyle/>
          <a:p>
            <a:r>
              <a:rPr lang="en-US" dirty="0"/>
              <a:t>This is a hypothetical illustration only. It assumes a $40,000 salary, a starting contribution rate of 8%, and a beginning balance of $0, as well as an annual 5% rate of return, a salary increase of 3% per year, and a contribution increase of 1% per year for the first five years. Individual circumstances may vary. There is no guarantee that the results shown will be achieved or maintained over any time period. This example assumes no withdrawals; does not take into account fees associated with investing, which, if included, would reduce the account balance; and assumes reinvestment of earnings. Taxes are due on withdrawal.</a:t>
            </a:r>
          </a:p>
        </p:txBody>
      </p:sp>
      <p:sp>
        <p:nvSpPr>
          <p:cNvPr id="46" name="Rectangle 45">
            <a:extLst>
              <a:ext uri="{FF2B5EF4-FFF2-40B4-BE49-F238E27FC236}">
                <a16:creationId xmlns:a16="http://schemas.microsoft.com/office/drawing/2014/main" id="{CB471BD9-AD70-6044-89C1-9692C570F630}"/>
              </a:ext>
            </a:extLst>
          </p:cNvPr>
          <p:cNvSpPr/>
          <p:nvPr/>
        </p:nvSpPr>
        <p:spPr>
          <a:xfrm>
            <a:off x="1855544" y="1055661"/>
            <a:ext cx="7288456" cy="4801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47" name="Rectangle 46">
            <a:extLst>
              <a:ext uri="{FF2B5EF4-FFF2-40B4-BE49-F238E27FC236}">
                <a16:creationId xmlns:a16="http://schemas.microsoft.com/office/drawing/2014/main" id="{A0594E72-DBC8-6940-8ADA-0215CC514D2D}"/>
              </a:ext>
            </a:extLst>
          </p:cNvPr>
          <p:cNvSpPr/>
          <p:nvPr/>
        </p:nvSpPr>
        <p:spPr>
          <a:xfrm>
            <a:off x="0" y="1055661"/>
            <a:ext cx="2032446" cy="4801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48" name="Content Placeholder 7">
            <a:extLst>
              <a:ext uri="{FF2B5EF4-FFF2-40B4-BE49-F238E27FC236}">
                <a16:creationId xmlns:a16="http://schemas.microsoft.com/office/drawing/2014/main" id="{5B230A93-05B3-6349-8DAF-86B974C07C16}"/>
              </a:ext>
            </a:extLst>
          </p:cNvPr>
          <p:cNvSpPr txBox="1">
            <a:spLocks/>
          </p:cNvSpPr>
          <p:nvPr/>
        </p:nvSpPr>
        <p:spPr>
          <a:xfrm>
            <a:off x="169862" y="1256013"/>
            <a:ext cx="1747090" cy="401575"/>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Clr>
                <a:prstClr val="black"/>
              </a:buClr>
              <a:buNone/>
              <a:defRPr/>
            </a:pPr>
            <a:r>
              <a:rPr lang="en-US" sz="1800" dirty="0">
                <a:solidFill>
                  <a:prstClr val="white"/>
                </a:solidFill>
                <a:latin typeface="Arial" panose="020B0604020202020204"/>
              </a:rPr>
              <a:t>Increasing your contribution rate annually, even by as little as </a:t>
            </a:r>
            <a:br>
              <a:rPr lang="en-US" sz="1200" dirty="0">
                <a:solidFill>
                  <a:prstClr val="white"/>
                </a:solidFill>
                <a:latin typeface="Arial" panose="020B0604020202020204"/>
              </a:rPr>
            </a:br>
            <a:r>
              <a:rPr lang="en-US" sz="4400" b="1" dirty="0">
                <a:solidFill>
                  <a:prstClr val="white"/>
                </a:solidFill>
                <a:latin typeface="Arial" panose="020B0604020202020204"/>
              </a:rPr>
              <a:t>1%</a:t>
            </a:r>
            <a:r>
              <a:rPr lang="en-US" sz="1800" dirty="0">
                <a:solidFill>
                  <a:prstClr val="white"/>
                </a:solidFill>
                <a:latin typeface="Arial" panose="020B0604020202020204"/>
              </a:rPr>
              <a:t>,</a:t>
            </a:r>
            <a:r>
              <a:rPr lang="en-US" sz="2400" dirty="0">
                <a:solidFill>
                  <a:prstClr val="white"/>
                </a:solidFill>
                <a:latin typeface="Arial" panose="020B0604020202020204"/>
              </a:rPr>
              <a:t> </a:t>
            </a:r>
            <a:br>
              <a:rPr lang="en-US" sz="1200" dirty="0">
                <a:solidFill>
                  <a:prstClr val="white"/>
                </a:solidFill>
                <a:latin typeface="Arial" panose="020B0604020202020204"/>
              </a:rPr>
            </a:br>
            <a:r>
              <a:rPr lang="en-US" sz="1800" dirty="0">
                <a:solidFill>
                  <a:prstClr val="white"/>
                </a:solidFill>
                <a:latin typeface="Arial" panose="020B0604020202020204"/>
              </a:rPr>
              <a:t>may have a significant impact on your saving efforts. </a:t>
            </a:r>
            <a:endParaRPr lang="en-US" sz="1600" dirty="0">
              <a:solidFill>
                <a:prstClr val="white"/>
              </a:solidFill>
              <a:latin typeface="Arial" panose="020B0604020202020204"/>
            </a:endParaRPr>
          </a:p>
        </p:txBody>
      </p:sp>
      <p:pic>
        <p:nvPicPr>
          <p:cNvPr id="49" name="Graphic 48">
            <a:extLst>
              <a:ext uri="{FF2B5EF4-FFF2-40B4-BE49-F238E27FC236}">
                <a16:creationId xmlns:a16="http://schemas.microsoft.com/office/drawing/2014/main" id="{DF1424D0-9C33-4147-A74B-C1AC2DCA6D1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196" y="4699797"/>
            <a:ext cx="974324" cy="974324"/>
          </a:xfrm>
          <a:prstGeom prst="rect">
            <a:avLst/>
          </a:prstGeom>
        </p:spPr>
      </p:pic>
      <p:sp>
        <p:nvSpPr>
          <p:cNvPr id="50" name="TextBox 49">
            <a:extLst>
              <a:ext uri="{FF2B5EF4-FFF2-40B4-BE49-F238E27FC236}">
                <a16:creationId xmlns:a16="http://schemas.microsoft.com/office/drawing/2014/main" id="{F1DA1762-D8DB-8F4C-8C4D-83773F86CEE6}"/>
              </a:ext>
            </a:extLst>
          </p:cNvPr>
          <p:cNvSpPr txBox="1"/>
          <p:nvPr/>
        </p:nvSpPr>
        <p:spPr>
          <a:xfrm>
            <a:off x="2521310" y="5085653"/>
            <a:ext cx="6315080" cy="553998"/>
          </a:xfrm>
          <a:prstGeom prst="rect">
            <a:avLst/>
          </a:prstGeom>
          <a:noFill/>
        </p:spPr>
        <p:txBody>
          <a:bodyPr wrap="square" lIns="0" tIns="0" rIns="0" bIns="0" rtlCol="0">
            <a:spAutoFit/>
          </a:bodyPr>
          <a:lstStyle/>
          <a:p>
            <a:pPr>
              <a:spcBef>
                <a:spcPts val="450"/>
              </a:spcBef>
            </a:pPr>
            <a:r>
              <a:rPr lang="en-US" dirty="0">
                <a:solidFill>
                  <a:prstClr val="black"/>
                </a:solidFill>
                <a:latin typeface="Arial" panose="020B0604020202020204"/>
              </a:rPr>
              <a:t>You could save an additional </a:t>
            </a:r>
            <a:r>
              <a:rPr lang="en-US" b="1" dirty="0">
                <a:solidFill>
                  <a:prstClr val="black"/>
                </a:solidFill>
                <a:latin typeface="Arial" panose="020B0604020202020204"/>
              </a:rPr>
              <a:t>$173,659 </a:t>
            </a:r>
            <a:r>
              <a:rPr lang="en-US" dirty="0">
                <a:solidFill>
                  <a:prstClr val="black"/>
                </a:solidFill>
                <a:latin typeface="Arial" panose="020B0604020202020204"/>
              </a:rPr>
              <a:t>toward your retirement savings just by increasing your contributions.</a:t>
            </a:r>
          </a:p>
        </p:txBody>
      </p:sp>
      <p:grpSp>
        <p:nvGrpSpPr>
          <p:cNvPr id="9" name="Group 8">
            <a:extLst>
              <a:ext uri="{FF2B5EF4-FFF2-40B4-BE49-F238E27FC236}">
                <a16:creationId xmlns:a16="http://schemas.microsoft.com/office/drawing/2014/main" id="{23516F2E-EB2F-384E-8D7E-5C5F8301092D}"/>
              </a:ext>
            </a:extLst>
          </p:cNvPr>
          <p:cNvGrpSpPr/>
          <p:nvPr/>
        </p:nvGrpSpPr>
        <p:grpSpPr>
          <a:xfrm>
            <a:off x="2527455" y="1337554"/>
            <a:ext cx="6063030" cy="3530290"/>
            <a:chOff x="2930744" y="1452528"/>
            <a:chExt cx="6063030" cy="3530290"/>
          </a:xfrm>
        </p:grpSpPr>
        <p:sp>
          <p:nvSpPr>
            <p:cNvPr id="51" name="Rectangle 50">
              <a:extLst>
                <a:ext uri="{FF2B5EF4-FFF2-40B4-BE49-F238E27FC236}">
                  <a16:creationId xmlns:a16="http://schemas.microsoft.com/office/drawing/2014/main" id="{3DD3AB5B-FBCF-524B-A8D5-55EB7ABCAF68}"/>
                </a:ext>
              </a:extLst>
            </p:cNvPr>
            <p:cNvSpPr/>
            <p:nvPr/>
          </p:nvSpPr>
          <p:spPr>
            <a:xfrm>
              <a:off x="2930744" y="1452528"/>
              <a:ext cx="5831595" cy="353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pic>
          <p:nvPicPr>
            <p:cNvPr id="52" name="Picture 51">
              <a:extLst>
                <a:ext uri="{FF2B5EF4-FFF2-40B4-BE49-F238E27FC236}">
                  <a16:creationId xmlns:a16="http://schemas.microsoft.com/office/drawing/2014/main" id="{EAB8D065-47B6-5B47-A5CF-28FEC1DB57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5275" y="2273094"/>
              <a:ext cx="4302535" cy="2241372"/>
            </a:xfrm>
            <a:prstGeom prst="rect">
              <a:avLst/>
            </a:prstGeom>
          </p:spPr>
        </p:pic>
        <p:sp>
          <p:nvSpPr>
            <p:cNvPr id="54" name="TextBox 53">
              <a:extLst>
                <a:ext uri="{FF2B5EF4-FFF2-40B4-BE49-F238E27FC236}">
                  <a16:creationId xmlns:a16="http://schemas.microsoft.com/office/drawing/2014/main" id="{AF6FB92B-06CF-024A-B603-E9BC0B84DDBC}"/>
                </a:ext>
              </a:extLst>
            </p:cNvPr>
            <p:cNvSpPr txBox="1"/>
            <p:nvPr/>
          </p:nvSpPr>
          <p:spPr>
            <a:xfrm>
              <a:off x="3681532"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0</a:t>
              </a:r>
            </a:p>
          </p:txBody>
        </p:sp>
        <p:sp>
          <p:nvSpPr>
            <p:cNvPr id="55" name="TextBox 54">
              <a:extLst>
                <a:ext uri="{FF2B5EF4-FFF2-40B4-BE49-F238E27FC236}">
                  <a16:creationId xmlns:a16="http://schemas.microsoft.com/office/drawing/2014/main" id="{F23BB161-F4E3-4945-A02C-77DCD3B5EE50}"/>
                </a:ext>
              </a:extLst>
            </p:cNvPr>
            <p:cNvSpPr txBox="1"/>
            <p:nvPr/>
          </p:nvSpPr>
          <p:spPr>
            <a:xfrm>
              <a:off x="4085862"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3</a:t>
              </a:r>
            </a:p>
          </p:txBody>
        </p:sp>
        <p:sp>
          <p:nvSpPr>
            <p:cNvPr id="56" name="TextBox 55">
              <a:extLst>
                <a:ext uri="{FF2B5EF4-FFF2-40B4-BE49-F238E27FC236}">
                  <a16:creationId xmlns:a16="http://schemas.microsoft.com/office/drawing/2014/main" id="{8267D4D5-8B40-914C-B3E9-2B17F1BB3A3F}"/>
                </a:ext>
              </a:extLst>
            </p:cNvPr>
            <p:cNvSpPr txBox="1"/>
            <p:nvPr/>
          </p:nvSpPr>
          <p:spPr>
            <a:xfrm>
              <a:off x="4501911"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6</a:t>
              </a:r>
            </a:p>
          </p:txBody>
        </p:sp>
        <p:sp>
          <p:nvSpPr>
            <p:cNvPr id="57" name="TextBox 56">
              <a:extLst>
                <a:ext uri="{FF2B5EF4-FFF2-40B4-BE49-F238E27FC236}">
                  <a16:creationId xmlns:a16="http://schemas.microsoft.com/office/drawing/2014/main" id="{7348A11E-7301-8C42-AE0B-DDA1B2076806}"/>
                </a:ext>
              </a:extLst>
            </p:cNvPr>
            <p:cNvSpPr txBox="1"/>
            <p:nvPr/>
          </p:nvSpPr>
          <p:spPr>
            <a:xfrm>
              <a:off x="4912100"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9</a:t>
              </a:r>
            </a:p>
          </p:txBody>
        </p:sp>
        <p:sp>
          <p:nvSpPr>
            <p:cNvPr id="58" name="TextBox 57">
              <a:extLst>
                <a:ext uri="{FF2B5EF4-FFF2-40B4-BE49-F238E27FC236}">
                  <a16:creationId xmlns:a16="http://schemas.microsoft.com/office/drawing/2014/main" id="{4F9685E0-9BBA-674C-B213-7B2F34247C78}"/>
                </a:ext>
              </a:extLst>
            </p:cNvPr>
            <p:cNvSpPr txBox="1"/>
            <p:nvPr/>
          </p:nvSpPr>
          <p:spPr>
            <a:xfrm>
              <a:off x="5292988" y="4522519"/>
              <a:ext cx="192026"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12</a:t>
              </a:r>
            </a:p>
          </p:txBody>
        </p:sp>
        <p:sp>
          <p:nvSpPr>
            <p:cNvPr id="59" name="TextBox 58">
              <a:extLst>
                <a:ext uri="{FF2B5EF4-FFF2-40B4-BE49-F238E27FC236}">
                  <a16:creationId xmlns:a16="http://schemas.microsoft.com/office/drawing/2014/main" id="{C1ABC014-AFBF-1545-BA53-67FA7D49AB2E}"/>
                </a:ext>
              </a:extLst>
            </p:cNvPr>
            <p:cNvSpPr txBox="1"/>
            <p:nvPr/>
          </p:nvSpPr>
          <p:spPr>
            <a:xfrm>
              <a:off x="5697320" y="4522519"/>
              <a:ext cx="20374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15</a:t>
              </a:r>
            </a:p>
          </p:txBody>
        </p:sp>
        <p:sp>
          <p:nvSpPr>
            <p:cNvPr id="60" name="TextBox 59">
              <a:extLst>
                <a:ext uri="{FF2B5EF4-FFF2-40B4-BE49-F238E27FC236}">
                  <a16:creationId xmlns:a16="http://schemas.microsoft.com/office/drawing/2014/main" id="{0EBC5422-FD47-C64F-B858-CDFE7CEA9AE9}"/>
                </a:ext>
              </a:extLst>
            </p:cNvPr>
            <p:cNvSpPr txBox="1"/>
            <p:nvPr/>
          </p:nvSpPr>
          <p:spPr>
            <a:xfrm>
              <a:off x="6113371" y="4522519"/>
              <a:ext cx="20374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18</a:t>
              </a:r>
            </a:p>
          </p:txBody>
        </p:sp>
        <p:sp>
          <p:nvSpPr>
            <p:cNvPr id="61" name="TextBox 60">
              <a:extLst>
                <a:ext uri="{FF2B5EF4-FFF2-40B4-BE49-F238E27FC236}">
                  <a16:creationId xmlns:a16="http://schemas.microsoft.com/office/drawing/2014/main" id="{83F04238-479F-7847-912A-2B5AC6954445}"/>
                </a:ext>
              </a:extLst>
            </p:cNvPr>
            <p:cNvSpPr txBox="1"/>
            <p:nvPr/>
          </p:nvSpPr>
          <p:spPr>
            <a:xfrm>
              <a:off x="6517701" y="4522519"/>
              <a:ext cx="22132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21</a:t>
              </a:r>
            </a:p>
          </p:txBody>
        </p:sp>
        <p:sp>
          <p:nvSpPr>
            <p:cNvPr id="62" name="TextBox 61">
              <a:extLst>
                <a:ext uri="{FF2B5EF4-FFF2-40B4-BE49-F238E27FC236}">
                  <a16:creationId xmlns:a16="http://schemas.microsoft.com/office/drawing/2014/main" id="{9F632581-8D19-7442-882E-2B8B3EFCA89F}"/>
                </a:ext>
              </a:extLst>
            </p:cNvPr>
            <p:cNvSpPr txBox="1"/>
            <p:nvPr/>
          </p:nvSpPr>
          <p:spPr>
            <a:xfrm>
              <a:off x="6951331" y="4522519"/>
              <a:ext cx="22132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24</a:t>
              </a:r>
            </a:p>
          </p:txBody>
        </p:sp>
        <p:sp>
          <p:nvSpPr>
            <p:cNvPr id="63" name="TextBox 62">
              <a:extLst>
                <a:ext uri="{FF2B5EF4-FFF2-40B4-BE49-F238E27FC236}">
                  <a16:creationId xmlns:a16="http://schemas.microsoft.com/office/drawing/2014/main" id="{50768BB9-2587-7444-B48E-783F8671DB6C}"/>
                </a:ext>
              </a:extLst>
            </p:cNvPr>
            <p:cNvSpPr txBox="1"/>
            <p:nvPr/>
          </p:nvSpPr>
          <p:spPr>
            <a:xfrm>
              <a:off x="7343941" y="4522519"/>
              <a:ext cx="22132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27</a:t>
              </a:r>
            </a:p>
          </p:txBody>
        </p:sp>
        <p:sp>
          <p:nvSpPr>
            <p:cNvPr id="64" name="TextBox 63">
              <a:extLst>
                <a:ext uri="{FF2B5EF4-FFF2-40B4-BE49-F238E27FC236}">
                  <a16:creationId xmlns:a16="http://schemas.microsoft.com/office/drawing/2014/main" id="{A4EADA9B-5AC5-AE44-BF9A-C7EF9C0DB541}"/>
                </a:ext>
              </a:extLst>
            </p:cNvPr>
            <p:cNvSpPr txBox="1"/>
            <p:nvPr/>
          </p:nvSpPr>
          <p:spPr>
            <a:xfrm>
              <a:off x="7777569" y="4522519"/>
              <a:ext cx="220241"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30</a:t>
              </a:r>
            </a:p>
          </p:txBody>
        </p:sp>
        <p:sp>
          <p:nvSpPr>
            <p:cNvPr id="68" name="TextBox 67">
              <a:extLst>
                <a:ext uri="{FF2B5EF4-FFF2-40B4-BE49-F238E27FC236}">
                  <a16:creationId xmlns:a16="http://schemas.microsoft.com/office/drawing/2014/main" id="{5BE0CE84-058B-D94C-B095-E509388BDCA9}"/>
                </a:ext>
              </a:extLst>
            </p:cNvPr>
            <p:cNvSpPr txBox="1"/>
            <p:nvPr/>
          </p:nvSpPr>
          <p:spPr>
            <a:xfrm>
              <a:off x="5158299" y="4728617"/>
              <a:ext cx="1050723"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Years</a:t>
              </a:r>
            </a:p>
          </p:txBody>
        </p:sp>
        <p:sp>
          <p:nvSpPr>
            <p:cNvPr id="69" name="TextBox 68">
              <a:extLst>
                <a:ext uri="{FF2B5EF4-FFF2-40B4-BE49-F238E27FC236}">
                  <a16:creationId xmlns:a16="http://schemas.microsoft.com/office/drawing/2014/main" id="{FA2664D1-E483-3B44-930A-267C679CF91C}"/>
                </a:ext>
              </a:extLst>
            </p:cNvPr>
            <p:cNvSpPr txBox="1"/>
            <p:nvPr/>
          </p:nvSpPr>
          <p:spPr>
            <a:xfrm>
              <a:off x="6130192" y="1589111"/>
              <a:ext cx="2182402" cy="303366"/>
            </a:xfrm>
            <a:prstGeom prst="rect">
              <a:avLst/>
            </a:prstGeom>
            <a:noFill/>
          </p:spPr>
          <p:txBody>
            <a:bodyPr wrap="square" lIns="0" tIns="0" rIns="0" bIns="0" rtlCol="0">
              <a:spAutoFit/>
            </a:bodyPr>
            <a:lstStyle/>
            <a:p>
              <a:pPr>
                <a:spcBef>
                  <a:spcPts val="450"/>
                </a:spcBef>
              </a:pPr>
              <a:r>
                <a:rPr lang="en-US" sz="1350" dirty="0">
                  <a:solidFill>
                    <a:prstClr val="black"/>
                  </a:solidFill>
                  <a:latin typeface="Arial" panose="020B0604020202020204"/>
                </a:rPr>
                <a:t>Without increase</a:t>
              </a:r>
            </a:p>
          </p:txBody>
        </p:sp>
        <p:sp>
          <p:nvSpPr>
            <p:cNvPr id="70" name="Rectangle 69">
              <a:extLst>
                <a:ext uri="{FF2B5EF4-FFF2-40B4-BE49-F238E27FC236}">
                  <a16:creationId xmlns:a16="http://schemas.microsoft.com/office/drawing/2014/main" id="{5AFA5FC4-D2F1-144A-8B5E-ADC006DF87D6}"/>
                </a:ext>
              </a:extLst>
            </p:cNvPr>
            <p:cNvSpPr/>
            <p:nvPr/>
          </p:nvSpPr>
          <p:spPr>
            <a:xfrm>
              <a:off x="5816605" y="1680216"/>
              <a:ext cx="271445" cy="5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1" name="TextBox 70">
              <a:extLst>
                <a:ext uri="{FF2B5EF4-FFF2-40B4-BE49-F238E27FC236}">
                  <a16:creationId xmlns:a16="http://schemas.microsoft.com/office/drawing/2014/main" id="{93B38A41-AE59-EA45-8118-A445E02AD018}"/>
                </a:ext>
              </a:extLst>
            </p:cNvPr>
            <p:cNvSpPr txBox="1"/>
            <p:nvPr/>
          </p:nvSpPr>
          <p:spPr>
            <a:xfrm>
              <a:off x="3887990" y="1599605"/>
              <a:ext cx="1714524" cy="303366"/>
            </a:xfrm>
            <a:prstGeom prst="rect">
              <a:avLst/>
            </a:prstGeom>
            <a:noFill/>
          </p:spPr>
          <p:txBody>
            <a:bodyPr wrap="square" lIns="0" tIns="0" rIns="0" bIns="0" rtlCol="0">
              <a:spAutoFit/>
            </a:bodyPr>
            <a:lstStyle/>
            <a:p>
              <a:pPr>
                <a:spcBef>
                  <a:spcPts val="450"/>
                </a:spcBef>
              </a:pPr>
              <a:r>
                <a:rPr lang="en-US" sz="1350" dirty="0">
                  <a:solidFill>
                    <a:prstClr val="black"/>
                  </a:solidFill>
                  <a:latin typeface="Arial" panose="020B0604020202020204"/>
                </a:rPr>
                <a:t>With increase</a:t>
              </a:r>
            </a:p>
          </p:txBody>
        </p:sp>
        <p:sp>
          <p:nvSpPr>
            <p:cNvPr id="72" name="Rectangle 71">
              <a:extLst>
                <a:ext uri="{FF2B5EF4-FFF2-40B4-BE49-F238E27FC236}">
                  <a16:creationId xmlns:a16="http://schemas.microsoft.com/office/drawing/2014/main" id="{0731B208-B023-AE4E-80BF-877833679C24}"/>
                </a:ext>
              </a:extLst>
            </p:cNvPr>
            <p:cNvSpPr/>
            <p:nvPr/>
          </p:nvSpPr>
          <p:spPr>
            <a:xfrm>
              <a:off x="3534019" y="1690710"/>
              <a:ext cx="271445" cy="50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3" name="TextBox 72">
              <a:extLst>
                <a:ext uri="{FF2B5EF4-FFF2-40B4-BE49-F238E27FC236}">
                  <a16:creationId xmlns:a16="http://schemas.microsoft.com/office/drawing/2014/main" id="{7F83DC9D-FC0C-A247-8993-B7D6B7E2BB83}"/>
                </a:ext>
              </a:extLst>
            </p:cNvPr>
            <p:cNvSpPr txBox="1"/>
            <p:nvPr/>
          </p:nvSpPr>
          <p:spPr>
            <a:xfrm>
              <a:off x="7432392" y="1967961"/>
              <a:ext cx="1561382" cy="303366"/>
            </a:xfrm>
            <a:prstGeom prst="rect">
              <a:avLst/>
            </a:prstGeom>
            <a:noFill/>
          </p:spPr>
          <p:txBody>
            <a:bodyPr wrap="square" lIns="0" tIns="0" rIns="0" bIns="0" rtlCol="0">
              <a:spAutoFit/>
            </a:bodyPr>
            <a:lstStyle/>
            <a:p>
              <a:pPr>
                <a:spcBef>
                  <a:spcPts val="450"/>
                </a:spcBef>
              </a:pPr>
              <a:r>
                <a:rPr lang="en-US" sz="1350" b="1" dirty="0">
                  <a:solidFill>
                    <a:prstClr val="black"/>
                  </a:solidFill>
                  <a:latin typeface="Arial" panose="020B0604020202020204"/>
                </a:rPr>
                <a:t>$491,965.20</a:t>
              </a:r>
            </a:p>
          </p:txBody>
        </p:sp>
        <p:sp>
          <p:nvSpPr>
            <p:cNvPr id="74" name="TextBox 73">
              <a:extLst>
                <a:ext uri="{FF2B5EF4-FFF2-40B4-BE49-F238E27FC236}">
                  <a16:creationId xmlns:a16="http://schemas.microsoft.com/office/drawing/2014/main" id="{FE6921AE-8E0F-9F4F-B388-2E89C1F91A33}"/>
                </a:ext>
              </a:extLst>
            </p:cNvPr>
            <p:cNvSpPr txBox="1"/>
            <p:nvPr/>
          </p:nvSpPr>
          <p:spPr>
            <a:xfrm>
              <a:off x="7565266" y="2761828"/>
              <a:ext cx="1428508" cy="207749"/>
            </a:xfrm>
            <a:prstGeom prst="rect">
              <a:avLst/>
            </a:prstGeom>
            <a:noFill/>
          </p:spPr>
          <p:txBody>
            <a:bodyPr wrap="square" lIns="0" tIns="0" rIns="0" bIns="0" rtlCol="0">
              <a:spAutoFit/>
            </a:bodyPr>
            <a:lstStyle/>
            <a:p>
              <a:pPr>
                <a:spcBef>
                  <a:spcPts val="450"/>
                </a:spcBef>
              </a:pPr>
              <a:r>
                <a:rPr lang="en-US" sz="1350" b="1" dirty="0">
                  <a:solidFill>
                    <a:prstClr val="black"/>
                  </a:solidFill>
                  <a:latin typeface="Arial" panose="020B0604020202020204"/>
                </a:rPr>
                <a:t>$318,306.22</a:t>
              </a:r>
            </a:p>
          </p:txBody>
        </p:sp>
        <p:sp>
          <p:nvSpPr>
            <p:cNvPr id="75" name="Oval 74">
              <a:extLst>
                <a:ext uri="{FF2B5EF4-FFF2-40B4-BE49-F238E27FC236}">
                  <a16:creationId xmlns:a16="http://schemas.microsoft.com/office/drawing/2014/main" id="{A4A39AD1-74E3-CA4C-89C5-0D199D6CE0A5}"/>
                </a:ext>
              </a:extLst>
            </p:cNvPr>
            <p:cNvSpPr/>
            <p:nvPr/>
          </p:nvSpPr>
          <p:spPr>
            <a:xfrm>
              <a:off x="7866225" y="2265937"/>
              <a:ext cx="110802" cy="1108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6" name="Oval 75">
              <a:extLst>
                <a:ext uri="{FF2B5EF4-FFF2-40B4-BE49-F238E27FC236}">
                  <a16:creationId xmlns:a16="http://schemas.microsoft.com/office/drawing/2014/main" id="{DEAC398E-C494-B449-A09E-66D3076A2C0A}"/>
                </a:ext>
              </a:extLst>
            </p:cNvPr>
            <p:cNvSpPr/>
            <p:nvPr/>
          </p:nvSpPr>
          <p:spPr>
            <a:xfrm>
              <a:off x="7866225" y="3038679"/>
              <a:ext cx="110802" cy="110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gr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38062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00F21EB-D121-6645-8DD0-077AC7B78FCC}"/>
              </a:ext>
            </a:extLst>
          </p:cNvPr>
          <p:cNvSpPr/>
          <p:nvPr/>
        </p:nvSpPr>
        <p:spPr>
          <a:xfrm>
            <a:off x="-71919" y="1031237"/>
            <a:ext cx="5450681"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2" name="Picture 21">
            <a:extLst>
              <a:ext uri="{FF2B5EF4-FFF2-40B4-BE49-F238E27FC236}">
                <a16:creationId xmlns:a16="http://schemas.microsoft.com/office/drawing/2014/main" id="{94EC0AD7-36C1-F149-8F43-305C1E4C14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840" r="18515" b="1254"/>
          <a:stretch/>
        </p:blipFill>
        <p:spPr>
          <a:xfrm>
            <a:off x="5450681" y="1196541"/>
            <a:ext cx="3693319" cy="5003590"/>
          </a:xfrm>
          <a:prstGeom prst="rect">
            <a:avLst/>
          </a:prstGeom>
        </p:spPr>
      </p:pic>
      <p:sp>
        <p:nvSpPr>
          <p:cNvPr id="27" name="Rectangle 26">
            <a:extLst>
              <a:ext uri="{FF2B5EF4-FFF2-40B4-BE49-F238E27FC236}">
                <a16:creationId xmlns:a16="http://schemas.microsoft.com/office/drawing/2014/main" id="{2F6810FB-6CA6-524F-A414-6A57B3D271C6}"/>
              </a:ext>
            </a:extLst>
          </p:cNvPr>
          <p:cNvSpPr/>
          <p:nvPr/>
        </p:nvSpPr>
        <p:spPr>
          <a:xfrm>
            <a:off x="321587" y="1479754"/>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4818310-D275-1E48-BE1C-7261404AF3BF}"/>
              </a:ext>
            </a:extLst>
          </p:cNvPr>
          <p:cNvSpPr/>
          <p:nvPr/>
        </p:nvSpPr>
        <p:spPr>
          <a:xfrm>
            <a:off x="316939" y="1479754"/>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9401D96-427E-BA48-8BA7-9386BF54920D}"/>
              </a:ext>
            </a:extLst>
          </p:cNvPr>
          <p:cNvSpPr txBox="1"/>
          <p:nvPr/>
        </p:nvSpPr>
        <p:spPr>
          <a:xfrm>
            <a:off x="1350542" y="1711567"/>
            <a:ext cx="3634926" cy="400110"/>
          </a:xfrm>
          <a:prstGeom prst="rect">
            <a:avLst/>
          </a:prstGeom>
          <a:noFill/>
        </p:spPr>
        <p:txBody>
          <a:bodyPr wrap="square">
            <a:spAutoFit/>
          </a:bodyPr>
          <a:lstStyle/>
          <a:p>
            <a:pPr lvl="0"/>
            <a:r>
              <a:rPr lang="en-US" sz="2000" dirty="0"/>
              <a:t>Understanding stress</a:t>
            </a:r>
          </a:p>
        </p:txBody>
      </p:sp>
      <p:sp>
        <p:nvSpPr>
          <p:cNvPr id="39" name="Rectangle 38">
            <a:extLst>
              <a:ext uri="{FF2B5EF4-FFF2-40B4-BE49-F238E27FC236}">
                <a16:creationId xmlns:a16="http://schemas.microsoft.com/office/drawing/2014/main" id="{AAA2323F-729B-AA42-A800-5E089147F901}"/>
              </a:ext>
            </a:extLst>
          </p:cNvPr>
          <p:cNvSpPr/>
          <p:nvPr/>
        </p:nvSpPr>
        <p:spPr>
          <a:xfrm>
            <a:off x="321587" y="2688597"/>
            <a:ext cx="4791101" cy="94012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E1BE1695-3919-9847-9600-192FCAFEA77D}"/>
              </a:ext>
            </a:extLst>
          </p:cNvPr>
          <p:cNvSpPr/>
          <p:nvPr/>
        </p:nvSpPr>
        <p:spPr>
          <a:xfrm>
            <a:off x="316940" y="2688597"/>
            <a:ext cx="881138" cy="94012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8814D1C-C938-C947-A321-C9FD6FC8BE0E}"/>
              </a:ext>
            </a:extLst>
          </p:cNvPr>
          <p:cNvSpPr txBox="1"/>
          <p:nvPr/>
        </p:nvSpPr>
        <p:spPr>
          <a:xfrm>
            <a:off x="1274310" y="3048344"/>
            <a:ext cx="3762146" cy="707886"/>
          </a:xfrm>
          <a:prstGeom prst="rect">
            <a:avLst/>
          </a:prstGeom>
          <a:noFill/>
        </p:spPr>
        <p:txBody>
          <a:bodyPr wrap="square">
            <a:spAutoFit/>
          </a:bodyPr>
          <a:lstStyle/>
          <a:p>
            <a:r>
              <a:rPr lang="en-US" sz="2000" dirty="0"/>
              <a:t>Causes of financial stress</a:t>
            </a:r>
          </a:p>
          <a:p>
            <a:pPr lvl="0"/>
            <a:endParaRPr lang="en-US" sz="2000" dirty="0"/>
          </a:p>
        </p:txBody>
      </p:sp>
      <p:sp>
        <p:nvSpPr>
          <p:cNvPr id="45" name="Rectangle 44">
            <a:extLst>
              <a:ext uri="{FF2B5EF4-FFF2-40B4-BE49-F238E27FC236}">
                <a16:creationId xmlns:a16="http://schemas.microsoft.com/office/drawing/2014/main" id="{297A8F50-0CBF-5B4E-AFAA-11509D90BB2B}"/>
              </a:ext>
            </a:extLst>
          </p:cNvPr>
          <p:cNvSpPr/>
          <p:nvPr/>
        </p:nvSpPr>
        <p:spPr>
          <a:xfrm>
            <a:off x="257870" y="3936587"/>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BF4D909-2771-964A-9B6A-04C40FFB0141}"/>
              </a:ext>
            </a:extLst>
          </p:cNvPr>
          <p:cNvSpPr/>
          <p:nvPr/>
        </p:nvSpPr>
        <p:spPr>
          <a:xfrm>
            <a:off x="257870" y="3936587"/>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B084719-0D99-4D45-BC66-1635BAE0F761}"/>
              </a:ext>
            </a:extLst>
          </p:cNvPr>
          <p:cNvSpPr txBox="1"/>
          <p:nvPr/>
        </p:nvSpPr>
        <p:spPr>
          <a:xfrm>
            <a:off x="1266944" y="4049178"/>
            <a:ext cx="3685914" cy="707886"/>
          </a:xfrm>
          <a:prstGeom prst="rect">
            <a:avLst/>
          </a:prstGeom>
          <a:noFill/>
        </p:spPr>
        <p:txBody>
          <a:bodyPr wrap="square">
            <a:spAutoFit/>
          </a:bodyPr>
          <a:lstStyle/>
          <a:p>
            <a:pPr lvl="0"/>
            <a:r>
              <a:rPr lang="en-US" sz="2000" dirty="0"/>
              <a:t>Ways to help strengthen your financial resilience</a:t>
            </a:r>
          </a:p>
        </p:txBody>
      </p:sp>
      <p:sp>
        <p:nvSpPr>
          <p:cNvPr id="2" name="Title 1">
            <a:extLst>
              <a:ext uri="{FF2B5EF4-FFF2-40B4-BE49-F238E27FC236}">
                <a16:creationId xmlns:a16="http://schemas.microsoft.com/office/drawing/2014/main" id="{4F86B333-4EC7-7A4B-8DE2-FB3505EB11FB}"/>
              </a:ext>
            </a:extLst>
          </p:cNvPr>
          <p:cNvSpPr>
            <a:spLocks noGrp="1"/>
          </p:cNvSpPr>
          <p:nvPr>
            <p:ph type="title"/>
          </p:nvPr>
        </p:nvSpPr>
        <p:spPr/>
        <p:txBody>
          <a:bodyPr/>
          <a:lstStyle/>
          <a:p>
            <a:r>
              <a:rPr lang="en-US" dirty="0"/>
              <a:t>Our focus today</a:t>
            </a:r>
          </a:p>
        </p:txBody>
      </p:sp>
      <p:sp>
        <p:nvSpPr>
          <p:cNvPr id="5" name="Slide Number Placeholder 4">
            <a:extLst>
              <a:ext uri="{FF2B5EF4-FFF2-40B4-BE49-F238E27FC236}">
                <a16:creationId xmlns:a16="http://schemas.microsoft.com/office/drawing/2014/main" id="{EC7D5DE5-9C3F-4BF8-8351-49549F5BE087}"/>
              </a:ext>
            </a:extLst>
          </p:cNvPr>
          <p:cNvSpPr>
            <a:spLocks noGrp="1"/>
          </p:cNvSpPr>
          <p:nvPr>
            <p:ph type="sldNum" sz="quarter" idx="12"/>
          </p:nvPr>
        </p:nvSpPr>
        <p:spPr/>
        <p:txBody>
          <a:bodyPr/>
          <a:lstStyle/>
          <a:p>
            <a:fld id="{BB333B34-C87C-402E-ABB0-13B7C9DEBBC4}" type="slidenum">
              <a:rPr lang="en-US" smtClean="0"/>
              <a:t>2</a:t>
            </a:fld>
            <a:endParaRPr lang="en-US" dirty="0"/>
          </a:p>
        </p:txBody>
      </p:sp>
      <p:pic>
        <p:nvPicPr>
          <p:cNvPr id="48" name="Graphic 47">
            <a:extLst>
              <a:ext uri="{FF2B5EF4-FFF2-40B4-BE49-F238E27FC236}">
                <a16:creationId xmlns:a16="http://schemas.microsoft.com/office/drawing/2014/main" id="{FB5B5924-7D7A-414A-B0AC-62EBB596A8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3426" y="1614201"/>
            <a:ext cx="559003" cy="559003"/>
          </a:xfrm>
          <a:prstGeom prst="rect">
            <a:avLst/>
          </a:prstGeom>
        </p:spPr>
      </p:pic>
      <p:pic>
        <p:nvPicPr>
          <p:cNvPr id="49" name="Graphic 48">
            <a:extLst>
              <a:ext uri="{FF2B5EF4-FFF2-40B4-BE49-F238E27FC236}">
                <a16:creationId xmlns:a16="http://schemas.microsoft.com/office/drawing/2014/main" id="{D756A22F-4FB7-264B-B3ED-B85AA83E2A2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8464" y="4088395"/>
            <a:ext cx="559003" cy="55900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Rectangle 3">
            <a:extLst>
              <a:ext uri="{FF2B5EF4-FFF2-40B4-BE49-F238E27FC236}">
                <a16:creationId xmlns:a16="http://schemas.microsoft.com/office/drawing/2014/main" id="{C8122089-E042-612E-11EE-57503F1AF881}"/>
              </a:ext>
            </a:extLst>
          </p:cNvPr>
          <p:cNvSpPr/>
          <p:nvPr/>
        </p:nvSpPr>
        <p:spPr>
          <a:xfrm>
            <a:off x="314311" y="5128179"/>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70739C2-8580-829A-B8E3-D854D887A6E1}"/>
              </a:ext>
            </a:extLst>
          </p:cNvPr>
          <p:cNvSpPr/>
          <p:nvPr/>
        </p:nvSpPr>
        <p:spPr>
          <a:xfrm>
            <a:off x="272816" y="5116742"/>
            <a:ext cx="881139" cy="863737"/>
          </a:xfrm>
          <a:prstGeom prst="rect">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AE76A6-C4DA-9FA3-6C34-6C641109DE8A}"/>
              </a:ext>
            </a:extLst>
          </p:cNvPr>
          <p:cNvSpPr txBox="1"/>
          <p:nvPr/>
        </p:nvSpPr>
        <p:spPr>
          <a:xfrm>
            <a:off x="1264512" y="5240381"/>
            <a:ext cx="3685914" cy="707886"/>
          </a:xfrm>
          <a:prstGeom prst="rect">
            <a:avLst/>
          </a:prstGeom>
          <a:noFill/>
        </p:spPr>
        <p:txBody>
          <a:bodyPr wrap="square">
            <a:spAutoFit/>
          </a:bodyPr>
          <a:lstStyle/>
          <a:p>
            <a:pPr lvl="0"/>
            <a:r>
              <a:rPr lang="en-US" sz="2000" dirty="0"/>
              <a:t>Tips for boosting your retirement savings</a:t>
            </a:r>
          </a:p>
        </p:txBody>
      </p:sp>
      <p:pic>
        <p:nvPicPr>
          <p:cNvPr id="13" name="Graphic 12">
            <a:extLst>
              <a:ext uri="{FF2B5EF4-FFF2-40B4-BE49-F238E27FC236}">
                <a16:creationId xmlns:a16="http://schemas.microsoft.com/office/drawing/2014/main" id="{318FFA0B-D7F2-6799-DB95-E5D2E2E1A6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865" y="2937028"/>
            <a:ext cx="571500" cy="571500"/>
          </a:xfrm>
          <a:prstGeom prst="rect">
            <a:avLst/>
          </a:prstGeom>
        </p:spPr>
      </p:pic>
      <p:pic>
        <p:nvPicPr>
          <p:cNvPr id="19" name="Graphic 18">
            <a:extLst>
              <a:ext uri="{FF2B5EF4-FFF2-40B4-BE49-F238E27FC236}">
                <a16:creationId xmlns:a16="http://schemas.microsoft.com/office/drawing/2014/main" id="{C492B85B-B5F6-5BE5-395D-14B856427A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0088" y="5255263"/>
            <a:ext cx="571500" cy="571500"/>
          </a:xfrm>
          <a:prstGeom prst="rect">
            <a:avLst/>
          </a:prstGeom>
        </p:spPr>
      </p:pic>
    </p:spTree>
    <p:extLst>
      <p:ext uri="{BB962C8B-B14F-4D97-AF65-F5344CB8AC3E}">
        <p14:creationId xmlns:p14="http://schemas.microsoft.com/office/powerpoint/2010/main" val="427990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C80DCC-EC96-8C4E-9C2F-682706C52EC1}"/>
              </a:ext>
            </a:extLst>
          </p:cNvPr>
          <p:cNvSpPr/>
          <p:nvPr/>
        </p:nvSpPr>
        <p:spPr>
          <a:xfrm>
            <a:off x="-7952" y="1159857"/>
            <a:ext cx="9143999"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3" name="Rectangle 22">
            <a:extLst>
              <a:ext uri="{FF2B5EF4-FFF2-40B4-BE49-F238E27FC236}">
                <a16:creationId xmlns:a16="http://schemas.microsoft.com/office/drawing/2014/main" id="{724C5293-F673-DE4A-8BF8-D0EA77BA8932}"/>
              </a:ext>
            </a:extLst>
          </p:cNvPr>
          <p:cNvSpPr/>
          <p:nvPr/>
        </p:nvSpPr>
        <p:spPr>
          <a:xfrm>
            <a:off x="321587" y="1486112"/>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05CB4E1-9904-7F42-944F-EB87E6DCC975}"/>
              </a:ext>
            </a:extLst>
          </p:cNvPr>
          <p:cNvSpPr/>
          <p:nvPr/>
        </p:nvSpPr>
        <p:spPr>
          <a:xfrm>
            <a:off x="316939" y="1486112"/>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C8B4CEC-6F32-6540-8081-4A0A445A69D4}"/>
              </a:ext>
            </a:extLst>
          </p:cNvPr>
          <p:cNvSpPr txBox="1"/>
          <p:nvPr/>
        </p:nvSpPr>
        <p:spPr>
          <a:xfrm>
            <a:off x="1350542" y="1564037"/>
            <a:ext cx="3952978" cy="707886"/>
          </a:xfrm>
          <a:prstGeom prst="rect">
            <a:avLst/>
          </a:prstGeom>
          <a:noFill/>
        </p:spPr>
        <p:txBody>
          <a:bodyPr wrap="square">
            <a:spAutoFit/>
          </a:bodyPr>
          <a:lstStyle/>
          <a:p>
            <a:pPr lvl="0">
              <a:defRPr/>
            </a:pPr>
            <a:r>
              <a:rPr lang="en-US" sz="2000" dirty="0"/>
              <a:t>Identify opportunities to improve your financial well-being</a:t>
            </a:r>
          </a:p>
        </p:txBody>
      </p:sp>
      <p:sp>
        <p:nvSpPr>
          <p:cNvPr id="41" name="Rectangle 40">
            <a:extLst>
              <a:ext uri="{FF2B5EF4-FFF2-40B4-BE49-F238E27FC236}">
                <a16:creationId xmlns:a16="http://schemas.microsoft.com/office/drawing/2014/main" id="{B275C3B5-F0FE-AB4E-8734-D7C14C32985B}"/>
              </a:ext>
            </a:extLst>
          </p:cNvPr>
          <p:cNvSpPr/>
          <p:nvPr/>
        </p:nvSpPr>
        <p:spPr>
          <a:xfrm>
            <a:off x="321587" y="4524561"/>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9CD6CBF-A9EE-4341-829F-A2DB42B8FDD8}"/>
              </a:ext>
            </a:extLst>
          </p:cNvPr>
          <p:cNvSpPr/>
          <p:nvPr/>
        </p:nvSpPr>
        <p:spPr>
          <a:xfrm>
            <a:off x="316939" y="4522689"/>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086B1A6-AF35-1C4C-9DEB-5499517011C4}"/>
              </a:ext>
            </a:extLst>
          </p:cNvPr>
          <p:cNvSpPr txBox="1"/>
          <p:nvPr/>
        </p:nvSpPr>
        <p:spPr>
          <a:xfrm>
            <a:off x="1350542" y="4756374"/>
            <a:ext cx="3952978" cy="400110"/>
          </a:xfrm>
          <a:prstGeom prst="rect">
            <a:avLst/>
          </a:prstGeom>
          <a:noFill/>
        </p:spPr>
        <p:txBody>
          <a:bodyPr wrap="square">
            <a:spAutoFit/>
          </a:bodyPr>
          <a:lstStyle/>
          <a:p>
            <a:pPr lvl="0">
              <a:defRPr/>
            </a:pPr>
            <a:r>
              <a:rPr lang="en-US" sz="2000" dirty="0"/>
              <a:t>Plan for your future</a:t>
            </a:r>
          </a:p>
        </p:txBody>
      </p:sp>
      <p:sp>
        <p:nvSpPr>
          <p:cNvPr id="47" name="Rectangle 46">
            <a:extLst>
              <a:ext uri="{FF2B5EF4-FFF2-40B4-BE49-F238E27FC236}">
                <a16:creationId xmlns:a16="http://schemas.microsoft.com/office/drawing/2014/main" id="{76B6D3C7-E594-3840-BDF8-874CDAFA19F9}"/>
              </a:ext>
            </a:extLst>
          </p:cNvPr>
          <p:cNvSpPr/>
          <p:nvPr/>
        </p:nvSpPr>
        <p:spPr>
          <a:xfrm>
            <a:off x="321587" y="2510412"/>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BDAD2379-0F2E-C045-B25C-1979B5825794}"/>
              </a:ext>
            </a:extLst>
          </p:cNvPr>
          <p:cNvSpPr/>
          <p:nvPr/>
        </p:nvSpPr>
        <p:spPr>
          <a:xfrm>
            <a:off x="316939" y="2510412"/>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42FE430-3370-0243-ACA7-67B55B1E1AC9}"/>
              </a:ext>
            </a:extLst>
          </p:cNvPr>
          <p:cNvSpPr txBox="1"/>
          <p:nvPr/>
        </p:nvSpPr>
        <p:spPr>
          <a:xfrm>
            <a:off x="1350541" y="2588337"/>
            <a:ext cx="4112445" cy="400110"/>
          </a:xfrm>
          <a:prstGeom prst="rect">
            <a:avLst/>
          </a:prstGeom>
          <a:noFill/>
        </p:spPr>
        <p:txBody>
          <a:bodyPr wrap="square">
            <a:spAutoFit/>
          </a:bodyPr>
          <a:lstStyle/>
          <a:p>
            <a:pPr lvl="0">
              <a:defRPr/>
            </a:pPr>
            <a:r>
              <a:rPr lang="en-US" sz="2000" spc="-20" dirty="0"/>
              <a:t>Set goals and create a budget</a:t>
            </a:r>
          </a:p>
        </p:txBody>
      </p:sp>
      <p:sp>
        <p:nvSpPr>
          <p:cNvPr id="53" name="Rectangle 52">
            <a:extLst>
              <a:ext uri="{FF2B5EF4-FFF2-40B4-BE49-F238E27FC236}">
                <a16:creationId xmlns:a16="http://schemas.microsoft.com/office/drawing/2014/main" id="{5F5115D8-3A8F-7841-B34D-2AA6B9DDC9A6}"/>
              </a:ext>
            </a:extLst>
          </p:cNvPr>
          <p:cNvSpPr/>
          <p:nvPr/>
        </p:nvSpPr>
        <p:spPr>
          <a:xfrm>
            <a:off x="321587" y="3523140"/>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0C4951C4-74D3-DA42-8FDB-E966FF19DEB5}"/>
              </a:ext>
            </a:extLst>
          </p:cNvPr>
          <p:cNvSpPr/>
          <p:nvPr/>
        </p:nvSpPr>
        <p:spPr>
          <a:xfrm>
            <a:off x="316939" y="3523140"/>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274352F-D183-A84F-AF5E-A8B2E4A36A29}"/>
              </a:ext>
            </a:extLst>
          </p:cNvPr>
          <p:cNvSpPr txBox="1"/>
          <p:nvPr/>
        </p:nvSpPr>
        <p:spPr>
          <a:xfrm>
            <a:off x="1350542" y="3754953"/>
            <a:ext cx="3213506" cy="400110"/>
          </a:xfrm>
          <a:prstGeom prst="rect">
            <a:avLst/>
          </a:prstGeom>
          <a:noFill/>
        </p:spPr>
        <p:txBody>
          <a:bodyPr wrap="square">
            <a:spAutoFit/>
          </a:bodyPr>
          <a:lstStyle/>
          <a:p>
            <a:pPr lvl="0">
              <a:defRPr/>
            </a:pPr>
            <a:r>
              <a:rPr lang="en-US" sz="2000" dirty="0"/>
              <a:t>Prepare for emergencies</a:t>
            </a:r>
          </a:p>
        </p:txBody>
      </p:sp>
      <p:sp>
        <p:nvSpPr>
          <p:cNvPr id="2" name="Title 1">
            <a:extLst>
              <a:ext uri="{FF2B5EF4-FFF2-40B4-BE49-F238E27FC236}">
                <a16:creationId xmlns:a16="http://schemas.microsoft.com/office/drawing/2014/main" id="{4076360E-9070-40D3-8CC1-B02F9F5E0023}"/>
              </a:ext>
            </a:extLst>
          </p:cNvPr>
          <p:cNvSpPr>
            <a:spLocks noGrp="1"/>
          </p:cNvSpPr>
          <p:nvPr>
            <p:ph type="title"/>
          </p:nvPr>
        </p:nvSpPr>
        <p:spPr/>
        <p:txBody>
          <a:bodyPr/>
          <a:lstStyle/>
          <a:p>
            <a:r>
              <a:rPr lang="en-US" dirty="0"/>
              <a:t>Reduce your financial stress</a:t>
            </a:r>
          </a:p>
        </p:txBody>
      </p:sp>
      <p:sp>
        <p:nvSpPr>
          <p:cNvPr id="11" name="Slide Number Placeholder 10">
            <a:extLst>
              <a:ext uri="{FF2B5EF4-FFF2-40B4-BE49-F238E27FC236}">
                <a16:creationId xmlns:a16="http://schemas.microsoft.com/office/drawing/2014/main" id="{1C35B0CD-221D-4ABD-B095-99C38259F069}"/>
              </a:ext>
            </a:extLst>
          </p:cNvPr>
          <p:cNvSpPr>
            <a:spLocks noGrp="1"/>
          </p:cNvSpPr>
          <p:nvPr>
            <p:ph type="sldNum" sz="quarter" idx="12"/>
          </p:nvPr>
        </p:nvSpPr>
        <p:spPr/>
        <p:txBody>
          <a:bodyPr/>
          <a:lstStyle/>
          <a:p>
            <a:fld id="{BB333B34-C87C-402E-ABB0-13B7C9DEBBC4}" type="slidenum">
              <a:rPr lang="en-US" smtClean="0"/>
              <a:t>20</a:t>
            </a:fld>
            <a:endParaRPr lang="en-US" dirty="0"/>
          </a:p>
        </p:txBody>
      </p:sp>
      <p:pic>
        <p:nvPicPr>
          <p:cNvPr id="26" name="Graphic 25">
            <a:extLst>
              <a:ext uri="{FF2B5EF4-FFF2-40B4-BE49-F238E27FC236}">
                <a16:creationId xmlns:a16="http://schemas.microsoft.com/office/drawing/2014/main" id="{E9C491CE-E7A8-1147-9D68-150F7EA6BB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1054" y="1639210"/>
            <a:ext cx="571500" cy="571500"/>
          </a:xfrm>
          <a:prstGeom prst="rect">
            <a:avLst/>
          </a:prstGeom>
        </p:spPr>
      </p:pic>
      <p:pic>
        <p:nvPicPr>
          <p:cNvPr id="30" name="Graphic 29">
            <a:extLst>
              <a:ext uri="{FF2B5EF4-FFF2-40B4-BE49-F238E27FC236}">
                <a16:creationId xmlns:a16="http://schemas.microsoft.com/office/drawing/2014/main" id="{7FB968C9-8864-B447-893A-C20705A31D9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1054" y="2635398"/>
            <a:ext cx="571500" cy="571500"/>
          </a:xfrm>
          <a:prstGeom prst="rect">
            <a:avLst/>
          </a:prstGeom>
        </p:spPr>
      </p:pic>
      <p:pic>
        <p:nvPicPr>
          <p:cNvPr id="35" name="Graphic 34">
            <a:extLst>
              <a:ext uri="{FF2B5EF4-FFF2-40B4-BE49-F238E27FC236}">
                <a16:creationId xmlns:a16="http://schemas.microsoft.com/office/drawing/2014/main" id="{26A5F761-64F5-514B-B08C-811B52D977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1491" y="3662278"/>
            <a:ext cx="571500" cy="571500"/>
          </a:xfrm>
          <a:prstGeom prst="rect">
            <a:avLst/>
          </a:prstGeom>
        </p:spPr>
      </p:pic>
      <p:pic>
        <p:nvPicPr>
          <p:cNvPr id="56" name="Graphic 55">
            <a:extLst>
              <a:ext uri="{FF2B5EF4-FFF2-40B4-BE49-F238E27FC236}">
                <a16:creationId xmlns:a16="http://schemas.microsoft.com/office/drawing/2014/main" id="{D262F20C-0426-794C-8461-7C5CDB84952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5136" y="4660864"/>
            <a:ext cx="571500" cy="57150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6" name="Rectangle 5">
            <a:extLst>
              <a:ext uri="{FF2B5EF4-FFF2-40B4-BE49-F238E27FC236}">
                <a16:creationId xmlns:a16="http://schemas.microsoft.com/office/drawing/2014/main" id="{610AF8CB-CD33-A274-0429-7BF07E41F6AF}"/>
              </a:ext>
            </a:extLst>
          </p:cNvPr>
          <p:cNvSpPr/>
          <p:nvPr/>
        </p:nvSpPr>
        <p:spPr>
          <a:xfrm>
            <a:off x="5798904" y="1486112"/>
            <a:ext cx="881139" cy="863737"/>
          </a:xfrm>
          <a:prstGeom prst="rect">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BFE7F3-74D6-6C22-FB3E-2EAA98CBC85A}"/>
              </a:ext>
            </a:extLst>
          </p:cNvPr>
          <p:cNvSpPr txBox="1"/>
          <p:nvPr/>
        </p:nvSpPr>
        <p:spPr>
          <a:xfrm>
            <a:off x="5709952" y="2501681"/>
            <a:ext cx="3178865" cy="1554272"/>
          </a:xfrm>
          <a:prstGeom prst="rect">
            <a:avLst/>
          </a:prstGeom>
          <a:noFill/>
        </p:spPr>
        <p:txBody>
          <a:bodyPr wrap="square">
            <a:spAutoFit/>
          </a:bodyPr>
          <a:lstStyle/>
          <a:p>
            <a:pPr lvl="0" eaLnBrk="1" hangingPunct="1">
              <a:defRPr/>
            </a:pPr>
            <a:r>
              <a:rPr lang="en-US" altLang="en-US" sz="1900" dirty="0">
                <a:ea typeface="Geneva" pitchFamily="123" charset="-128"/>
                <a:cs typeface="Geneva" pitchFamily="123" charset="-128"/>
              </a:rPr>
              <a:t>Access your </a:t>
            </a:r>
            <a:br>
              <a:rPr lang="en-US" altLang="en-US" sz="1900" dirty="0">
                <a:ea typeface="Geneva" pitchFamily="123" charset="-128"/>
                <a:cs typeface="Geneva" pitchFamily="123" charset="-128"/>
              </a:rPr>
            </a:br>
            <a:r>
              <a:rPr lang="en-US" altLang="en-US" sz="1900" dirty="0">
                <a:ea typeface="Geneva" pitchFamily="123" charset="-128"/>
                <a:cs typeface="Geneva" pitchFamily="123" charset="-128"/>
              </a:rPr>
              <a:t>retirement plan on </a:t>
            </a:r>
            <a:r>
              <a:rPr lang="en-US" altLang="en-US" sz="1900" b="1" dirty="0" err="1">
                <a:ea typeface="Geneva" pitchFamily="123" charset="-128"/>
                <a:cs typeface="Geneva" pitchFamily="123" charset="-128"/>
              </a:rPr>
              <a:t>myplan.johnhancock.com</a:t>
            </a:r>
            <a:r>
              <a:rPr lang="en-US" altLang="en-US" sz="1900" b="1" dirty="0">
                <a:ea typeface="Geneva" pitchFamily="123" charset="-128"/>
                <a:cs typeface="Geneva" pitchFamily="123" charset="-128"/>
              </a:rPr>
              <a:t> </a:t>
            </a:r>
            <a:r>
              <a:rPr lang="en-US" altLang="en-US" sz="1900" dirty="0">
                <a:ea typeface="Geneva" pitchFamily="123" charset="-128"/>
                <a:cs typeface="Geneva" pitchFamily="123" charset="-128"/>
              </a:rPr>
              <a:t>or on John Hancock’s retirement app.</a:t>
            </a:r>
            <a:endParaRPr lang="en-US" altLang="en-US" sz="1900" b="0" i="0" dirty="0">
              <a:ea typeface="Geneva" pitchFamily="123" charset="-128"/>
              <a:cs typeface="Geneva" pitchFamily="123" charset="-128"/>
            </a:endParaRPr>
          </a:p>
        </p:txBody>
      </p:sp>
      <p:pic>
        <p:nvPicPr>
          <p:cNvPr id="9" name="Graphic 8">
            <a:extLst>
              <a:ext uri="{FF2B5EF4-FFF2-40B4-BE49-F238E27FC236}">
                <a16:creationId xmlns:a16="http://schemas.microsoft.com/office/drawing/2014/main" id="{FFBF911F-B2A1-4385-AA35-CEAF9D309C8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22146" y="1589133"/>
            <a:ext cx="627396" cy="627396"/>
          </a:xfrm>
          <a:prstGeom prst="rect">
            <a:avLst/>
          </a:prstGeom>
        </p:spPr>
      </p:pic>
      <p:pic>
        <p:nvPicPr>
          <p:cNvPr id="10" name="Graphic 9">
            <a:extLst>
              <a:ext uri="{FF2B5EF4-FFF2-40B4-BE49-F238E27FC236}">
                <a16:creationId xmlns:a16="http://schemas.microsoft.com/office/drawing/2014/main" id="{8FB42026-7A0E-CAB3-84A7-18380FDCAA9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8429" y="4229517"/>
            <a:ext cx="1532118" cy="1532118"/>
          </a:xfrm>
          <a:prstGeom prst="rect">
            <a:avLst/>
          </a:prstGeom>
        </p:spPr>
      </p:pic>
    </p:spTree>
    <p:extLst>
      <p:ext uri="{BB962C8B-B14F-4D97-AF65-F5344CB8AC3E}">
        <p14:creationId xmlns:p14="http://schemas.microsoft.com/office/powerpoint/2010/main" val="342146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A32E-01F6-400D-8CB7-67F81E7B516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70841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noFill/>
        </p:spPr>
        <p:txBody>
          <a:bodyPr/>
          <a:lstStyle/>
          <a:p>
            <a:pPr eaLnBrk="1" hangingPunct="1"/>
            <a:r>
              <a:rPr lang="en-US" altLang="en-US" dirty="0">
                <a:cs typeface="Century Gothic" panose="020B0502020202020204" pitchFamily="34" charset="0"/>
              </a:rPr>
              <a:t>Important information</a:t>
            </a:r>
          </a:p>
        </p:txBody>
      </p:sp>
      <p:sp>
        <p:nvSpPr>
          <p:cNvPr id="2" name="Content Placeholder 1">
            <a:extLst>
              <a:ext uri="{FF2B5EF4-FFF2-40B4-BE49-F238E27FC236}">
                <a16:creationId xmlns:a16="http://schemas.microsoft.com/office/drawing/2014/main" id="{8FB157C1-6A7D-4E3E-92CB-EF71BDE3241C}"/>
              </a:ext>
            </a:extLst>
          </p:cNvPr>
          <p:cNvSpPr>
            <a:spLocks noGrp="1"/>
          </p:cNvSpPr>
          <p:nvPr>
            <p:ph idx="1"/>
          </p:nvPr>
        </p:nvSpPr>
        <p:spPr>
          <a:xfrm>
            <a:off x="398463" y="881077"/>
            <a:ext cx="8347076" cy="5095846"/>
          </a:xfrm>
        </p:spPr>
        <p:txBody>
          <a:bodyPr/>
          <a:lstStyle/>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1 In June 2024, John Hancock commissioned our tenth annual financial resilience and longevity survey with the respected research firm Edelman Public Relations Worldwide Canada (Edelman). An online survey of 2,623 John Hancock plan participants was conducted between 05/17/24 and 06/03/24 and 525 retired Americans, sourced through Angus Reid’s research panel, was conducted between 05/13/24 and 05/28/24. The objectives of the study were to learn more about individual stress levels, their causes and effects, strategies for relief, and to provide custom insights around how retirees are faring in retirement. John Hancock and Edelman are not affiliated, and neither is responsible for the liabilities of the other.</a:t>
            </a: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2 John Hancock is not affiliated with the Education Planning Center, and neither is responsible for the liabilities of the other.</a:t>
            </a: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 3 The projected retirement income estimates for your current John Hancock accounts, future contributions, employer contributions (if applicable), and other accounts set aside for retirement used in this calculator are hypothetical, for illustrative</a:t>
            </a:r>
            <a:r>
              <a:rPr lang="en-US" sz="1050" dirty="0">
                <a:solidFill>
                  <a:srgbClr val="231F20"/>
                </a:solidFill>
                <a:latin typeface="Arial" panose="020B0604020202020204" pitchFamily="34" charset="0"/>
                <a:ea typeface="Tahoma" panose="020B0604030504040204" pitchFamily="34" charset="0"/>
                <a:cs typeface="Arial" panose="020B0604020202020204" pitchFamily="34" charset="0"/>
              </a:rPr>
              <a:t> </a:t>
            </a: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purposes only, and do not constitute investment advice. Results are not guaranteed and do not represent the current or future performance of any specific account or investment. Due to market fluctuations and other factors, it is possible that investment objectives may not be met. Investing involves risks, and past performance does not guarantee future results.</a:t>
            </a: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The content of this presentation is for general information only and is believed to be accurate and reliable as of the posting date but may be subject to change. It is not intended to provide investment, tax, plan design, or legal advice (unless otherwise indicated). Please consult your own independent advisor as to any investment, tax, or legal statements made.</a:t>
            </a:r>
            <a:endParaRPr lang="en-US" sz="1050" dirty="0">
              <a:latin typeface="Arial" panose="020B0604020202020204" pitchFamily="34" charset="0"/>
              <a:ea typeface="Tahoma" panose="020B0604030504040204" pitchFamily="34" charset="0"/>
              <a:cs typeface="Arial" panose="020B0604020202020204" pitchFamily="34" charset="0"/>
            </a:endParaRP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John Hancock Retirement Plan Services LLC provides administrative and/or recordkeeping services to sponsors or administrators of retirement plans through an open-architecture platform. John Hancock Trust Company LLC, a New Hampshire non-depository trust company, provides trust and custodial services to such plans, offers an Individual Retirement Accounts product, and maintains specific Collective Investment Trusts. Group annuity contracts and recordkeeping agreements are issued by John Hancock Life Insurance Company (U.S.A.), Boston, MA (not licensed in NY), and John Hancock Life Insurance Company of New York, Valhalla, NY. Product features and availability may differ by state. All entities do business under certain instances using the John Hancock brand name. Each entity makes available a platform of investment alternatives to sponsors or administrators of retirement plans without regard to the individualized needs of any plan. Unless otherwise specifically stated in writing, each entity does not, and is not undertaking to, provide impartial investment advice or give advice in a fiduciary capacity. Securities are offered through John Hancock Distributors LLC, member FINRA, SIPC.</a:t>
            </a: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NOT FDIC INSURED. MAY LOSE VALUE. NOT BANK GUARANTEED.</a:t>
            </a:r>
            <a:endParaRPr lang="en-US" sz="1050" dirty="0">
              <a:latin typeface="Arial" panose="020B0604020202020204" pitchFamily="34" charset="0"/>
              <a:ea typeface="Tahoma" panose="020B0604030504040204" pitchFamily="34" charset="0"/>
              <a:cs typeface="Arial" panose="020B0604020202020204" pitchFamily="34" charset="0"/>
            </a:endParaRP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 2025 John Hancock. All rights reserved.</a:t>
            </a:r>
            <a:endParaRPr lang="en-US" sz="1050" dirty="0">
              <a:latin typeface="Arial" panose="020B0604020202020204" pitchFamily="34" charset="0"/>
              <a:ea typeface="Tahoma" panose="020B0604030504040204" pitchFamily="34" charset="0"/>
              <a:cs typeface="Arial" panose="020B0604020202020204" pitchFamily="34" charset="0"/>
            </a:endParaRPr>
          </a:p>
          <a:p>
            <a:pPr marL="0" marR="0" indent="0">
              <a:lnSpc>
                <a:spcPct val="100000"/>
              </a:lnSpc>
              <a:spcAft>
                <a:spcPts val="0"/>
              </a:spcAft>
              <a:buNone/>
            </a:pP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MGTS-P 673913-GE 01/25-673913					</a:t>
            </a:r>
            <a:r>
              <a:rPr lang="en-US" sz="1050" dirty="0">
                <a:solidFill>
                  <a:srgbClr val="231F20"/>
                </a:solidFill>
                <a:ea typeface="Tahoma" panose="020B0604030504040204" pitchFamily="34" charset="0"/>
                <a:cs typeface="Arial" panose="020B0604020202020204" pitchFamily="34" charset="0"/>
              </a:rPr>
              <a:t>  </a:t>
            </a:r>
            <a:r>
              <a:rPr lang="en-US" sz="1050" b="0" i="0" dirty="0">
                <a:solidFill>
                  <a:srgbClr val="212529"/>
                </a:solidFill>
                <a:effectLst/>
              </a:rPr>
              <a:t>MGR0114254152527 </a:t>
            </a:r>
            <a:r>
              <a:rPr lang="en-US" sz="1050" dirty="0">
                <a:solidFill>
                  <a:srgbClr val="231F20"/>
                </a:solidFill>
                <a:effectLst/>
                <a:latin typeface="Arial" panose="020B0604020202020204" pitchFamily="34" charset="0"/>
                <a:ea typeface="Tahoma" panose="020B0604030504040204" pitchFamily="34" charset="0"/>
                <a:cs typeface="Arial" panose="020B0604020202020204" pitchFamily="34" charset="0"/>
              </a:rPr>
              <a:t>| 673913</a:t>
            </a:r>
            <a:endParaRPr lang="en-US" sz="1050" kern="0" dirty="0">
              <a:latin typeface="Arial" panose="020B0604020202020204" pitchFamily="34" charset="0"/>
              <a:cs typeface="Arial" panose="020B0604020202020204" pitchFamily="34" charset="0"/>
            </a:endParaRPr>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16544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ct val="50000"/>
              </a:spcBef>
              <a:defRPr/>
            </a:pPr>
            <a:r>
              <a:rPr lang="en-US" dirty="0"/>
              <a:t>What is stress?</a:t>
            </a:r>
            <a:endParaRPr lang="en-US" sz="6600"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custDataLst>
      <p:tags r:id="rId1"/>
    </p:custDataLst>
    <p:extLst>
      <p:ext uri="{BB962C8B-B14F-4D97-AF65-F5344CB8AC3E}">
        <p14:creationId xmlns:p14="http://schemas.microsoft.com/office/powerpoint/2010/main" val="5737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3987B2-E2BA-3A4A-B350-A4773D48A6E8}"/>
              </a:ext>
            </a:extLst>
          </p:cNvPr>
          <p:cNvSpPr/>
          <p:nvPr/>
        </p:nvSpPr>
        <p:spPr>
          <a:xfrm>
            <a:off x="0" y="1264605"/>
            <a:ext cx="5865019" cy="4615843"/>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5" name="Picture 24">
            <a:extLst>
              <a:ext uri="{FF2B5EF4-FFF2-40B4-BE49-F238E27FC236}">
                <a16:creationId xmlns:a16="http://schemas.microsoft.com/office/drawing/2014/main" id="{6FCA3A4D-5F83-D348-AB5F-A99C59AE8E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195" r="13389"/>
          <a:stretch/>
        </p:blipFill>
        <p:spPr>
          <a:xfrm>
            <a:off x="5865019" y="1264605"/>
            <a:ext cx="3278981" cy="4615843"/>
          </a:xfrm>
          <a:prstGeom prst="rect">
            <a:avLst/>
          </a:prstGeom>
        </p:spPr>
      </p:pic>
      <p:sp>
        <p:nvSpPr>
          <p:cNvPr id="2" name="Title 1">
            <a:extLst>
              <a:ext uri="{FF2B5EF4-FFF2-40B4-BE49-F238E27FC236}">
                <a16:creationId xmlns:a16="http://schemas.microsoft.com/office/drawing/2014/main" id="{7531D798-4F68-1443-8FC7-2541036C607C}"/>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sym typeface="Arial Bold" pitchFamily="34" charset="0"/>
              </a:rPr>
              <a:t>What is stress?</a:t>
            </a:r>
            <a:br>
              <a:rPr lang="en-US" altLang="en-US" dirty="0">
                <a:latin typeface="Arial" panose="020B0604020202020204" pitchFamily="34" charset="0"/>
                <a:cs typeface="Arial" panose="020B0604020202020204" pitchFamily="34" charset="0"/>
                <a:sym typeface="Arial Bold" pitchFamily="34" charset="0"/>
              </a:rPr>
            </a:br>
            <a:endParaRPr lang="en-US" sz="1800" b="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D96AE21-2131-4CF7-B6FE-968591A24FF6}"/>
              </a:ext>
            </a:extLst>
          </p:cNvPr>
          <p:cNvSpPr>
            <a:spLocks noGrp="1"/>
          </p:cNvSpPr>
          <p:nvPr>
            <p:ph type="sldNum" sz="quarter" idx="12"/>
          </p:nvPr>
        </p:nvSpPr>
        <p:spPr/>
        <p:txBody>
          <a:bodyPr/>
          <a:lstStyle/>
          <a:p>
            <a:fld id="{BB333B34-C87C-402E-ABB0-13B7C9DEBBC4}" type="slidenum">
              <a:rPr lang="en-US" smtClean="0"/>
              <a:t>4</a:t>
            </a:fld>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9" name="TextBox 8">
            <a:extLst>
              <a:ext uri="{FF2B5EF4-FFF2-40B4-BE49-F238E27FC236}">
                <a16:creationId xmlns:a16="http://schemas.microsoft.com/office/drawing/2014/main" id="{5F59EDBA-5E37-7E7E-7CD9-D694C31C63EC}"/>
              </a:ext>
            </a:extLst>
          </p:cNvPr>
          <p:cNvSpPr txBox="1"/>
          <p:nvPr/>
        </p:nvSpPr>
        <p:spPr>
          <a:xfrm>
            <a:off x="220133" y="1574800"/>
            <a:ext cx="4868334" cy="2246769"/>
          </a:xfrm>
          <a:prstGeom prst="rect">
            <a:avLst/>
          </a:prstGeom>
          <a:noFill/>
        </p:spPr>
        <p:txBody>
          <a:bodyPr wrap="square" lIns="0" tIns="0" rIns="0" bIns="0" rtlCol="0">
            <a:spAutoFit/>
          </a:bodyPr>
          <a:lstStyle/>
          <a:p>
            <a:pPr marL="285750" indent="-285750" algn="l">
              <a:spcBef>
                <a:spcPts val="600"/>
              </a:spcBef>
              <a:buFont typeface="Arial" panose="020B0604020202020204" pitchFamily="34" charset="0"/>
              <a:buChar char="•"/>
            </a:pPr>
            <a:r>
              <a:rPr lang="en-US" dirty="0"/>
              <a:t>It’s how your body reacts when faced with a challenge.</a:t>
            </a:r>
          </a:p>
          <a:p>
            <a:pPr marL="285750" indent="-285750" algn="l">
              <a:spcBef>
                <a:spcPts val="600"/>
              </a:spcBef>
              <a:buFont typeface="Arial" panose="020B0604020202020204" pitchFamily="34" charset="0"/>
              <a:buChar char="•"/>
            </a:pPr>
            <a:endParaRPr lang="en-US" dirty="0"/>
          </a:p>
          <a:p>
            <a:pPr marL="285750" indent="-285750" algn="l">
              <a:spcBef>
                <a:spcPts val="600"/>
              </a:spcBef>
              <a:buFont typeface="Arial" panose="020B0604020202020204" pitchFamily="34" charset="0"/>
              <a:buChar char="•"/>
            </a:pPr>
            <a:r>
              <a:rPr lang="en-US" dirty="0"/>
              <a:t>It can create heightened awareness to help you focus.</a:t>
            </a:r>
          </a:p>
          <a:p>
            <a:pPr marL="285750" indent="-285750" algn="l">
              <a:spcBef>
                <a:spcPts val="600"/>
              </a:spcBef>
              <a:buFont typeface="Arial" panose="020B0604020202020204" pitchFamily="34" charset="0"/>
              <a:buChar char="•"/>
            </a:pPr>
            <a:endParaRPr lang="en-US" dirty="0"/>
          </a:p>
          <a:p>
            <a:pPr marL="285750" indent="-285750" algn="l">
              <a:spcBef>
                <a:spcPts val="600"/>
              </a:spcBef>
              <a:buFont typeface="Arial" panose="020B0604020202020204" pitchFamily="34" charset="0"/>
              <a:buChar char="•"/>
            </a:pPr>
            <a:r>
              <a:rPr lang="en-US" dirty="0"/>
              <a:t>Too much can take a toll on your well-being.</a:t>
            </a:r>
          </a:p>
        </p:txBody>
      </p:sp>
    </p:spTree>
    <p:extLst>
      <p:ext uri="{BB962C8B-B14F-4D97-AF65-F5344CB8AC3E}">
        <p14:creationId xmlns:p14="http://schemas.microsoft.com/office/powerpoint/2010/main" val="38190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8016611-D00C-274F-BB1D-9B4129DF03DC}"/>
              </a:ext>
            </a:extLst>
          </p:cNvPr>
          <p:cNvSpPr/>
          <p:nvPr/>
        </p:nvSpPr>
        <p:spPr>
          <a:xfrm>
            <a:off x="0" y="1177291"/>
            <a:ext cx="5701086"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55" name="Group 54">
            <a:extLst>
              <a:ext uri="{FF2B5EF4-FFF2-40B4-BE49-F238E27FC236}">
                <a16:creationId xmlns:a16="http://schemas.microsoft.com/office/drawing/2014/main" id="{CB07D985-CD6A-D146-AD40-E8B693274C90}"/>
              </a:ext>
            </a:extLst>
          </p:cNvPr>
          <p:cNvGrpSpPr/>
          <p:nvPr/>
        </p:nvGrpSpPr>
        <p:grpSpPr>
          <a:xfrm>
            <a:off x="316939" y="1479754"/>
            <a:ext cx="4795749" cy="863737"/>
            <a:chOff x="316939" y="1479754"/>
            <a:chExt cx="4795749" cy="863737"/>
          </a:xfrm>
        </p:grpSpPr>
        <p:sp>
          <p:nvSpPr>
            <p:cNvPr id="57" name="Rectangle 56">
              <a:extLst>
                <a:ext uri="{FF2B5EF4-FFF2-40B4-BE49-F238E27FC236}">
                  <a16:creationId xmlns:a16="http://schemas.microsoft.com/office/drawing/2014/main" id="{D6862ECE-C0FD-EA43-8E04-BA019E20B4F4}"/>
                </a:ext>
              </a:extLst>
            </p:cNvPr>
            <p:cNvSpPr/>
            <p:nvPr/>
          </p:nvSpPr>
          <p:spPr>
            <a:xfrm>
              <a:off x="321587" y="1479754"/>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39CAD56-9112-C44D-B13F-EE1731F21CBC}"/>
                </a:ext>
              </a:extLst>
            </p:cNvPr>
            <p:cNvSpPr/>
            <p:nvPr/>
          </p:nvSpPr>
          <p:spPr>
            <a:xfrm>
              <a:off x="316939" y="1479754"/>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5345EE24-07BB-0843-B044-A44F0960F2AF}"/>
                </a:ext>
              </a:extLst>
            </p:cNvPr>
            <p:cNvSpPr txBox="1"/>
            <p:nvPr/>
          </p:nvSpPr>
          <p:spPr>
            <a:xfrm>
              <a:off x="1350542" y="1708531"/>
              <a:ext cx="3634926" cy="400110"/>
            </a:xfrm>
            <a:prstGeom prst="rect">
              <a:avLst/>
            </a:prstGeom>
            <a:noFill/>
          </p:spPr>
          <p:txBody>
            <a:bodyPr wrap="square">
              <a:spAutoFit/>
            </a:bodyPr>
            <a:lstStyle/>
            <a:p>
              <a:pPr lvl="0"/>
              <a:r>
                <a:rPr lang="en-US" sz="2000" dirty="0"/>
                <a:t>Family and relationship issues </a:t>
              </a:r>
              <a:endParaRPr lang="en-US" dirty="0"/>
            </a:p>
          </p:txBody>
        </p:sp>
      </p:grpSp>
      <p:grpSp>
        <p:nvGrpSpPr>
          <p:cNvPr id="61" name="Group 60">
            <a:extLst>
              <a:ext uri="{FF2B5EF4-FFF2-40B4-BE49-F238E27FC236}">
                <a16:creationId xmlns:a16="http://schemas.microsoft.com/office/drawing/2014/main" id="{222720B7-5A19-3344-A588-F560011E33AA}"/>
              </a:ext>
            </a:extLst>
          </p:cNvPr>
          <p:cNvGrpSpPr/>
          <p:nvPr/>
        </p:nvGrpSpPr>
        <p:grpSpPr>
          <a:xfrm>
            <a:off x="316939" y="4700821"/>
            <a:ext cx="4795749" cy="863737"/>
            <a:chOff x="316939" y="3625383"/>
            <a:chExt cx="4795749" cy="863737"/>
          </a:xfrm>
        </p:grpSpPr>
        <p:sp>
          <p:nvSpPr>
            <p:cNvPr id="63" name="Rectangle 62">
              <a:extLst>
                <a:ext uri="{FF2B5EF4-FFF2-40B4-BE49-F238E27FC236}">
                  <a16:creationId xmlns:a16="http://schemas.microsoft.com/office/drawing/2014/main" id="{F589F81A-4F0E-C148-A54A-45169A8F3F83}"/>
                </a:ext>
              </a:extLst>
            </p:cNvPr>
            <p:cNvSpPr/>
            <p:nvPr/>
          </p:nvSpPr>
          <p:spPr>
            <a:xfrm>
              <a:off x="321587" y="3625383"/>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9876F22D-884F-984B-8CD9-9AD3DDAE4DBE}"/>
                </a:ext>
              </a:extLst>
            </p:cNvPr>
            <p:cNvSpPr/>
            <p:nvPr/>
          </p:nvSpPr>
          <p:spPr>
            <a:xfrm>
              <a:off x="316939" y="3625383"/>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11503C8-E260-594A-A684-B36FC8E29988}"/>
                </a:ext>
              </a:extLst>
            </p:cNvPr>
            <p:cNvSpPr txBox="1"/>
            <p:nvPr/>
          </p:nvSpPr>
          <p:spPr>
            <a:xfrm>
              <a:off x="1350542" y="3857196"/>
              <a:ext cx="3762146" cy="400110"/>
            </a:xfrm>
            <a:prstGeom prst="rect">
              <a:avLst/>
            </a:prstGeom>
            <a:noFill/>
          </p:spPr>
          <p:txBody>
            <a:bodyPr wrap="square">
              <a:spAutoFit/>
            </a:bodyPr>
            <a:lstStyle/>
            <a:p>
              <a:r>
                <a:rPr lang="en-US" sz="2000" dirty="0"/>
                <a:t>Work-related issues </a:t>
              </a:r>
            </a:p>
          </p:txBody>
        </p:sp>
      </p:grpSp>
      <p:grpSp>
        <p:nvGrpSpPr>
          <p:cNvPr id="67" name="Group 66">
            <a:extLst>
              <a:ext uri="{FF2B5EF4-FFF2-40B4-BE49-F238E27FC236}">
                <a16:creationId xmlns:a16="http://schemas.microsoft.com/office/drawing/2014/main" id="{7E77B453-4E80-584C-82C2-7021C8483980}"/>
              </a:ext>
            </a:extLst>
          </p:cNvPr>
          <p:cNvGrpSpPr/>
          <p:nvPr/>
        </p:nvGrpSpPr>
        <p:grpSpPr>
          <a:xfrm>
            <a:off x="316939" y="2552568"/>
            <a:ext cx="4795749" cy="863737"/>
            <a:chOff x="316939" y="2557027"/>
            <a:chExt cx="4795749" cy="863737"/>
          </a:xfrm>
        </p:grpSpPr>
        <p:sp>
          <p:nvSpPr>
            <p:cNvPr id="69" name="Rectangle 68">
              <a:extLst>
                <a:ext uri="{FF2B5EF4-FFF2-40B4-BE49-F238E27FC236}">
                  <a16:creationId xmlns:a16="http://schemas.microsoft.com/office/drawing/2014/main" id="{66500E26-A9CB-5C4D-A549-249FDE062897}"/>
                </a:ext>
              </a:extLst>
            </p:cNvPr>
            <p:cNvSpPr/>
            <p:nvPr/>
          </p:nvSpPr>
          <p:spPr>
            <a:xfrm>
              <a:off x="321587" y="2557027"/>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DD300FAD-CB8C-4B49-9AE5-95246A8A4BAA}"/>
                </a:ext>
              </a:extLst>
            </p:cNvPr>
            <p:cNvSpPr/>
            <p:nvPr/>
          </p:nvSpPr>
          <p:spPr>
            <a:xfrm>
              <a:off x="316939" y="2557027"/>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CF06FFA-671B-144C-91B7-4B4D4033988A}"/>
                </a:ext>
              </a:extLst>
            </p:cNvPr>
            <p:cNvSpPr txBox="1"/>
            <p:nvPr/>
          </p:nvSpPr>
          <p:spPr>
            <a:xfrm>
              <a:off x="1350542" y="2779509"/>
              <a:ext cx="3762146" cy="400110"/>
            </a:xfrm>
            <a:prstGeom prst="rect">
              <a:avLst/>
            </a:prstGeom>
            <a:noFill/>
          </p:spPr>
          <p:txBody>
            <a:bodyPr wrap="square">
              <a:spAutoFit/>
            </a:bodyPr>
            <a:lstStyle/>
            <a:p>
              <a:pPr lvl="0"/>
              <a:r>
                <a:rPr lang="en-US" sz="2000" dirty="0"/>
                <a:t>Money issues </a:t>
              </a:r>
              <a:endParaRPr lang="en-US" dirty="0"/>
            </a:p>
          </p:txBody>
        </p:sp>
      </p:grpSp>
      <p:grpSp>
        <p:nvGrpSpPr>
          <p:cNvPr id="73" name="Group 72">
            <a:extLst>
              <a:ext uri="{FF2B5EF4-FFF2-40B4-BE49-F238E27FC236}">
                <a16:creationId xmlns:a16="http://schemas.microsoft.com/office/drawing/2014/main" id="{6F96389E-2321-8D48-8FA9-F0B64015580A}"/>
              </a:ext>
            </a:extLst>
          </p:cNvPr>
          <p:cNvGrpSpPr/>
          <p:nvPr/>
        </p:nvGrpSpPr>
        <p:grpSpPr>
          <a:xfrm>
            <a:off x="316939" y="3625383"/>
            <a:ext cx="4795749" cy="863737"/>
            <a:chOff x="316939" y="3625383"/>
            <a:chExt cx="4795749" cy="863737"/>
          </a:xfrm>
        </p:grpSpPr>
        <p:sp>
          <p:nvSpPr>
            <p:cNvPr id="75" name="Rectangle 74">
              <a:extLst>
                <a:ext uri="{FF2B5EF4-FFF2-40B4-BE49-F238E27FC236}">
                  <a16:creationId xmlns:a16="http://schemas.microsoft.com/office/drawing/2014/main" id="{EA1D9E6E-4CBE-E841-89B1-888BC8B274D6}"/>
                </a:ext>
              </a:extLst>
            </p:cNvPr>
            <p:cNvSpPr/>
            <p:nvPr/>
          </p:nvSpPr>
          <p:spPr>
            <a:xfrm>
              <a:off x="321587" y="3625383"/>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C97E0FA6-333D-884D-9D3C-FC9A2078EADD}"/>
                </a:ext>
              </a:extLst>
            </p:cNvPr>
            <p:cNvSpPr/>
            <p:nvPr/>
          </p:nvSpPr>
          <p:spPr>
            <a:xfrm>
              <a:off x="316939" y="3625383"/>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5F2136E-3B20-3749-949F-FC72C93E40EF}"/>
                </a:ext>
              </a:extLst>
            </p:cNvPr>
            <p:cNvSpPr txBox="1"/>
            <p:nvPr/>
          </p:nvSpPr>
          <p:spPr>
            <a:xfrm>
              <a:off x="1350542" y="3857196"/>
              <a:ext cx="3213506" cy="400110"/>
            </a:xfrm>
            <a:prstGeom prst="rect">
              <a:avLst/>
            </a:prstGeom>
            <a:noFill/>
          </p:spPr>
          <p:txBody>
            <a:bodyPr wrap="square">
              <a:spAutoFit/>
            </a:bodyPr>
            <a:lstStyle/>
            <a:p>
              <a:pPr lvl="0"/>
              <a:r>
                <a:rPr lang="en-US" sz="2000" dirty="0"/>
                <a:t>Health issues </a:t>
              </a:r>
            </a:p>
          </p:txBody>
        </p:sp>
      </p:grpSp>
      <p:sp>
        <p:nvSpPr>
          <p:cNvPr id="2" name="Title 1">
            <a:extLst>
              <a:ext uri="{FF2B5EF4-FFF2-40B4-BE49-F238E27FC236}">
                <a16:creationId xmlns:a16="http://schemas.microsoft.com/office/drawing/2014/main" id="{4F86B333-4EC7-7A4B-8DE2-FB3505EB11FB}"/>
              </a:ext>
            </a:extLst>
          </p:cNvPr>
          <p:cNvSpPr>
            <a:spLocks noGrp="1"/>
          </p:cNvSpPr>
          <p:nvPr>
            <p:ph type="title"/>
          </p:nvPr>
        </p:nvSpPr>
        <p:spPr/>
        <p:txBody>
          <a:bodyPr/>
          <a:lstStyle/>
          <a:p>
            <a:r>
              <a:rPr lang="en-US" dirty="0"/>
              <a:t>Where does stress come from?</a:t>
            </a:r>
          </a:p>
        </p:txBody>
      </p:sp>
      <p:sp>
        <p:nvSpPr>
          <p:cNvPr id="13" name="Slide Number Placeholder 12">
            <a:extLst>
              <a:ext uri="{FF2B5EF4-FFF2-40B4-BE49-F238E27FC236}">
                <a16:creationId xmlns:a16="http://schemas.microsoft.com/office/drawing/2014/main" id="{F5E773E1-A3CD-4F8F-AFC9-011B8A71E091}"/>
              </a:ext>
            </a:extLst>
          </p:cNvPr>
          <p:cNvSpPr>
            <a:spLocks noGrp="1"/>
          </p:cNvSpPr>
          <p:nvPr>
            <p:ph type="sldNum" sz="quarter" idx="12"/>
          </p:nvPr>
        </p:nvSpPr>
        <p:spPr/>
        <p:txBody>
          <a:bodyPr/>
          <a:lstStyle/>
          <a:p>
            <a:fld id="{BB333B34-C87C-402E-ABB0-13B7C9DEBBC4}" type="slidenum">
              <a:rPr lang="en-US" smtClean="0"/>
              <a:t>5</a:t>
            </a:fld>
            <a:endParaRPr lang="en-US" dirty="0"/>
          </a:p>
        </p:txBody>
      </p:sp>
      <p:sp>
        <p:nvSpPr>
          <p:cNvPr id="23" name="Slide Number Placeholder 6">
            <a:extLst>
              <a:ext uri="{FF2B5EF4-FFF2-40B4-BE49-F238E27FC236}">
                <a16:creationId xmlns:a16="http://schemas.microsoft.com/office/drawing/2014/main" id="{5BD54E16-C1F1-1941-9DE4-10143162D641}"/>
              </a:ext>
            </a:extLst>
          </p:cNvPr>
          <p:cNvSpPr txBox="1">
            <a:spLocks/>
          </p:cNvSpPr>
          <p:nvPr/>
        </p:nvSpPr>
        <p:spPr>
          <a:xfrm>
            <a:off x="8685467" y="6551683"/>
            <a:ext cx="212470"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solidFill>
                  <a:schemeClr val="bg1"/>
                </a:solidFill>
              </a:rPr>
              <a:pPr/>
              <a:t>5</a:t>
            </a:fld>
            <a:endParaRPr lang="en-CA" dirty="0">
              <a:solidFill>
                <a:schemeClr val="bg1"/>
              </a:solidFill>
            </a:endParaRPr>
          </a:p>
        </p:txBody>
      </p:sp>
      <p:pic>
        <p:nvPicPr>
          <p:cNvPr id="78" name="Graphic 77">
            <a:extLst>
              <a:ext uri="{FF2B5EF4-FFF2-40B4-BE49-F238E27FC236}">
                <a16:creationId xmlns:a16="http://schemas.microsoft.com/office/drawing/2014/main" id="{D5002C0D-EA82-5848-8A78-704CA070E7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6269" y="1633426"/>
            <a:ext cx="571500" cy="571500"/>
          </a:xfrm>
          <a:prstGeom prst="rect">
            <a:avLst/>
          </a:prstGeom>
        </p:spPr>
      </p:pic>
      <p:pic>
        <p:nvPicPr>
          <p:cNvPr id="79" name="Graphic 78">
            <a:extLst>
              <a:ext uri="{FF2B5EF4-FFF2-40B4-BE49-F238E27FC236}">
                <a16:creationId xmlns:a16="http://schemas.microsoft.com/office/drawing/2014/main" id="{772AA2FA-F7A4-B948-AB81-0ACA4DE926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795" y="2694747"/>
            <a:ext cx="571500" cy="571500"/>
          </a:xfrm>
          <a:prstGeom prst="rect">
            <a:avLst/>
          </a:prstGeom>
        </p:spPr>
      </p:pic>
      <p:pic>
        <p:nvPicPr>
          <p:cNvPr id="80" name="Graphic 79">
            <a:extLst>
              <a:ext uri="{FF2B5EF4-FFF2-40B4-BE49-F238E27FC236}">
                <a16:creationId xmlns:a16="http://schemas.microsoft.com/office/drawing/2014/main" id="{97218ED4-97E8-FE47-B763-1EB8923F22B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6269" y="3764903"/>
            <a:ext cx="571500" cy="571500"/>
          </a:xfrm>
          <a:prstGeom prst="rect">
            <a:avLst/>
          </a:prstGeom>
        </p:spPr>
      </p:pic>
      <p:pic>
        <p:nvPicPr>
          <p:cNvPr id="81" name="Graphic 80">
            <a:extLst>
              <a:ext uri="{FF2B5EF4-FFF2-40B4-BE49-F238E27FC236}">
                <a16:creationId xmlns:a16="http://schemas.microsoft.com/office/drawing/2014/main" id="{61F24F4E-8E68-0C43-AD11-0C21928219E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8657" y="4828931"/>
            <a:ext cx="571500" cy="571500"/>
          </a:xfrm>
          <a:prstGeom prst="rect">
            <a:avLst/>
          </a:prstGeom>
        </p:spPr>
      </p:pic>
      <p:pic>
        <p:nvPicPr>
          <p:cNvPr id="83" name="Picture 82">
            <a:extLst>
              <a:ext uri="{FF2B5EF4-FFF2-40B4-BE49-F238E27FC236}">
                <a16:creationId xmlns:a16="http://schemas.microsoft.com/office/drawing/2014/main" id="{1E40B171-1338-8B46-A57D-C6043EA8DAF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1594" t="4330" r="10561" b="56"/>
          <a:stretch/>
        </p:blipFill>
        <p:spPr>
          <a:xfrm>
            <a:off x="5450681" y="1177291"/>
            <a:ext cx="3693318" cy="4919306"/>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1536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
            <a:extLst>
              <a:ext uri="{FF2B5EF4-FFF2-40B4-BE49-F238E27FC236}">
                <a16:creationId xmlns:a16="http://schemas.microsoft.com/office/drawing/2014/main" id="{DA3BB109-BDF7-4115-8AE2-BD172DFBEDBE}"/>
              </a:ext>
            </a:extLst>
          </p:cNvPr>
          <p:cNvSpPr txBox="1">
            <a:spLocks/>
          </p:cNvSpPr>
          <p:nvPr/>
        </p:nvSpPr>
        <p:spPr>
          <a:xfrm>
            <a:off x="8533067" y="6399283"/>
            <a:ext cx="212470" cy="1756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z="800" smtClean="0"/>
              <a:pPr/>
              <a:t>6</a:t>
            </a:fld>
            <a:endParaRPr lang="en-US" sz="800" dirty="0"/>
          </a:p>
        </p:txBody>
      </p:sp>
      <p:sp>
        <p:nvSpPr>
          <p:cNvPr id="6" name="Title 5">
            <a:extLst>
              <a:ext uri="{FF2B5EF4-FFF2-40B4-BE49-F238E27FC236}">
                <a16:creationId xmlns:a16="http://schemas.microsoft.com/office/drawing/2014/main" id="{70AE2227-6A69-E246-8364-82E76E0512F8}"/>
              </a:ext>
            </a:extLst>
          </p:cNvPr>
          <p:cNvSpPr>
            <a:spLocks noGrp="1"/>
          </p:cNvSpPr>
          <p:nvPr>
            <p:ph type="title"/>
          </p:nvPr>
        </p:nvSpPr>
        <p:spPr/>
        <p:txBody>
          <a:bodyPr/>
          <a:lstStyle/>
          <a:p>
            <a:r>
              <a:rPr lang="en-US" dirty="0"/>
              <a:t>How stressed</a:t>
            </a:r>
            <a:br>
              <a:rPr lang="en-US" dirty="0"/>
            </a:br>
            <a:r>
              <a:rPr lang="en-US" dirty="0"/>
              <a:t>are you?</a:t>
            </a:r>
          </a:p>
        </p:txBody>
      </p:sp>
      <p:sp>
        <p:nvSpPr>
          <p:cNvPr id="23" name="Rectangle 22">
            <a:extLst>
              <a:ext uri="{FF2B5EF4-FFF2-40B4-BE49-F238E27FC236}">
                <a16:creationId xmlns:a16="http://schemas.microsoft.com/office/drawing/2014/main" id="{8A1F239E-CA6B-DB4C-B7E5-2A1D5606F537}"/>
              </a:ext>
            </a:extLst>
          </p:cNvPr>
          <p:cNvSpPr/>
          <p:nvPr/>
        </p:nvSpPr>
        <p:spPr>
          <a:xfrm>
            <a:off x="4897734" y="546241"/>
            <a:ext cx="3810000" cy="778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I’m carefree, without worry</a:t>
            </a:r>
            <a:endParaRPr lang="en-US" kern="0" dirty="0">
              <a:solidFill>
                <a:schemeClr val="bg1"/>
              </a:solidFill>
              <a:latin typeface="+mj-lt"/>
              <a:ea typeface="Geneva" charset="-128"/>
              <a:cs typeface="Tahoma"/>
            </a:endParaRPr>
          </a:p>
        </p:txBody>
      </p:sp>
      <p:sp>
        <p:nvSpPr>
          <p:cNvPr id="36" name="Rectangle 35">
            <a:extLst>
              <a:ext uri="{FF2B5EF4-FFF2-40B4-BE49-F238E27FC236}">
                <a16:creationId xmlns:a16="http://schemas.microsoft.com/office/drawing/2014/main" id="{1D231CBF-E858-124A-A3CF-9C641BE881A3}"/>
              </a:ext>
            </a:extLst>
          </p:cNvPr>
          <p:cNvSpPr/>
          <p:nvPr/>
        </p:nvSpPr>
        <p:spPr>
          <a:xfrm>
            <a:off x="4897734" y="1479891"/>
            <a:ext cx="3810000" cy="778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Not much stresses me out</a:t>
            </a:r>
            <a:endParaRPr lang="en-US" kern="0" dirty="0">
              <a:solidFill>
                <a:schemeClr val="bg1"/>
              </a:solidFill>
              <a:latin typeface="+mj-lt"/>
              <a:ea typeface="Geneva" charset="-128"/>
              <a:cs typeface="Tahoma"/>
            </a:endParaRPr>
          </a:p>
        </p:txBody>
      </p:sp>
      <p:sp>
        <p:nvSpPr>
          <p:cNvPr id="37" name="Rectangle 36">
            <a:extLst>
              <a:ext uri="{FF2B5EF4-FFF2-40B4-BE49-F238E27FC236}">
                <a16:creationId xmlns:a16="http://schemas.microsoft.com/office/drawing/2014/main" id="{AA630F9E-1500-6E4A-ACD6-17685007B0BA}"/>
              </a:ext>
            </a:extLst>
          </p:cNvPr>
          <p:cNvSpPr/>
          <p:nvPr/>
        </p:nvSpPr>
        <p:spPr>
          <a:xfrm>
            <a:off x="4897734" y="2413541"/>
            <a:ext cx="3810000" cy="778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Some things make me feel stress</a:t>
            </a:r>
            <a:endParaRPr lang="en-US" kern="0" dirty="0">
              <a:solidFill>
                <a:schemeClr val="bg1"/>
              </a:solidFill>
              <a:latin typeface="+mj-lt"/>
              <a:ea typeface="Geneva" charset="-128"/>
              <a:cs typeface="Tahoma"/>
            </a:endParaRPr>
          </a:p>
        </p:txBody>
      </p:sp>
      <p:sp>
        <p:nvSpPr>
          <p:cNvPr id="38" name="Rectangle 37">
            <a:extLst>
              <a:ext uri="{FF2B5EF4-FFF2-40B4-BE49-F238E27FC236}">
                <a16:creationId xmlns:a16="http://schemas.microsoft.com/office/drawing/2014/main" id="{BBC2AD3B-3422-8044-82B5-58FCAAB10AE2}"/>
              </a:ext>
            </a:extLst>
          </p:cNvPr>
          <p:cNvSpPr/>
          <p:nvPr/>
        </p:nvSpPr>
        <p:spPr>
          <a:xfrm>
            <a:off x="4897734" y="3347191"/>
            <a:ext cx="3810000" cy="778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I stress only over the big things</a:t>
            </a:r>
            <a:endParaRPr lang="en-US" kern="0" dirty="0">
              <a:solidFill>
                <a:schemeClr val="bg1"/>
              </a:solidFill>
              <a:latin typeface="+mj-lt"/>
              <a:ea typeface="Geneva" charset="-128"/>
              <a:cs typeface="Tahoma"/>
            </a:endParaRPr>
          </a:p>
        </p:txBody>
      </p:sp>
      <p:sp>
        <p:nvSpPr>
          <p:cNvPr id="39" name="Rectangle 38">
            <a:extLst>
              <a:ext uri="{FF2B5EF4-FFF2-40B4-BE49-F238E27FC236}">
                <a16:creationId xmlns:a16="http://schemas.microsoft.com/office/drawing/2014/main" id="{B29D6690-F340-A545-AB6B-F19FA2ECE353}"/>
              </a:ext>
            </a:extLst>
          </p:cNvPr>
          <p:cNvSpPr/>
          <p:nvPr/>
        </p:nvSpPr>
        <p:spPr>
          <a:xfrm>
            <a:off x="4897734" y="4309718"/>
            <a:ext cx="3810000" cy="7785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I stress over most things</a:t>
            </a:r>
            <a:endParaRPr lang="en-US" kern="0" dirty="0">
              <a:solidFill>
                <a:schemeClr val="bg1"/>
              </a:solidFill>
              <a:latin typeface="+mj-lt"/>
              <a:ea typeface="Geneva" charset="-128"/>
              <a:cs typeface="Tahoma"/>
            </a:endParaRPr>
          </a:p>
        </p:txBody>
      </p:sp>
      <p:sp>
        <p:nvSpPr>
          <p:cNvPr id="40" name="Rectangle 39">
            <a:extLst>
              <a:ext uri="{FF2B5EF4-FFF2-40B4-BE49-F238E27FC236}">
                <a16:creationId xmlns:a16="http://schemas.microsoft.com/office/drawing/2014/main" id="{D9B95234-AA18-2440-8DC4-7FAC234661BD}"/>
              </a:ext>
            </a:extLst>
          </p:cNvPr>
          <p:cNvSpPr/>
          <p:nvPr/>
        </p:nvSpPr>
        <p:spPr>
          <a:xfrm>
            <a:off x="4897734" y="5243368"/>
            <a:ext cx="3810000" cy="7785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r>
              <a:rPr lang="en-US" dirty="0">
                <a:solidFill>
                  <a:schemeClr val="bg1"/>
                </a:solidFill>
                <a:latin typeface="+mj-lt"/>
              </a:rPr>
              <a:t>Everything stresses me out!</a:t>
            </a:r>
          </a:p>
        </p:txBody>
      </p:sp>
      <p:cxnSp>
        <p:nvCxnSpPr>
          <p:cNvPr id="7" name="Elbow Connector 6">
            <a:extLst>
              <a:ext uri="{FF2B5EF4-FFF2-40B4-BE49-F238E27FC236}">
                <a16:creationId xmlns:a16="http://schemas.microsoft.com/office/drawing/2014/main" id="{4CD5C122-76E9-874D-A5D2-01CA1D18980E}"/>
              </a:ext>
            </a:extLst>
          </p:cNvPr>
          <p:cNvCxnSpPr>
            <a:cxnSpLocks/>
            <a:endCxn id="23" idx="1"/>
          </p:cNvCxnSpPr>
          <p:nvPr/>
        </p:nvCxnSpPr>
        <p:spPr>
          <a:xfrm rot="5400000" flipH="1" flipV="1">
            <a:off x="3489739" y="1354996"/>
            <a:ext cx="1827478" cy="988512"/>
          </a:xfrm>
          <a:prstGeom prst="bentConnector2">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Elbow Connector 23">
            <a:extLst>
              <a:ext uri="{FF2B5EF4-FFF2-40B4-BE49-F238E27FC236}">
                <a16:creationId xmlns:a16="http://schemas.microsoft.com/office/drawing/2014/main" id="{3E3D2856-0894-0B45-AFEF-5C6112864D4D}"/>
              </a:ext>
            </a:extLst>
          </p:cNvPr>
          <p:cNvCxnSpPr>
            <a:cxnSpLocks/>
            <a:endCxn id="40" idx="1"/>
          </p:cNvCxnSpPr>
          <p:nvPr/>
        </p:nvCxnSpPr>
        <p:spPr>
          <a:xfrm rot="16200000" flipH="1">
            <a:off x="3552854" y="4287759"/>
            <a:ext cx="1701249" cy="988512"/>
          </a:xfrm>
          <a:prstGeom prst="bentConnector2">
            <a:avLst/>
          </a:prstGeom>
          <a:ln w="12700">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EA5847-73DF-3D45-BF3E-6B9BEBB4D076}"/>
              </a:ext>
            </a:extLst>
          </p:cNvPr>
          <p:cNvCxnSpPr>
            <a:stCxn id="36" idx="1"/>
          </p:cNvCxnSpPr>
          <p:nvPr/>
        </p:nvCxnSpPr>
        <p:spPr>
          <a:xfrm flipH="1" flipV="1">
            <a:off x="3909222" y="1869162"/>
            <a:ext cx="988512"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BECF1A-1220-5F42-B86D-5DB004DA61D2}"/>
              </a:ext>
            </a:extLst>
          </p:cNvPr>
          <p:cNvCxnSpPr>
            <a:cxnSpLocks/>
          </p:cNvCxnSpPr>
          <p:nvPr/>
        </p:nvCxnSpPr>
        <p:spPr>
          <a:xfrm flipH="1" flipV="1">
            <a:off x="4475216" y="2802324"/>
            <a:ext cx="422518"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9EDE01-F532-1A42-B2FB-E0BE0B611DCB}"/>
              </a:ext>
            </a:extLst>
          </p:cNvPr>
          <p:cNvCxnSpPr>
            <a:cxnSpLocks/>
          </p:cNvCxnSpPr>
          <p:nvPr/>
        </p:nvCxnSpPr>
        <p:spPr>
          <a:xfrm flipH="1" flipV="1">
            <a:off x="4475216" y="3736514"/>
            <a:ext cx="422518"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EE5D32-CD59-1146-807B-F66AFFAB4589}"/>
              </a:ext>
            </a:extLst>
          </p:cNvPr>
          <p:cNvCxnSpPr/>
          <p:nvPr/>
        </p:nvCxnSpPr>
        <p:spPr>
          <a:xfrm flipH="1" flipV="1">
            <a:off x="3909222" y="4705727"/>
            <a:ext cx="988512"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7675C08-8CAB-D34B-8D07-83C851369EEF}"/>
              </a:ext>
            </a:extLst>
          </p:cNvPr>
          <p:cNvSpPr/>
          <p:nvPr/>
        </p:nvSpPr>
        <p:spPr>
          <a:xfrm rot="10800000">
            <a:off x="3372066" y="2737849"/>
            <a:ext cx="1106115" cy="1114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a:p>
        </p:txBody>
      </p:sp>
      <p:pic>
        <p:nvPicPr>
          <p:cNvPr id="21" name="Graphic 20">
            <a:extLst>
              <a:ext uri="{FF2B5EF4-FFF2-40B4-BE49-F238E27FC236}">
                <a16:creationId xmlns:a16="http://schemas.microsoft.com/office/drawing/2014/main" id="{208D6BC6-E278-644D-94BA-439DCA25A6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1505" y="2938517"/>
            <a:ext cx="689998" cy="689998"/>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4645D6-D81B-7247-9C0F-CE99CA2862C7}"/>
              </a:ext>
            </a:extLst>
          </p:cNvPr>
          <p:cNvSpPr/>
          <p:nvPr/>
        </p:nvSpPr>
        <p:spPr>
          <a:xfrm flipV="1">
            <a:off x="398463" y="2311176"/>
            <a:ext cx="2293772"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23" name="Rectangle 22">
            <a:extLst>
              <a:ext uri="{FF2B5EF4-FFF2-40B4-BE49-F238E27FC236}">
                <a16:creationId xmlns:a16="http://schemas.microsoft.com/office/drawing/2014/main" id="{E8CEDA13-780F-5341-ADB9-9C4BAE96E030}"/>
              </a:ext>
            </a:extLst>
          </p:cNvPr>
          <p:cNvSpPr/>
          <p:nvPr/>
        </p:nvSpPr>
        <p:spPr>
          <a:xfrm flipV="1">
            <a:off x="3426573" y="2311176"/>
            <a:ext cx="2293772"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tx1"/>
              </a:solidFill>
            </a:endParaRPr>
          </a:p>
        </p:txBody>
      </p:sp>
      <p:sp>
        <p:nvSpPr>
          <p:cNvPr id="24" name="Rectangle 23">
            <a:extLst>
              <a:ext uri="{FF2B5EF4-FFF2-40B4-BE49-F238E27FC236}">
                <a16:creationId xmlns:a16="http://schemas.microsoft.com/office/drawing/2014/main" id="{F277017D-9BA1-B74B-8771-D0E98E4FDF49}"/>
              </a:ext>
            </a:extLst>
          </p:cNvPr>
          <p:cNvSpPr/>
          <p:nvPr/>
        </p:nvSpPr>
        <p:spPr>
          <a:xfrm flipV="1">
            <a:off x="6454683" y="2311176"/>
            <a:ext cx="2293771"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bg1"/>
              </a:solidFill>
            </a:endParaRPr>
          </a:p>
        </p:txBody>
      </p:sp>
      <p:sp>
        <p:nvSpPr>
          <p:cNvPr id="12291" name="Rectangle 3"/>
          <p:cNvSpPr>
            <a:spLocks noGrp="1" noChangeArrowheads="1"/>
          </p:cNvSpPr>
          <p:nvPr>
            <p:ph type="title"/>
          </p:nvPr>
        </p:nvSpPr>
        <p:spPr/>
        <p:txBody>
          <a:bodyPr/>
          <a:lstStyle/>
          <a:p>
            <a:r>
              <a:rPr lang="en-US" dirty="0"/>
              <a:t>Having a plan helps you overcome your stress</a:t>
            </a:r>
          </a:p>
        </p:txBody>
      </p:sp>
      <p:sp>
        <p:nvSpPr>
          <p:cNvPr id="12" name="Slide Number Placeholder 11">
            <a:extLst>
              <a:ext uri="{FF2B5EF4-FFF2-40B4-BE49-F238E27FC236}">
                <a16:creationId xmlns:a16="http://schemas.microsoft.com/office/drawing/2014/main" id="{94099B63-3EB0-4D4F-8D51-05263264967A}"/>
              </a:ext>
            </a:extLst>
          </p:cNvPr>
          <p:cNvSpPr>
            <a:spLocks noGrp="1"/>
          </p:cNvSpPr>
          <p:nvPr>
            <p:ph type="sldNum" sz="quarter" idx="12"/>
          </p:nvPr>
        </p:nvSpPr>
        <p:spPr/>
        <p:txBody>
          <a:bodyPr/>
          <a:lstStyle/>
          <a:p>
            <a:fld id="{BB333B34-C87C-402E-ABB0-13B7C9DEBBC4}" type="slidenum">
              <a:rPr lang="en-US" smtClean="0"/>
              <a:t>7</a:t>
            </a:fld>
            <a:endParaRPr lang="en-US" dirty="0"/>
          </a:p>
        </p:txBody>
      </p:sp>
      <p:sp>
        <p:nvSpPr>
          <p:cNvPr id="14" name="Rectangle 13">
            <a:extLst>
              <a:ext uri="{FF2B5EF4-FFF2-40B4-BE49-F238E27FC236}">
                <a16:creationId xmlns:a16="http://schemas.microsoft.com/office/drawing/2014/main" id="{ADA5CD03-5C39-E247-ABAA-B48002AF4C63}"/>
              </a:ext>
            </a:extLst>
          </p:cNvPr>
          <p:cNvSpPr/>
          <p:nvPr/>
        </p:nvSpPr>
        <p:spPr>
          <a:xfrm flipV="1">
            <a:off x="398463" y="2132582"/>
            <a:ext cx="2293772" cy="175694"/>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16" name="Rectangle 15">
            <a:extLst>
              <a:ext uri="{FF2B5EF4-FFF2-40B4-BE49-F238E27FC236}">
                <a16:creationId xmlns:a16="http://schemas.microsoft.com/office/drawing/2014/main" id="{02952BE2-AD81-894B-81B8-DA8FC594D477}"/>
              </a:ext>
            </a:extLst>
          </p:cNvPr>
          <p:cNvSpPr/>
          <p:nvPr/>
        </p:nvSpPr>
        <p:spPr>
          <a:xfrm flipV="1">
            <a:off x="3426573" y="2132582"/>
            <a:ext cx="2293772" cy="17569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tx1"/>
              </a:solidFill>
            </a:endParaRPr>
          </a:p>
        </p:txBody>
      </p:sp>
      <p:sp>
        <p:nvSpPr>
          <p:cNvPr id="17" name="Rectangle 16">
            <a:extLst>
              <a:ext uri="{FF2B5EF4-FFF2-40B4-BE49-F238E27FC236}">
                <a16:creationId xmlns:a16="http://schemas.microsoft.com/office/drawing/2014/main" id="{09BD7BBA-257A-B547-934F-54DD6D292ABB}"/>
              </a:ext>
            </a:extLst>
          </p:cNvPr>
          <p:cNvSpPr/>
          <p:nvPr/>
        </p:nvSpPr>
        <p:spPr>
          <a:xfrm flipV="1">
            <a:off x="6454683" y="2132582"/>
            <a:ext cx="2293771" cy="175694"/>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bg1"/>
              </a:solidFill>
            </a:endParaRPr>
          </a:p>
        </p:txBody>
      </p:sp>
      <p:sp>
        <p:nvSpPr>
          <p:cNvPr id="4" name="Triangle 3">
            <a:extLst>
              <a:ext uri="{FF2B5EF4-FFF2-40B4-BE49-F238E27FC236}">
                <a16:creationId xmlns:a16="http://schemas.microsoft.com/office/drawing/2014/main" id="{EB43FDF7-35DB-2642-8183-B61308142425}"/>
              </a:ext>
            </a:extLst>
          </p:cNvPr>
          <p:cNvSpPr/>
          <p:nvPr/>
        </p:nvSpPr>
        <p:spPr>
          <a:xfrm rot="5400000">
            <a:off x="2966012" y="3218224"/>
            <a:ext cx="221059" cy="19056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 name="Rectangle 4">
            <a:extLst>
              <a:ext uri="{FF2B5EF4-FFF2-40B4-BE49-F238E27FC236}">
                <a16:creationId xmlns:a16="http://schemas.microsoft.com/office/drawing/2014/main" id="{BFF4847D-64B2-6B4C-BFCF-3C9B35C6442D}"/>
              </a:ext>
            </a:extLst>
          </p:cNvPr>
          <p:cNvSpPr/>
          <p:nvPr/>
        </p:nvSpPr>
        <p:spPr>
          <a:xfrm>
            <a:off x="3610438" y="2437786"/>
            <a:ext cx="1949372" cy="400110"/>
          </a:xfrm>
          <a:prstGeom prst="rect">
            <a:avLst/>
          </a:prstGeom>
        </p:spPr>
        <p:txBody>
          <a:bodyPr wrap="square">
            <a:spAutoFit/>
          </a:bodyPr>
          <a:lstStyle/>
          <a:p>
            <a:r>
              <a:rPr lang="en-US" sz="2000" b="1" dirty="0"/>
              <a:t>Take action</a:t>
            </a:r>
          </a:p>
        </p:txBody>
      </p:sp>
      <p:sp>
        <p:nvSpPr>
          <p:cNvPr id="6" name="Rectangle 5">
            <a:extLst>
              <a:ext uri="{FF2B5EF4-FFF2-40B4-BE49-F238E27FC236}">
                <a16:creationId xmlns:a16="http://schemas.microsoft.com/office/drawing/2014/main" id="{F1B1183F-06A5-1744-9ECE-5A60ECBE11A7}"/>
              </a:ext>
            </a:extLst>
          </p:cNvPr>
          <p:cNvSpPr/>
          <p:nvPr/>
        </p:nvSpPr>
        <p:spPr>
          <a:xfrm>
            <a:off x="546584" y="2437786"/>
            <a:ext cx="1794081" cy="400110"/>
          </a:xfrm>
          <a:prstGeom prst="rect">
            <a:avLst/>
          </a:prstGeom>
        </p:spPr>
        <p:txBody>
          <a:bodyPr wrap="none">
            <a:spAutoFit/>
          </a:bodyPr>
          <a:lstStyle/>
          <a:p>
            <a:pPr algn="ctr"/>
            <a:r>
              <a:rPr lang="en-US" sz="2000" b="1" dirty="0"/>
              <a:t>Create a plan</a:t>
            </a:r>
          </a:p>
        </p:txBody>
      </p:sp>
      <p:sp>
        <p:nvSpPr>
          <p:cNvPr id="8" name="Rectangle 7">
            <a:extLst>
              <a:ext uri="{FF2B5EF4-FFF2-40B4-BE49-F238E27FC236}">
                <a16:creationId xmlns:a16="http://schemas.microsoft.com/office/drawing/2014/main" id="{7D506893-B6F6-FD40-B6B5-E018079A3AEC}"/>
              </a:ext>
            </a:extLst>
          </p:cNvPr>
          <p:cNvSpPr/>
          <p:nvPr/>
        </p:nvSpPr>
        <p:spPr>
          <a:xfrm>
            <a:off x="6666510" y="2437786"/>
            <a:ext cx="1368684" cy="707886"/>
          </a:xfrm>
          <a:prstGeom prst="rect">
            <a:avLst/>
          </a:prstGeom>
        </p:spPr>
        <p:txBody>
          <a:bodyPr wrap="square">
            <a:spAutoFit/>
          </a:bodyPr>
          <a:lstStyle/>
          <a:p>
            <a:r>
              <a:rPr lang="en-US" sz="2000" b="1" dirty="0"/>
              <a:t>Feel less stressed</a:t>
            </a:r>
          </a:p>
        </p:txBody>
      </p:sp>
      <p:pic>
        <p:nvPicPr>
          <p:cNvPr id="19" name="Graphic 18">
            <a:extLst>
              <a:ext uri="{FF2B5EF4-FFF2-40B4-BE49-F238E27FC236}">
                <a16:creationId xmlns:a16="http://schemas.microsoft.com/office/drawing/2014/main" id="{897FC836-2002-1C4C-9A63-D38D9868D4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6755" y="3508622"/>
            <a:ext cx="800736" cy="800736"/>
          </a:xfrm>
          <a:prstGeom prst="rect">
            <a:avLst/>
          </a:prstGeom>
        </p:spPr>
      </p:pic>
      <p:pic>
        <p:nvPicPr>
          <p:cNvPr id="20" name="Graphic 19">
            <a:extLst>
              <a:ext uri="{FF2B5EF4-FFF2-40B4-BE49-F238E27FC236}">
                <a16:creationId xmlns:a16="http://schemas.microsoft.com/office/drawing/2014/main" id="{B5A5D8DC-9AE7-0A4F-A2E0-A72B627E02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71972" y="3522910"/>
            <a:ext cx="800736" cy="800736"/>
          </a:xfrm>
          <a:prstGeom prst="rect">
            <a:avLst/>
          </a:prstGeom>
        </p:spPr>
      </p:pic>
      <p:pic>
        <p:nvPicPr>
          <p:cNvPr id="22" name="Graphic 21">
            <a:extLst>
              <a:ext uri="{FF2B5EF4-FFF2-40B4-BE49-F238E27FC236}">
                <a16:creationId xmlns:a16="http://schemas.microsoft.com/office/drawing/2014/main" id="{BF47E96D-760E-3549-8EBF-803E63507B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12809" y="3571630"/>
            <a:ext cx="800736" cy="800736"/>
          </a:xfrm>
          <a:prstGeom prst="rect">
            <a:avLst/>
          </a:prstGeom>
        </p:spPr>
      </p:pic>
      <p:sp>
        <p:nvSpPr>
          <p:cNvPr id="25" name="Triangle 24">
            <a:extLst>
              <a:ext uri="{FF2B5EF4-FFF2-40B4-BE49-F238E27FC236}">
                <a16:creationId xmlns:a16="http://schemas.microsoft.com/office/drawing/2014/main" id="{17C1613E-5138-1F4E-AA03-48370B56C3B6}"/>
              </a:ext>
            </a:extLst>
          </p:cNvPr>
          <p:cNvSpPr/>
          <p:nvPr/>
        </p:nvSpPr>
        <p:spPr>
          <a:xfrm rot="5400000">
            <a:off x="5966387" y="3218224"/>
            <a:ext cx="221059" cy="19056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t>Causes of financial stress</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custDataLst>
      <p:tags r:id="rId1"/>
    </p:custDataLst>
    <p:extLst>
      <p:ext uri="{BB962C8B-B14F-4D97-AF65-F5344CB8AC3E}">
        <p14:creationId xmlns:p14="http://schemas.microsoft.com/office/powerpoint/2010/main" val="214665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1D9C2D-E28F-514D-AF40-D4D536D0DE47}"/>
              </a:ext>
            </a:extLst>
          </p:cNvPr>
          <p:cNvSpPr/>
          <p:nvPr/>
        </p:nvSpPr>
        <p:spPr>
          <a:xfrm>
            <a:off x="398462" y="1149937"/>
            <a:ext cx="2528413" cy="4651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noAutofit/>
          </a:bodyPr>
          <a:lstStyle/>
          <a:p>
            <a:pPr>
              <a:lnSpc>
                <a:spcPct val="100000"/>
              </a:lnSpc>
              <a:spcBef>
                <a:spcPts val="800"/>
              </a:spcBef>
              <a:buClr>
                <a:schemeClr val="bg1"/>
              </a:buClr>
              <a:defRPr/>
            </a:pPr>
            <a:r>
              <a:rPr lang="en-US" sz="2000" dirty="0"/>
              <a:t>Economic conditions are fueling financial stress</a:t>
            </a:r>
            <a:endParaRPr lang="en-US" sz="2000" b="1" dirty="0"/>
          </a:p>
        </p:txBody>
      </p:sp>
      <p:sp>
        <p:nvSpPr>
          <p:cNvPr id="2" name="Title 1">
            <a:extLst>
              <a:ext uri="{FF2B5EF4-FFF2-40B4-BE49-F238E27FC236}">
                <a16:creationId xmlns:a16="http://schemas.microsoft.com/office/drawing/2014/main" id="{97BB5426-7A8D-4DEC-BEC8-EFE2C401F171}"/>
              </a:ext>
            </a:extLst>
          </p:cNvPr>
          <p:cNvSpPr>
            <a:spLocks noGrp="1"/>
          </p:cNvSpPr>
          <p:nvPr>
            <p:ph type="title"/>
          </p:nvPr>
        </p:nvSpPr>
        <p:spPr/>
        <p:txBody>
          <a:bodyPr/>
          <a:lstStyle/>
          <a:p>
            <a:r>
              <a:rPr lang="en-US" dirty="0"/>
              <a:t>Stress, finances, and the economy</a:t>
            </a:r>
          </a:p>
        </p:txBody>
      </p:sp>
      <p:sp>
        <p:nvSpPr>
          <p:cNvPr id="5" name="Slide Number Placeholder 4">
            <a:extLst>
              <a:ext uri="{FF2B5EF4-FFF2-40B4-BE49-F238E27FC236}">
                <a16:creationId xmlns:a16="http://schemas.microsoft.com/office/drawing/2014/main" id="{8DE47F44-F0D3-486E-9BBB-D0168E960DFD}"/>
              </a:ext>
            </a:extLst>
          </p:cNvPr>
          <p:cNvSpPr>
            <a:spLocks noGrp="1"/>
          </p:cNvSpPr>
          <p:nvPr>
            <p:ph type="sldNum" sz="quarter" idx="12"/>
          </p:nvPr>
        </p:nvSpPr>
        <p:spPr/>
        <p:txBody>
          <a:bodyPr/>
          <a:lstStyle/>
          <a:p>
            <a:fld id="{BB333B34-C87C-402E-ABB0-13B7C9DEBBC4}" type="slidenum">
              <a:rPr lang="en-US" smtClean="0"/>
              <a:t>9</a:t>
            </a:fld>
            <a:endParaRPr lang="en-US" dirty="0"/>
          </a:p>
        </p:txBody>
      </p:sp>
      <p:sp>
        <p:nvSpPr>
          <p:cNvPr id="10" name="Text Placeholder 8">
            <a:extLst>
              <a:ext uri="{FF2B5EF4-FFF2-40B4-BE49-F238E27FC236}">
                <a16:creationId xmlns:a16="http://schemas.microsoft.com/office/drawing/2014/main" id="{B813CE0D-7624-4473-AE1B-826E2050238C}"/>
              </a:ext>
            </a:extLst>
          </p:cNvPr>
          <p:cNvSpPr>
            <a:spLocks noGrp="1"/>
          </p:cNvSpPr>
          <p:nvPr>
            <p:ph type="body" sz="quarter" idx="15"/>
          </p:nvPr>
        </p:nvSpPr>
        <p:spPr>
          <a:xfrm>
            <a:off x="2163209" y="6373751"/>
            <a:ext cx="6476093" cy="402451"/>
          </a:xfrm>
        </p:spPr>
        <p:txBody>
          <a:bodyPr/>
          <a:lstStyle/>
          <a:p>
            <a:r>
              <a:rPr lang="en-US" sz="900" dirty="0">
                <a:effectLst/>
                <a:latin typeface="+mn-lt"/>
                <a:ea typeface="Calibri" panose="020F0502020204030204" pitchFamily="34" charset="0"/>
                <a:cs typeface="Times New Roman" panose="02020603050405020304" pitchFamily="18" charset="0"/>
              </a:rPr>
              <a:t>Source: 2024 John Hancock financial resilience and longevity report, a commissioned study.</a:t>
            </a:r>
          </a:p>
          <a:p>
            <a:endParaRPr lang="en-US" sz="900" dirty="0">
              <a:solidFill>
                <a:srgbClr val="FF0000"/>
              </a:solidFill>
              <a:latin typeface="+mn-lt"/>
            </a:endParaRPr>
          </a:p>
        </p:txBody>
      </p:sp>
      <p:grpSp>
        <p:nvGrpSpPr>
          <p:cNvPr id="8" name="Group 7">
            <a:extLst>
              <a:ext uri="{FF2B5EF4-FFF2-40B4-BE49-F238E27FC236}">
                <a16:creationId xmlns:a16="http://schemas.microsoft.com/office/drawing/2014/main" id="{A24BC426-97B6-9640-93D3-2E25DE2F8ABB}"/>
              </a:ext>
            </a:extLst>
          </p:cNvPr>
          <p:cNvGrpSpPr/>
          <p:nvPr/>
        </p:nvGrpSpPr>
        <p:grpSpPr>
          <a:xfrm>
            <a:off x="3504764" y="1445280"/>
            <a:ext cx="1968715" cy="1867064"/>
            <a:chOff x="1371594" y="810341"/>
            <a:chExt cx="1968715" cy="1867064"/>
          </a:xfrm>
        </p:grpSpPr>
        <p:graphicFrame>
          <p:nvGraphicFramePr>
            <p:cNvPr id="9" name="Chart 8">
              <a:extLst>
                <a:ext uri="{FF2B5EF4-FFF2-40B4-BE49-F238E27FC236}">
                  <a16:creationId xmlns:a16="http://schemas.microsoft.com/office/drawing/2014/main" id="{0DDE1F0C-162C-1743-91B0-A0FC118C1CAE}"/>
                </a:ext>
              </a:extLst>
            </p:cNvPr>
            <p:cNvGraphicFramePr/>
            <p:nvPr>
              <p:extLst>
                <p:ext uri="{D42A27DB-BD31-4B8C-83A1-F6EECF244321}">
                  <p14:modId xmlns:p14="http://schemas.microsoft.com/office/powerpoint/2010/main" val="560193451"/>
                </p:ext>
              </p:extLst>
            </p:nvPr>
          </p:nvGraphicFramePr>
          <p:xfrm>
            <a:off x="1371594" y="810341"/>
            <a:ext cx="1968715" cy="18670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658F1B6-9E57-4A47-9D34-492FA8261853}"/>
                </a:ext>
              </a:extLst>
            </p:cNvPr>
            <p:cNvSpPr txBox="1"/>
            <p:nvPr/>
          </p:nvSpPr>
          <p:spPr>
            <a:xfrm>
              <a:off x="1924744" y="1489352"/>
              <a:ext cx="914667" cy="492443"/>
            </a:xfrm>
            <a:prstGeom prst="rect">
              <a:avLst/>
            </a:prstGeom>
            <a:noFill/>
          </p:spPr>
          <p:txBody>
            <a:bodyPr wrap="square" lIns="0" tIns="0" rIns="0" bIns="0" rtlCol="0">
              <a:spAutoFit/>
            </a:bodyPr>
            <a:lstStyle/>
            <a:p>
              <a:pPr algn="ctr">
                <a:spcBef>
                  <a:spcPts val="450"/>
                </a:spcBef>
              </a:pPr>
              <a:r>
                <a:rPr lang="en-US" sz="3200" b="1" dirty="0"/>
                <a:t>47%</a:t>
              </a:r>
            </a:p>
          </p:txBody>
        </p:sp>
      </p:grpSp>
      <p:grpSp>
        <p:nvGrpSpPr>
          <p:cNvPr id="12" name="Group 11">
            <a:extLst>
              <a:ext uri="{FF2B5EF4-FFF2-40B4-BE49-F238E27FC236}">
                <a16:creationId xmlns:a16="http://schemas.microsoft.com/office/drawing/2014/main" id="{D2EC6040-E652-B04D-9B3C-8B6A59178130}"/>
              </a:ext>
            </a:extLst>
          </p:cNvPr>
          <p:cNvGrpSpPr/>
          <p:nvPr/>
        </p:nvGrpSpPr>
        <p:grpSpPr>
          <a:xfrm>
            <a:off x="3504764" y="3650587"/>
            <a:ext cx="1968715" cy="1867064"/>
            <a:chOff x="1371594" y="810341"/>
            <a:chExt cx="1968715" cy="1867064"/>
          </a:xfrm>
        </p:grpSpPr>
        <p:graphicFrame>
          <p:nvGraphicFramePr>
            <p:cNvPr id="13" name="Chart 12">
              <a:extLst>
                <a:ext uri="{FF2B5EF4-FFF2-40B4-BE49-F238E27FC236}">
                  <a16:creationId xmlns:a16="http://schemas.microsoft.com/office/drawing/2014/main" id="{7307FBE2-B66A-E546-B71E-02BDE11C9EB9}"/>
                </a:ext>
              </a:extLst>
            </p:cNvPr>
            <p:cNvGraphicFramePr/>
            <p:nvPr>
              <p:extLst>
                <p:ext uri="{D42A27DB-BD31-4B8C-83A1-F6EECF244321}">
                  <p14:modId xmlns:p14="http://schemas.microsoft.com/office/powerpoint/2010/main" val="1672795719"/>
                </p:ext>
              </p:extLst>
            </p:nvPr>
          </p:nvGraphicFramePr>
          <p:xfrm>
            <a:off x="1371594" y="810341"/>
            <a:ext cx="1968715" cy="186706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66D807A-1E21-534E-84EB-9AD1CADDEDE0}"/>
                </a:ext>
              </a:extLst>
            </p:cNvPr>
            <p:cNvSpPr txBox="1"/>
            <p:nvPr/>
          </p:nvSpPr>
          <p:spPr>
            <a:xfrm>
              <a:off x="1924744" y="1489352"/>
              <a:ext cx="914667" cy="492443"/>
            </a:xfrm>
            <a:prstGeom prst="rect">
              <a:avLst/>
            </a:prstGeom>
            <a:noFill/>
          </p:spPr>
          <p:txBody>
            <a:bodyPr wrap="square" lIns="0" tIns="0" rIns="0" bIns="0" rtlCol="0">
              <a:spAutoFit/>
            </a:bodyPr>
            <a:lstStyle/>
            <a:p>
              <a:pPr algn="ctr">
                <a:spcBef>
                  <a:spcPts val="450"/>
                </a:spcBef>
              </a:pPr>
              <a:r>
                <a:rPr lang="en-US" sz="3200" b="1" dirty="0"/>
                <a:t>54%</a:t>
              </a:r>
            </a:p>
          </p:txBody>
        </p:sp>
      </p:grpSp>
      <p:sp>
        <p:nvSpPr>
          <p:cNvPr id="15" name="TextBox 14">
            <a:extLst>
              <a:ext uri="{FF2B5EF4-FFF2-40B4-BE49-F238E27FC236}">
                <a16:creationId xmlns:a16="http://schemas.microsoft.com/office/drawing/2014/main" id="{6E69F9B6-75EC-F845-9AE6-4BB495712D24}"/>
              </a:ext>
            </a:extLst>
          </p:cNvPr>
          <p:cNvSpPr txBox="1"/>
          <p:nvPr/>
        </p:nvSpPr>
        <p:spPr>
          <a:xfrm>
            <a:off x="5393393" y="2055646"/>
            <a:ext cx="2521413" cy="646331"/>
          </a:xfrm>
          <a:prstGeom prst="rect">
            <a:avLst/>
          </a:prstGeom>
          <a:noFill/>
        </p:spPr>
        <p:txBody>
          <a:bodyPr wrap="square">
            <a:spAutoFit/>
          </a:bodyPr>
          <a:lstStyle/>
          <a:p>
            <a:r>
              <a:rPr lang="en-US" sz="1800" dirty="0"/>
              <a:t>say their finances are a cause of stress</a:t>
            </a:r>
          </a:p>
        </p:txBody>
      </p:sp>
      <p:sp>
        <p:nvSpPr>
          <p:cNvPr id="16" name="TextBox 15">
            <a:extLst>
              <a:ext uri="{FF2B5EF4-FFF2-40B4-BE49-F238E27FC236}">
                <a16:creationId xmlns:a16="http://schemas.microsoft.com/office/drawing/2014/main" id="{C254C53D-D8F1-F647-A0C5-1341D5EE25BB}"/>
              </a:ext>
            </a:extLst>
          </p:cNvPr>
          <p:cNvSpPr txBox="1"/>
          <p:nvPr/>
        </p:nvSpPr>
        <p:spPr>
          <a:xfrm>
            <a:off x="5393394" y="4122087"/>
            <a:ext cx="2881176" cy="646331"/>
          </a:xfrm>
          <a:prstGeom prst="rect">
            <a:avLst/>
          </a:prstGeom>
          <a:noFill/>
        </p:spPr>
        <p:txBody>
          <a:bodyPr wrap="square">
            <a:spAutoFit/>
          </a:bodyPr>
          <a:lstStyle/>
          <a:p>
            <a:r>
              <a:rPr lang="en-US" dirty="0"/>
              <a:t>are worried about inflation and the rising cost of living  </a:t>
            </a:r>
            <a:endParaRPr lang="en-US" sz="1800" dirty="0"/>
          </a:p>
        </p:txBody>
      </p:sp>
      <p:pic>
        <p:nvPicPr>
          <p:cNvPr id="17" name="Graphic 16">
            <a:extLst>
              <a:ext uri="{FF2B5EF4-FFF2-40B4-BE49-F238E27FC236}">
                <a16:creationId xmlns:a16="http://schemas.microsoft.com/office/drawing/2014/main" id="{4C883219-A6FB-EF4B-8E3A-E6E7B34AE88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482" y="4346828"/>
            <a:ext cx="1123082" cy="1123082"/>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6186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2.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3.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4.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5.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heme/theme1.xml><?xml version="1.0" encoding="utf-8"?>
<a:theme xmlns:a="http://schemas.openxmlformats.org/drawingml/2006/main" name="John Hancock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07ad58-d49f-4298-af1f-d6ed8c062422">
      <Terms xmlns="http://schemas.microsoft.com/office/infopath/2007/PartnerControls"/>
    </lcf76f155ced4ddcb4097134ff3c332f>
    <TaxCatchAll xmlns="2a7a29bf-9dd5-4adb-97ea-8167ec86097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9168F9155F27459F978DEDF96F13B3" ma:contentTypeVersion="15" ma:contentTypeDescription="Create a new document." ma:contentTypeScope="" ma:versionID="2eed28aca90896f2574ef6d5aa12b75c">
  <xsd:schema xmlns:xsd="http://www.w3.org/2001/XMLSchema" xmlns:xs="http://www.w3.org/2001/XMLSchema" xmlns:p="http://schemas.microsoft.com/office/2006/metadata/properties" xmlns:ns2="b407ad58-d49f-4298-af1f-d6ed8c062422" xmlns:ns3="2a7a29bf-9dd5-4adb-97ea-8167ec860973" targetNamespace="http://schemas.microsoft.com/office/2006/metadata/properties" ma:root="true" ma:fieldsID="f5183ff762935ab0bb6cc34f55430439" ns2:_="" ns3:_="">
    <xsd:import namespace="b407ad58-d49f-4298-af1f-d6ed8c062422"/>
    <xsd:import namespace="2a7a29bf-9dd5-4adb-97ea-8167ec86097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7ad58-d49f-4298-af1f-d6ed8c062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7a29bf-9dd5-4adb-97ea-8167ec86097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a749975-43a0-4ea2-8947-b2abf5180343}" ma:internalName="TaxCatchAll" ma:showField="CatchAllData" ma:web="2a7a29bf-9dd5-4adb-97ea-8167ec86097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759E4-98A8-4C57-A02E-6A78194A0BBB}">
  <ds:schemaRefs>
    <ds:schemaRef ds:uri="http://schemas.microsoft.com/sharepoint/v3/contenttype/forms"/>
  </ds:schemaRefs>
</ds:datastoreItem>
</file>

<file path=customXml/itemProps2.xml><?xml version="1.0" encoding="utf-8"?>
<ds:datastoreItem xmlns:ds="http://schemas.openxmlformats.org/officeDocument/2006/customXml" ds:itemID="{9D4513AB-6420-4FC5-90E6-7E244AE01937}">
  <ds:schemaRef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2a7a29bf-9dd5-4adb-97ea-8167ec860973"/>
    <ds:schemaRef ds:uri="http://schemas.openxmlformats.org/package/2006/metadata/core-properties"/>
    <ds:schemaRef ds:uri="b407ad58-d49f-4298-af1f-d6ed8c062422"/>
    <ds:schemaRef ds:uri="http://www.w3.org/XML/1998/namespace"/>
  </ds:schemaRefs>
</ds:datastoreItem>
</file>

<file path=customXml/itemProps3.xml><?xml version="1.0" encoding="utf-8"?>
<ds:datastoreItem xmlns:ds="http://schemas.openxmlformats.org/officeDocument/2006/customXml" ds:itemID="{F2F29B96-54F9-4239-9754-07842AD56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7ad58-d49f-4298-af1f-d6ed8c062422"/>
    <ds:schemaRef ds:uri="2a7a29bf-9dd5-4adb-97ea-8167ec860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12291</TotalTime>
  <Words>3599</Words>
  <Application>Microsoft Office PowerPoint</Application>
  <PresentationFormat>On-screen Show (4:3)</PresentationFormat>
  <Paragraphs>349</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ＭＳ Ｐゴシック</vt:lpstr>
      <vt:lpstr>ＭＳ Ｐゴシック</vt:lpstr>
      <vt:lpstr>Arial</vt:lpstr>
      <vt:lpstr>Calibri</vt:lpstr>
      <vt:lpstr>Century Gothic</vt:lpstr>
      <vt:lpstr>Courier</vt:lpstr>
      <vt:lpstr>Geneva</vt:lpstr>
      <vt:lpstr>Manulife JH Sans</vt:lpstr>
      <vt:lpstr>MS Sans Serif</vt:lpstr>
      <vt:lpstr>Tahoma</vt:lpstr>
      <vt:lpstr>Verdana</vt:lpstr>
      <vt:lpstr>John Hancock layouts</vt:lpstr>
      <vt:lpstr>Stress less:  practical steps for building financial resilience</vt:lpstr>
      <vt:lpstr>Our focus today</vt:lpstr>
      <vt:lpstr>What is stress?</vt:lpstr>
      <vt:lpstr>What is stress? </vt:lpstr>
      <vt:lpstr>Where does stress come from?</vt:lpstr>
      <vt:lpstr>How stressed are you?</vt:lpstr>
      <vt:lpstr>Having a plan helps you overcome your stress</vt:lpstr>
      <vt:lpstr>Causes of financial stress</vt:lpstr>
      <vt:lpstr>Stress, finances, and the economy</vt:lpstr>
      <vt:lpstr>Other areas of financial stress you may feel</vt:lpstr>
      <vt:lpstr>Ways to strengthen your financial resilience</vt:lpstr>
      <vt:lpstr>Get personalized education to help you improve your finances on My Learning Center </vt:lpstr>
      <vt:lpstr>Create a budget to get your finances in order</vt:lpstr>
      <vt:lpstr>Prepare for emergencies What’s an emergency expense?</vt:lpstr>
      <vt:lpstr>College planning guidance can help make it easier for your family to plan, save, and succeed    </vt:lpstr>
      <vt:lpstr>Tips for boosting your retirement savings</vt:lpstr>
      <vt:lpstr>PowerPoint Presentation</vt:lpstr>
      <vt:lpstr>Get a plan for your future  </vt:lpstr>
      <vt:lpstr>Accelerate your savings</vt:lpstr>
      <vt:lpstr>Reduce your financial stress</vt:lpstr>
      <vt:lpstr>Questions?</vt:lpstr>
      <vt:lpstr>Important information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Melissa Frontino</cp:lastModifiedBy>
  <cp:revision>673</cp:revision>
  <cp:lastPrinted>2024-12-10T21:36:24Z</cp:lastPrinted>
  <dcterms:created xsi:type="dcterms:W3CDTF">2015-03-19T18:06:20Z</dcterms:created>
  <dcterms:modified xsi:type="dcterms:W3CDTF">2025-01-17T17:26:58Z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2022-02-18T02:08:12Z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e7ea0353-834d-4a43-89e4-c18d95da23c9</vt:lpwstr>
  </property>
  <property fmtid="{D5CDD505-2E9C-101B-9397-08002B2CF9AE}" pid="8" name="MSIP_Label_0dd5db4b-78fb-42ac-8616-2bbd1a698c72_ContentBits">
    <vt:lpwstr>0</vt:lpwstr>
  </property>
  <property fmtid="{D5CDD505-2E9C-101B-9397-08002B2CF9AE}" pid="9" name="ContentTypeId">
    <vt:lpwstr>0x0101005B9168F9155F27459F978DEDF96F13B3</vt:lpwstr>
  </property>
  <property fmtid="{D5CDD505-2E9C-101B-9397-08002B2CF9AE}" pid="10" name="MediaServiceImageTags">
    <vt:lpwstr/>
  </property>
</Properties>
</file>