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F1B_117CC8.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316" r:id="rId2"/>
    <p:sldId id="350" r:id="rId3"/>
    <p:sldId id="336" r:id="rId4"/>
    <p:sldId id="351" r:id="rId5"/>
    <p:sldId id="416" r:id="rId6"/>
    <p:sldId id="363" r:id="rId7"/>
    <p:sldId id="354" r:id="rId8"/>
    <p:sldId id="417" r:id="rId9"/>
    <p:sldId id="3866" r:id="rId10"/>
    <p:sldId id="1107" r:id="rId11"/>
    <p:sldId id="3857" r:id="rId12"/>
    <p:sldId id="3854" r:id="rId13"/>
    <p:sldId id="3841" r:id="rId14"/>
    <p:sldId id="1104" r:id="rId15"/>
    <p:sldId id="3867" r:id="rId16"/>
    <p:sldId id="3858" r:id="rId17"/>
    <p:sldId id="3861" r:id="rId18"/>
    <p:sldId id="3859" r:id="rId19"/>
    <p:sldId id="3887" r:id="rId20"/>
    <p:sldId id="256" r:id="rId21"/>
    <p:sldId id="1108" r:id="rId22"/>
    <p:sldId id="1105" r:id="rId23"/>
    <p:sldId id="3838" r:id="rId24"/>
    <p:sldId id="3856" r:id="rId2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5511" userDrawn="1">
          <p15:clr>
            <a:srgbClr val="A4A3A4"/>
          </p15:clr>
        </p15:guide>
        <p15:guide id="5" orient="horz" pos="336" userDrawn="1">
          <p15:clr>
            <a:srgbClr val="A4A3A4"/>
          </p15:clr>
        </p15:guide>
        <p15:guide id="6" orient="horz" pos="923" userDrawn="1">
          <p15:clr>
            <a:srgbClr val="A4A3A4"/>
          </p15:clr>
        </p15:guide>
      </p15:sldGuideLst>
    </p:ext>
    <p:ext uri="{2D200454-40CA-4A62-9FC3-DE9A4176ACB9}">
      <p15:notesGuideLst xmlns:p15="http://schemas.microsoft.com/office/powerpoint/2012/main">
        <p15:guide id="1" orient="horz" pos="2330">
          <p15:clr>
            <a:srgbClr val="A4A3A4"/>
          </p15:clr>
        </p15:guide>
        <p15:guide id="2" pos="345">
          <p15:clr>
            <a:srgbClr val="A4A3A4"/>
          </p15:clr>
        </p15:guide>
        <p15:guide id="3" pos="3972">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AEE904-BDBF-3EE0-B5F4-8C0F96DFA0BD}" name="Lavinia Anne Lee" initials="LAL" userId="S::studlla@MFCGD.COM::456e74f7-a87a-4e3c-a939-3eb56dc5dc14" providerId="AD"/>
  <p188:author id="{32272D5D-3509-7249-7417-8B0E4A5A3221}" name="Elena Corrales" initials="EC" userId="S::corrael@MFCGD.COM::2dbf775d-8184-4414-96db-c4519c745ca9" providerId="AD"/>
  <p188:author id="{76E26FC9-A6A6-CD18-CC8A-D1C1BECEB5E6}" name="Sandra Jahnke" initials="SJ" userId="S::jahnksa@MFCGD.COM::fdf11850-c8ea-4bc9-8987-4b91a968dd4a" providerId="AD"/>
  <p188:author id="{AA125CD8-E2D4-E2B6-E267-EF2E89418411}" name="Kelly Sinclair" initials="KS" userId="S::sinclke@MFCGD.COM::c0581adb-da3c-4f5e-b808-9e8c641c5f2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ilee M. Desravines" initials="MMD" lastIdx="3" clrIdx="0">
    <p:extLst>
      <p:ext uri="{19B8F6BF-5375-455C-9EA6-DF929625EA0E}">
        <p15:presenceInfo xmlns:p15="http://schemas.microsoft.com/office/powerpoint/2012/main" userId="S::matmari@MFCGD.COM::1ba7e796-deff-4d8e-9ff4-40b779a57756" providerId="AD"/>
      </p:ext>
    </p:extLst>
  </p:cmAuthor>
  <p:cmAuthor id="2" name="Kelly L. Sinclair" initials="KLS" lastIdx="16" clrIdx="1">
    <p:extLst>
      <p:ext uri="{19B8F6BF-5375-455C-9EA6-DF929625EA0E}">
        <p15:presenceInfo xmlns:p15="http://schemas.microsoft.com/office/powerpoint/2012/main" userId="S::sinclke@MFCGD.COM::c0581adb-da3c-4f5e-b808-9e8c641c5f2e" providerId="AD"/>
      </p:ext>
    </p:extLst>
  </p:cmAuthor>
  <p:cmAuthor id="3" name="Kathleen Nordgren" initials="KN" lastIdx="3" clrIdx="2">
    <p:extLst>
      <p:ext uri="{19B8F6BF-5375-455C-9EA6-DF929625EA0E}">
        <p15:presenceInfo xmlns:p15="http://schemas.microsoft.com/office/powerpoint/2012/main" userId="S::nothdka@MFCGD.COM::50fb4c34-c853-4326-9d70-bd9a0d98f957" providerId="AD"/>
      </p:ext>
    </p:extLst>
  </p:cmAuthor>
  <p:cmAuthor id="4" name="Eleanor Jan" initials="EJ" lastIdx="1" clrIdx="3">
    <p:extLst>
      <p:ext uri="{19B8F6BF-5375-455C-9EA6-DF929625EA0E}">
        <p15:presenceInfo xmlns:p15="http://schemas.microsoft.com/office/powerpoint/2012/main" userId="S::janelea@MFCGD.COM::331eda0f-1df8-4f14-90f0-b792c405a6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37" autoAdjust="0"/>
    <p:restoredTop sz="75410" autoAdjust="0"/>
  </p:normalViewPr>
  <p:slideViewPr>
    <p:cSldViewPr snapToGrid="0" snapToObjects="1">
      <p:cViewPr varScale="1">
        <p:scale>
          <a:sx n="47" d="100"/>
          <a:sy n="47" d="100"/>
        </p:scale>
        <p:origin x="2128" y="24"/>
      </p:cViewPr>
      <p:guideLst>
        <p:guide pos="5511"/>
        <p:guide orient="horz" pos="336"/>
        <p:guide orient="horz" pos="923"/>
      </p:guideLst>
    </p:cSldViewPr>
  </p:slideViewPr>
  <p:outlineViewPr>
    <p:cViewPr>
      <p:scale>
        <a:sx n="33" d="100"/>
        <a:sy n="33" d="100"/>
      </p:scale>
      <p:origin x="0" y="-7662"/>
    </p:cViewPr>
  </p:outlineViewPr>
  <p:notesTextViewPr>
    <p:cViewPr>
      <p:scale>
        <a:sx n="160" d="100"/>
        <a:sy n="160" d="100"/>
      </p:scale>
      <p:origin x="0" y="0"/>
    </p:cViewPr>
  </p:notesTextViewPr>
  <p:sorterViewPr>
    <p:cViewPr varScale="1">
      <p:scale>
        <a:sx n="1" d="1"/>
        <a:sy n="1" d="1"/>
      </p:scale>
      <p:origin x="0" y="-1532"/>
    </p:cViewPr>
  </p:sorterViewPr>
  <p:notesViewPr>
    <p:cSldViewPr snapToGrid="0" snapToObjects="1">
      <p:cViewPr varScale="1">
        <p:scale>
          <a:sx n="79" d="100"/>
          <a:sy n="79" d="100"/>
        </p:scale>
        <p:origin x="4020" y="108"/>
      </p:cViewPr>
      <p:guideLst>
        <p:guide orient="horz" pos="2330"/>
        <p:guide pos="345"/>
        <p:guide pos="397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5176-CF4C-89DA-0FD0A3EE5D6B}"/>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5176-CF4C-89DA-0FD0A3EE5D6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176-CF4C-89DA-0FD0A3EE5D6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176-CF4C-89DA-0FD0A3EE5D6B}"/>
              </c:ext>
            </c:extLst>
          </c:dPt>
          <c:cat>
            <c:strRef>
              <c:f>Sheet1!$A$2:$A$4</c:f>
              <c:strCache>
                <c:ptCount val="2"/>
                <c:pt idx="0">
                  <c:v>1st Qtr</c:v>
                </c:pt>
                <c:pt idx="1">
                  <c:v>2nd Qtr</c:v>
                </c:pt>
              </c:strCache>
            </c:strRef>
          </c:cat>
          <c:val>
            <c:numRef>
              <c:f>Sheet1!$B$2:$B$4</c:f>
              <c:numCache>
                <c:formatCode>General</c:formatCode>
                <c:ptCount val="3"/>
                <c:pt idx="0">
                  <c:v>68</c:v>
                </c:pt>
                <c:pt idx="1">
                  <c:v>42</c:v>
                </c:pt>
              </c:numCache>
            </c:numRef>
          </c:val>
          <c:extLst>
            <c:ext xmlns:c16="http://schemas.microsoft.com/office/drawing/2014/chart" uri="{C3380CC4-5D6E-409C-BE32-E72D297353CC}">
              <c16:uniqueId val="{00000008-5176-CF4C-89DA-0FD0A3EE5D6B}"/>
            </c:ext>
          </c:extLst>
        </c:ser>
        <c:dLbls>
          <c:showLegendKey val="0"/>
          <c:showVal val="0"/>
          <c:showCatName val="0"/>
          <c:showSerName val="0"/>
          <c:showPercent val="0"/>
          <c:showBubbleSize val="0"/>
          <c:showLeaderLines val="1"/>
        </c:dLbls>
        <c:firstSliceAng val="0"/>
        <c:holeSize val="62"/>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176-CF4C-89DA-0FD0A3EE5D6B}"/>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5176-CF4C-89DA-0FD0A3EE5D6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176-CF4C-89DA-0FD0A3EE5D6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176-CF4C-89DA-0FD0A3EE5D6B}"/>
              </c:ext>
            </c:extLst>
          </c:dPt>
          <c:cat>
            <c:strRef>
              <c:f>Sheet1!$A$2:$A$4</c:f>
              <c:strCache>
                <c:ptCount val="2"/>
                <c:pt idx="0">
                  <c:v>1st Qtr</c:v>
                </c:pt>
                <c:pt idx="1">
                  <c:v>2nd Qtr</c:v>
                </c:pt>
              </c:strCache>
            </c:strRef>
          </c:cat>
          <c:val>
            <c:numRef>
              <c:f>Sheet1!$B$2:$B$4</c:f>
              <c:numCache>
                <c:formatCode>General</c:formatCode>
                <c:ptCount val="3"/>
                <c:pt idx="0">
                  <c:v>71</c:v>
                </c:pt>
                <c:pt idx="1">
                  <c:v>30</c:v>
                </c:pt>
              </c:numCache>
            </c:numRef>
          </c:val>
          <c:extLst>
            <c:ext xmlns:c16="http://schemas.microsoft.com/office/drawing/2014/chart" uri="{C3380CC4-5D6E-409C-BE32-E72D297353CC}">
              <c16:uniqueId val="{00000008-5176-CF4C-89DA-0FD0A3EE5D6B}"/>
            </c:ext>
          </c:extLst>
        </c:ser>
        <c:dLbls>
          <c:showLegendKey val="0"/>
          <c:showVal val="0"/>
          <c:showCatName val="0"/>
          <c:showSerName val="0"/>
          <c:showPercent val="0"/>
          <c:showBubbleSize val="0"/>
          <c:showLeaderLines val="1"/>
        </c:dLbls>
        <c:firstSliceAng val="0"/>
        <c:holeSize val="62"/>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15857787564213E-2"/>
          <c:y val="9.4391254113147888E-2"/>
          <c:w val="0.87812506270408819"/>
          <c:h val="0.81121749177370428"/>
        </c:manualLayout>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delete val="1"/>
          </c:dLbls>
          <c:cat>
            <c:strRef>
              <c:f>Sheet1!$A$2</c:f>
              <c:strCache>
                <c:ptCount val="1"/>
                <c:pt idx="0">
                  <c:v>Category 1</c:v>
                </c:pt>
              </c:strCache>
            </c:strRef>
          </c:cat>
          <c:val>
            <c:numRef>
              <c:f>Sheet1!$B$2</c:f>
              <c:numCache>
                <c:formatCode>0%</c:formatCode>
                <c:ptCount val="1"/>
                <c:pt idx="0">
                  <c:v>0.25</c:v>
                </c:pt>
              </c:numCache>
            </c:numRef>
          </c:val>
          <c:extLst>
            <c:ext xmlns:c16="http://schemas.microsoft.com/office/drawing/2014/chart" uri="{C3380CC4-5D6E-409C-BE32-E72D297353CC}">
              <c16:uniqueId val="{00000000-68AC-9940-A299-19DB967B3E4A}"/>
            </c:ext>
          </c:extLst>
        </c:ser>
        <c:ser>
          <c:idx val="1"/>
          <c:order val="1"/>
          <c:tx>
            <c:strRef>
              <c:f>Sheet1!$C$1</c:f>
              <c:strCache>
                <c:ptCount val="1"/>
                <c:pt idx="0">
                  <c:v>Series 2</c:v>
                </c:pt>
              </c:strCache>
            </c:strRef>
          </c:tx>
          <c:spPr>
            <a:solidFill>
              <a:schemeClr val="tx2"/>
            </a:solidFill>
            <a:ln>
              <a:noFill/>
            </a:ln>
            <a:effectLst/>
          </c:spPr>
          <c:invertIfNegative val="0"/>
          <c:dLbls>
            <c:delete val="1"/>
          </c:dLbls>
          <c:cat>
            <c:strRef>
              <c:f>Sheet1!$A$2</c:f>
              <c:strCache>
                <c:ptCount val="1"/>
                <c:pt idx="0">
                  <c:v>Category 1</c:v>
                </c:pt>
              </c:strCache>
            </c:strRef>
          </c:cat>
          <c:val>
            <c:numRef>
              <c:f>Sheet1!$C$2</c:f>
              <c:numCache>
                <c:formatCode>0%</c:formatCode>
                <c:ptCount val="1"/>
                <c:pt idx="0">
                  <c:v>0.36</c:v>
                </c:pt>
              </c:numCache>
            </c:numRef>
          </c:val>
          <c:extLst>
            <c:ext xmlns:c16="http://schemas.microsoft.com/office/drawing/2014/chart" uri="{C3380CC4-5D6E-409C-BE32-E72D297353CC}">
              <c16:uniqueId val="{00000001-68AC-9940-A299-19DB967B3E4A}"/>
            </c:ext>
          </c:extLst>
        </c:ser>
        <c:dLbls>
          <c:dLblPos val="inEnd"/>
          <c:showLegendKey val="0"/>
          <c:showVal val="1"/>
          <c:showCatName val="0"/>
          <c:showSerName val="0"/>
          <c:showPercent val="0"/>
          <c:showBubbleSize val="0"/>
        </c:dLbls>
        <c:gapWidth val="0"/>
        <c:overlap val="-12"/>
        <c:axId val="390041488"/>
        <c:axId val="390044624"/>
      </c:barChart>
      <c:catAx>
        <c:axId val="390041488"/>
        <c:scaling>
          <c:orientation val="minMax"/>
        </c:scaling>
        <c:delete val="1"/>
        <c:axPos val="l"/>
        <c:numFmt formatCode="General" sourceLinked="1"/>
        <c:majorTickMark val="none"/>
        <c:minorTickMark val="none"/>
        <c:tickLblPos val="nextTo"/>
        <c:crossAx val="390044624"/>
        <c:crosses val="autoZero"/>
        <c:auto val="1"/>
        <c:lblAlgn val="ctr"/>
        <c:lblOffset val="100"/>
        <c:noMultiLvlLbl val="0"/>
      </c:catAx>
      <c:valAx>
        <c:axId val="39004462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90041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FDD0-9A4F-B7FB-0F356A908247}"/>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FDD0-9A4F-B7FB-0F356A90824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DD0-9A4F-B7FB-0F356A90824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DD0-9A4F-B7FB-0F356A908247}"/>
              </c:ext>
            </c:extLst>
          </c:dPt>
          <c:cat>
            <c:strRef>
              <c:f>Sheet1!$A$2:$A$4</c:f>
              <c:strCache>
                <c:ptCount val="2"/>
                <c:pt idx="0">
                  <c:v>1st Qtr</c:v>
                </c:pt>
                <c:pt idx="1">
                  <c:v>2nd Qtr</c:v>
                </c:pt>
              </c:strCache>
            </c:strRef>
          </c:cat>
          <c:val>
            <c:numRef>
              <c:f>Sheet1!$B$2:$B$4</c:f>
              <c:numCache>
                <c:formatCode>General</c:formatCode>
                <c:ptCount val="3"/>
                <c:pt idx="0">
                  <c:v>31</c:v>
                </c:pt>
                <c:pt idx="1">
                  <c:v>63</c:v>
                </c:pt>
              </c:numCache>
            </c:numRef>
          </c:val>
          <c:extLst>
            <c:ext xmlns:c16="http://schemas.microsoft.com/office/drawing/2014/chart" uri="{C3380CC4-5D6E-409C-BE32-E72D297353CC}">
              <c16:uniqueId val="{00000008-FDD0-9A4F-B7FB-0F356A908247}"/>
            </c:ext>
          </c:extLst>
        </c:ser>
        <c:dLbls>
          <c:showLegendKey val="0"/>
          <c:showVal val="0"/>
          <c:showCatName val="0"/>
          <c:showSerName val="0"/>
          <c:showPercent val="0"/>
          <c:showBubbleSize val="0"/>
          <c:showLeaderLines val="1"/>
        </c:dLbls>
        <c:firstSliceAng val="0"/>
        <c:holeSize val="62"/>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DD0-9A4F-B7FB-0F356A908247}"/>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FDD0-9A4F-B7FB-0F356A90824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DD0-9A4F-B7FB-0F356A90824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DD0-9A4F-B7FB-0F356A908247}"/>
              </c:ext>
            </c:extLst>
          </c:dPt>
          <c:cat>
            <c:strRef>
              <c:f>Sheet1!$A$2:$A$4</c:f>
              <c:strCache>
                <c:ptCount val="2"/>
                <c:pt idx="0">
                  <c:v>1st Qtr</c:v>
                </c:pt>
                <c:pt idx="1">
                  <c:v>2nd Qtr</c:v>
                </c:pt>
              </c:strCache>
            </c:strRef>
          </c:cat>
          <c:val>
            <c:numRef>
              <c:f>Sheet1!$B$2:$B$4</c:f>
              <c:numCache>
                <c:formatCode>General</c:formatCode>
                <c:ptCount val="3"/>
                <c:pt idx="0">
                  <c:v>45</c:v>
                </c:pt>
                <c:pt idx="1">
                  <c:v>55</c:v>
                </c:pt>
              </c:numCache>
            </c:numRef>
          </c:val>
          <c:extLst>
            <c:ext xmlns:c16="http://schemas.microsoft.com/office/drawing/2014/chart" uri="{C3380CC4-5D6E-409C-BE32-E72D297353CC}">
              <c16:uniqueId val="{00000008-FDD0-9A4F-B7FB-0F356A908247}"/>
            </c:ext>
          </c:extLst>
        </c:ser>
        <c:dLbls>
          <c:showLegendKey val="0"/>
          <c:showVal val="0"/>
          <c:showCatName val="0"/>
          <c:showSerName val="0"/>
          <c:showPercent val="0"/>
          <c:showBubbleSize val="0"/>
          <c:showLeaderLines val="1"/>
        </c:dLbls>
        <c:firstSliceAng val="0"/>
        <c:holeSize val="62"/>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F1B_117CC8.xml><?xml version="1.0" encoding="utf-8"?>
<p188:cmLst xmlns:a="http://schemas.openxmlformats.org/drawingml/2006/main" xmlns:r="http://schemas.openxmlformats.org/officeDocument/2006/relationships" xmlns:p188="http://schemas.microsoft.com/office/powerpoint/2018/8/main">
  <p188:cm id="{4179CF9B-8A07-4AE5-B400-E890025DA308}" authorId="{76E26FC9-A6A6-CD18-CC8A-D1C1BECEB5E6}" created="2023-03-03T14:43:34.202">
    <pc:sldMkLst xmlns:pc="http://schemas.microsoft.com/office/powerpoint/2013/main/command">
      <pc:docMk/>
      <pc:sldMk cId="1146056" sldId="3867"/>
    </pc:sldMkLst>
    <p188:replyLst>
      <p188:reply id="{21A9E5A6-A52B-4A30-98B6-CD4242A8A943}" authorId="{27AEE904-BDBF-3EE0-B5F4-8C0F96DFA0BD}" created="2023-03-07T19:23:20.471">
        <p188:txBody>
          <a:bodyPr/>
          <a:lstStyle/>
          <a:p>
            <a:r>
              <a:rPr lang="en-US"/>
              <a:t>Are these the top 5?  I think the top 5 were Inflation, current economic conditions, repaying student loans, not having enough retirement savings and rising interest rates, right?  Or are we looking at the extent to which people are worried for each?</a:t>
            </a:r>
          </a:p>
        </p188:txBody>
      </p188:reply>
      <p188:reply id="{44E30B21-74DF-480F-BA8D-A7E93FF10F7B}" authorId="{76E26FC9-A6A6-CD18-CC8A-D1C1BECEB5E6}" created="2023-03-08T14:11:07.614">
        <p188:txBody>
          <a:bodyPr/>
          <a:lstStyle/>
          <a:p>
            <a:r>
              <a:rPr lang="en-US"/>
              <a:t>These are the top 5 personal finance concerns according to Q24. The results are on page 10 of Edelman's report
</a:t>
            </a:r>
          </a:p>
        </p188:txBody>
      </p188:reply>
      <p188:reply id="{31F8EB79-578B-4663-A856-394AB307051B}" authorId="{AA125CD8-E2D4-E2B6-E267-EF2E89418411}" created="2023-04-12T20:02:19.078">
        <p188:txBody>
          <a:bodyPr/>
          <a:lstStyle/>
          <a:p>
            <a:r>
              <a:rPr lang="en-US"/>
              <a:t>Updated slide content from top 5 to three financial worries</a:t>
            </a:r>
          </a:p>
        </p188:txBody>
      </p188:reply>
    </p188:replyLst>
    <p188:txBody>
      <a:bodyPr/>
      <a:lstStyle/>
      <a:p>
        <a:r>
          <a:rPr lang="en-US"/>
          <a:t>Source Q24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4D345FD6-6E8E-4481-9C29-1B483B424A57}" type="slidenum">
              <a:rPr sz="1400"/>
              <a:t>‹#›</a:t>
            </a:fld>
            <a:endParaRPr sz="1400" dirty="0"/>
          </a:p>
        </p:txBody>
      </p:sp>
    </p:spTree>
    <p:extLst>
      <p:ext uri="{BB962C8B-B14F-4D97-AF65-F5344CB8AC3E}">
        <p14:creationId xmlns:p14="http://schemas.microsoft.com/office/powerpoint/2010/main" val="3722953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66825" y="319088"/>
            <a:ext cx="4322763" cy="3241675"/>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544513" y="3718559"/>
            <a:ext cx="5764213" cy="4958081"/>
          </a:xfrm>
          <a:prstGeom prst="rect">
            <a:avLst/>
          </a:prstGeom>
        </p:spPr>
        <p:txBody>
          <a:bodyPr vert="horz" lIns="91440" tIns="45720" rIns="91440" bIns="45720" rtlCol="0"/>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400">
                <a:latin typeface="+mn-lt"/>
              </a:defRPr>
            </a:lvl1pPr>
          </a:lstStyle>
          <a:p>
            <a:fld id="{4FF0573C-F130-4D1E-A886-85FBB65D3A1B}" type="slidenum">
              <a:rPr lang="en-CA" smtClean="0"/>
              <a:pPr/>
              <a:t>‹#›</a:t>
            </a:fld>
            <a:endParaRPr lang="en-CA" dirty="0"/>
          </a:p>
        </p:txBody>
      </p:sp>
    </p:spTree>
    <p:extLst>
      <p:ext uri="{BB962C8B-B14F-4D97-AF65-F5344CB8AC3E}">
        <p14:creationId xmlns:p14="http://schemas.microsoft.com/office/powerpoint/2010/main" val="3206337814"/>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1pPr>
    <a:lvl2pPr marL="457200"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2pPr>
    <a:lvl3pPr marL="749808"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3pPr>
    <a:lvl4pPr marL="1033272"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1316736"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s-419" sz="1100" b="1" i="1">
                <a:solidFill>
                  <a:schemeClr val="tx1"/>
                </a:solidFill>
                <a:latin typeface="Calibri" panose="020F0502020204030204" pitchFamily="34" charset="0"/>
                <a:cs typeface="Calibri" panose="020F0502020204030204" pitchFamily="34" charset="0"/>
              </a:rPr>
              <a:t>[PRESENTADOR: Tenga en cuenta que todas las notas para el presentador están entre paréntesis, en negrita y en cursiva].</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100" kern="1200" dirty="0">
              <a:solidFill>
                <a:schemeClr val="tx1"/>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s-419" sz="1100">
                <a:solidFill>
                  <a:schemeClr val="tx1"/>
                </a:solidFill>
                <a:latin typeface="Calibri" panose="020F0502020204030204" pitchFamily="34" charset="0"/>
                <a:cs typeface="Calibri" panose="020F0502020204030204" pitchFamily="34" charset="0"/>
              </a:rPr>
              <a:t>Bienvenidos a la sesión de hoy. Me llamo </a:t>
            </a:r>
            <a:r>
              <a:rPr lang="es-419" sz="1100" i="1">
                <a:solidFill>
                  <a:schemeClr val="tx1"/>
                </a:solidFill>
                <a:latin typeface="Calibri" panose="020F0502020204030204" pitchFamily="34" charset="0"/>
                <a:cs typeface="Calibri" panose="020F0502020204030204" pitchFamily="34" charset="0"/>
              </a:rPr>
              <a:t>[</a:t>
            </a:r>
            <a:r>
              <a:rPr lang="es-419" sz="1100" b="1" i="1">
                <a:solidFill>
                  <a:schemeClr val="tx1"/>
                </a:solidFill>
                <a:latin typeface="Calibri" panose="020F0502020204030204" pitchFamily="34" charset="0"/>
                <a:cs typeface="Calibri" panose="020F0502020204030204" pitchFamily="34" charset="0"/>
              </a:rPr>
              <a:t>nombre y apellido]</a:t>
            </a:r>
            <a:r>
              <a:rPr lang="es-419" sz="1100">
                <a:solidFill>
                  <a:schemeClr val="tx1"/>
                </a:solidFill>
                <a:latin typeface="Calibri" panose="020F0502020204030204" pitchFamily="34" charset="0"/>
                <a:cs typeface="Calibri" panose="020F0502020204030204" pitchFamily="34" charset="0"/>
              </a:rPr>
              <a:t> y trabajo en </a:t>
            </a:r>
            <a:r>
              <a:rPr lang="es-419" sz="1100" i="1">
                <a:solidFill>
                  <a:schemeClr val="tx1"/>
                </a:solidFill>
                <a:latin typeface="Calibri" panose="020F0502020204030204" pitchFamily="34" charset="0"/>
                <a:cs typeface="Calibri" panose="020F0502020204030204" pitchFamily="34" charset="0"/>
              </a:rPr>
              <a:t>[</a:t>
            </a:r>
            <a:r>
              <a:rPr lang="es-419" sz="1100" b="1" i="1">
                <a:solidFill>
                  <a:schemeClr val="tx1"/>
                </a:solidFill>
                <a:latin typeface="Calibri" panose="020F0502020204030204" pitchFamily="34" charset="0"/>
                <a:cs typeface="Calibri" panose="020F0502020204030204" pitchFamily="34" charset="0"/>
              </a:rPr>
              <a:t>nombre de la organización</a:t>
            </a:r>
            <a:r>
              <a:rPr lang="es-419" sz="1100" i="1">
                <a:solidFill>
                  <a:schemeClr val="tx1"/>
                </a:solidFill>
                <a:latin typeface="Calibri" panose="020F0502020204030204" pitchFamily="34" charset="0"/>
                <a:cs typeface="Calibri" panose="020F0502020204030204" pitchFamily="34" charset="0"/>
              </a:rPr>
              <a:t>].</a:t>
            </a:r>
            <a:r>
              <a:rPr lang="es-419" sz="1100">
                <a:solidFill>
                  <a:schemeClr val="tx1"/>
                </a:solidFill>
                <a:latin typeface="Calibri" panose="020F0502020204030204" pitchFamily="34" charset="0"/>
                <a:cs typeface="Calibri" panose="020F0502020204030204" pitchFamily="34" charset="0"/>
              </a:rPr>
              <a:t> </a:t>
            </a:r>
          </a:p>
          <a:p>
            <a:endParaRPr lang="en-US" dirty="0"/>
          </a:p>
          <a:p>
            <a:endParaRPr lang="en-US" dirty="0"/>
          </a:p>
          <a:p>
            <a:pPr marL="0" indent="0">
              <a:buNone/>
            </a:pPr>
            <a:endParaRPr lang="en-US" sz="1200" b="0" i="0" u="none" strike="noStrike" kern="1200" baseline="0" dirty="0">
              <a:solidFill>
                <a:schemeClr val="tx1"/>
              </a:solidFill>
              <a:latin typeface="+mn-lt"/>
              <a:ea typeface="+mn-ea"/>
              <a:cs typeface="+mn-cs"/>
            </a:endParaRPr>
          </a:p>
          <a:p>
            <a:pPr marL="0" indent="0">
              <a:buNone/>
            </a:pPr>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a:t>
            </a:fld>
            <a:endParaRPr lang="en-CA"/>
          </a:p>
        </p:txBody>
      </p:sp>
    </p:spTree>
    <p:extLst>
      <p:ext uri="{BB962C8B-B14F-4D97-AF65-F5344CB8AC3E}">
        <p14:creationId xmlns:p14="http://schemas.microsoft.com/office/powerpoint/2010/main" val="3121063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52763" y="234950"/>
            <a:ext cx="3189287" cy="2392363"/>
          </a:xfrm>
        </p:spPr>
      </p:sp>
      <p:sp>
        <p:nvSpPr>
          <p:cNvPr id="3" name="Notes Placeholder 2"/>
          <p:cNvSpPr>
            <a:spLocks noGrp="1"/>
          </p:cNvSpPr>
          <p:nvPr>
            <p:ph type="body" idx="1"/>
          </p:nvPr>
        </p:nvSpPr>
        <p:spPr/>
        <p:txBody>
          <a:bodyPr/>
          <a:lstStyle/>
          <a:p>
            <a:pPr marL="0" indent="0">
              <a:buNone/>
            </a:pPr>
            <a:r>
              <a:rPr lang="es-419" sz="1100" b="0" i="0" u="none" strike="noStrike" baseline="0">
                <a:solidFill>
                  <a:schemeClr val="tx1"/>
                </a:solidFill>
                <a:latin typeface="+mn-lt"/>
                <a:ea typeface="+mn-ea"/>
                <a:cs typeface="+mn-cs"/>
              </a:rPr>
              <a:t>Cada año, los ahorros para la jubilación son una de las principales preocupaciones financieras. </a:t>
            </a:r>
          </a:p>
          <a:p>
            <a:pPr marL="0" indent="0">
              <a:buNone/>
            </a:pPr>
            <a:r>
              <a:rPr lang="es-419" sz="1100" b="0" i="0" u="none" strike="noStrike" baseline="0">
                <a:solidFill>
                  <a:schemeClr val="tx1"/>
                </a:solidFill>
                <a:latin typeface="+mn-lt"/>
                <a:ea typeface="+mn-ea"/>
                <a:cs typeface="+mn-cs"/>
              </a:rPr>
              <a:t>Si usted está preocupado por sus ahorros para la jubilación, estos son algunos pasos que puede seguir ahora:</a:t>
            </a:r>
          </a:p>
          <a:p>
            <a:pPr marL="233363" marR="0" lvl="0" indent="-233363"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es-419" sz="1100"/>
              <a:t>Participe en su plan </a:t>
            </a:r>
            <a:r>
              <a:rPr lang="es-419" sz="1100" i="0" u="none"/>
              <a:t>tan pronto como le sea posible</a:t>
            </a:r>
            <a:r>
              <a:rPr lang="es-419" sz="1100"/>
              <a:t>.</a:t>
            </a:r>
          </a:p>
          <a:p>
            <a:pPr marL="233363" indent="-233363">
              <a:spcBef>
                <a:spcPts val="600"/>
              </a:spcBef>
              <a:buFont typeface="Arial" panose="020B0604020202020204" pitchFamily="34" charset="0"/>
              <a:buChar char="•"/>
            </a:pPr>
            <a:r>
              <a:rPr lang="es-419" sz="1100"/>
              <a:t>Elabore un plan y entérese de cuánto necesita ahorrar.</a:t>
            </a:r>
          </a:p>
          <a:p>
            <a:pPr marL="233363" indent="-233363">
              <a:spcBef>
                <a:spcPts val="600"/>
              </a:spcBef>
              <a:buFont typeface="Arial" panose="020B0604020202020204" pitchFamily="34" charset="0"/>
              <a:buChar char="•"/>
            </a:pPr>
            <a:r>
              <a:rPr lang="es-419" sz="1100"/>
              <a:t>Ahorre pequeñas cantidades y aumente regularmente sus contribuciones cada año.</a:t>
            </a:r>
          </a:p>
          <a:p>
            <a:pPr marL="0" marR="0" lvl="0" indent="0" algn="l" defTabSz="914400" rtl="0" eaLnBrk="1" fontAlgn="auto" latinLnBrk="0" hangingPunct="1">
              <a:lnSpc>
                <a:spcPct val="100000"/>
              </a:lnSpc>
              <a:spcBef>
                <a:spcPts val="600"/>
              </a:spcBef>
              <a:spcAft>
                <a:spcPts val="0"/>
              </a:spcAft>
              <a:buClr>
                <a:schemeClr val="tx1"/>
              </a:buClr>
              <a:buSzTx/>
              <a:buNone/>
              <a:tabLst/>
              <a:defRPr/>
            </a:pPr>
            <a:endParaRPr lang="en-US" sz="11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None/>
              <a:tabLst/>
              <a:defRPr/>
            </a:pPr>
            <a:r>
              <a:rPr lang="es-419" sz="1100" b="0" i="0" u="none" strike="noStrike" baseline="0">
                <a:solidFill>
                  <a:schemeClr val="tx1"/>
                </a:solidFill>
                <a:latin typeface="+mn-lt"/>
                <a:ea typeface="+mn-ea"/>
                <a:cs typeface="+mn-cs"/>
              </a:rPr>
              <a:t>Veamos esto con más detalle.</a:t>
            </a:r>
          </a:p>
          <a:p>
            <a:pPr marL="171450" indent="-171450"/>
            <a:endParaRPr lang="en-US" sz="11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10</a:t>
            </a:fld>
            <a:endParaRPr lang="en-CA"/>
          </a:p>
        </p:txBody>
      </p:sp>
    </p:spTree>
    <p:extLst>
      <p:ext uri="{BB962C8B-B14F-4D97-AF65-F5344CB8AC3E}">
        <p14:creationId xmlns:p14="http://schemas.microsoft.com/office/powerpoint/2010/main" val="3568557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419" sz="1200" b="0" i="0" u="none" strike="noStrike" baseline="0">
                <a:solidFill>
                  <a:schemeClr val="tx1"/>
                </a:solidFill>
                <a:latin typeface="+mn-lt"/>
                <a:ea typeface="+mn-ea"/>
                <a:cs typeface="+mn-cs"/>
              </a:rPr>
              <a:t>Participe en su plan de jubilación y empiece a ahorrar lo antes posible. </a:t>
            </a:r>
          </a:p>
          <a:p>
            <a:pPr marL="0" indent="0">
              <a:buNone/>
            </a:pPr>
            <a:endParaRPr lang="en-US" sz="1200" b="0" i="0" u="none" strike="noStrike" kern="1200" baseline="0" dirty="0">
              <a:solidFill>
                <a:schemeClr val="tx1"/>
              </a:solidFill>
              <a:latin typeface="+mn-lt"/>
              <a:ea typeface="+mn-ea"/>
              <a:cs typeface="+mn-cs"/>
            </a:endParaRPr>
          </a:p>
          <a:p>
            <a:pPr marL="0" indent="0">
              <a:buNone/>
            </a:pPr>
            <a:r>
              <a:rPr lang="es-419" sz="1200" b="0" i="0" u="none" strike="noStrike" baseline="0">
                <a:solidFill>
                  <a:schemeClr val="tx1"/>
                </a:solidFill>
                <a:latin typeface="+mn-lt"/>
                <a:ea typeface="+mn-ea"/>
                <a:cs typeface="+mn-cs"/>
              </a:rPr>
              <a:t>Cuando usted ahorra a través de su plan de jubilación, sus depósitos pueden generar ganancias,</a:t>
            </a:r>
            <a:r>
              <a:rPr lang="es-419" sz="1200" b="0" i="0" u="none" strike="noStrike" baseline="0">
                <a:solidFill>
                  <a:schemeClr val="tx1"/>
                </a:solidFill>
                <a:latin typeface="Arial" panose="020B0604020202020204" pitchFamily="34" charset="0"/>
                <a:ea typeface="+mn-ea"/>
                <a:cs typeface="Arial" panose="020B0604020202020204" pitchFamily="34" charset="0"/>
              </a:rPr>
              <a:t> </a:t>
            </a:r>
            <a:r>
              <a:rPr lang="es-419" sz="1200">
                <a:latin typeface="Arial" panose="020B0604020202020204" pitchFamily="34" charset="0"/>
                <a:cs typeface="Arial" panose="020B0604020202020204" pitchFamily="34" charset="0"/>
              </a:rPr>
              <a:t>que regresan a su cuenta, lo que le da más dinero para generar más ganancias, que también se agregan a su cuenta. Esto se llama capitalización, y aunque no está garantizado, puede tener un impacto significativo en sus ahorros para la jubilación.</a:t>
            </a:r>
          </a:p>
          <a:p>
            <a:pPr marL="0" indent="0">
              <a:buNone/>
            </a:pPr>
            <a:endParaRPr lang="en-US" sz="1200" dirty="0">
              <a:latin typeface="Arial" panose="020B0604020202020204" pitchFamily="34" charset="0"/>
              <a:cs typeface="Arial" panose="020B0604020202020204" pitchFamily="34" charset="0"/>
            </a:endParaRPr>
          </a:p>
          <a:p>
            <a:pPr marL="0" indent="0" eaLnBrk="1" hangingPunct="1">
              <a:spcBef>
                <a:spcPct val="0"/>
              </a:spcBef>
              <a:buNone/>
            </a:pPr>
            <a:r>
              <a:rPr lang="es-419" sz="1200">
                <a:latin typeface="Arial" panose="020B0604020202020204" pitchFamily="34" charset="0"/>
                <a:ea typeface="Geneva" pitchFamily="1" charset="0"/>
                <a:cs typeface="Arial" panose="020B0604020202020204" pitchFamily="34" charset="0"/>
              </a:rPr>
              <a:t>Puede no parecer mucho en los primeros días, ¡pero la capitalización realmente se va acumulando! Veamos un ejemplo:</a:t>
            </a:r>
          </a:p>
          <a:p>
            <a:pPr marL="0" indent="0" eaLnBrk="1" hangingPunct="1">
              <a:spcBef>
                <a:spcPct val="0"/>
              </a:spcBef>
              <a:buNone/>
            </a:pPr>
            <a:endParaRPr lang="en-US" altLang="en-US" sz="1200" dirty="0">
              <a:latin typeface="Arial" panose="020B0604020202020204" pitchFamily="34" charset="0"/>
              <a:ea typeface="Geneva" pitchFamily="1"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
                <a:schemeClr val="tx1"/>
              </a:buClr>
              <a:buSzTx/>
              <a:buFont typeface="Arial" panose="020B0604020202020204" pitchFamily="34" charset="0"/>
              <a:buNone/>
              <a:tabLst/>
              <a:defRPr/>
            </a:pPr>
            <a:r>
              <a:rPr lang="es-419" sz="1200" b="1" i="1">
                <a:latin typeface="Arial" panose="020B0604020202020204" pitchFamily="34" charset="0"/>
                <a:ea typeface="Geneva" pitchFamily="1" charset="0"/>
                <a:cs typeface="Arial" panose="020B0604020202020204" pitchFamily="34" charset="0"/>
              </a:rPr>
              <a:t>[PRESENTADOR: Asegúrese de que la información de los corchetes de las notas de los oradores se corresponda con cualquier cambio que se haya hecho a los datos de la gráfica y a las suposiciones de las notas al pie de página</a:t>
            </a:r>
            <a:r>
              <a:rPr lang="es-419" sz="1200" b="1">
                <a:latin typeface="Arial" panose="020B0604020202020204" pitchFamily="34" charset="0"/>
                <a:ea typeface="Geneva" pitchFamily="1" charset="0"/>
                <a:cs typeface="Arial" panose="020B0604020202020204" pitchFamily="34" charset="0"/>
              </a:rPr>
              <a:t>.</a:t>
            </a:r>
            <a:r>
              <a:rPr lang="es-419" sz="1200" b="1" i="1">
                <a:latin typeface="Arial" panose="020B0604020202020204" pitchFamily="34" charset="0"/>
                <a:ea typeface="Geneva" pitchFamily="1" charset="0"/>
                <a:cs typeface="Arial" panose="020B0604020202020204" pitchFamily="34" charset="0"/>
              </a:rPr>
              <a:t>].</a:t>
            </a:r>
          </a:p>
          <a:p>
            <a:pPr marL="0" indent="0" eaLnBrk="1" hangingPunct="1">
              <a:spcBef>
                <a:spcPct val="0"/>
              </a:spcBef>
              <a:buNone/>
            </a:pPr>
            <a:endParaRPr lang="en-US" altLang="en-US" sz="1200" dirty="0">
              <a:latin typeface="Arial" panose="020B0604020202020204" pitchFamily="34" charset="0"/>
              <a:ea typeface="Geneva" pitchFamily="1" charset="0"/>
              <a:cs typeface="Arial" panose="020B0604020202020204" pitchFamily="34" charset="0"/>
            </a:endParaRPr>
          </a:p>
          <a:p>
            <a:pPr marL="0" indent="0" eaLnBrk="1" hangingPunct="1">
              <a:spcBef>
                <a:spcPct val="0"/>
              </a:spcBef>
              <a:buNone/>
            </a:pPr>
            <a:r>
              <a:rPr lang="es-419" sz="1200">
                <a:latin typeface="Arial" panose="020B0604020202020204" pitchFamily="34" charset="0"/>
                <a:ea typeface="Geneva" pitchFamily="1" charset="0"/>
                <a:cs typeface="Arial" panose="020B0604020202020204" pitchFamily="34" charset="0"/>
              </a:rPr>
              <a:t>Una contribución mensual de</a:t>
            </a:r>
            <a:r>
              <a:rPr lang="es-419" sz="1200" b="1" i="1">
                <a:latin typeface="Arial" panose="020B0604020202020204" pitchFamily="34" charset="0"/>
                <a:ea typeface="Geneva" pitchFamily="1" charset="0"/>
                <a:cs typeface="Arial" panose="020B0604020202020204" pitchFamily="34" charset="0"/>
              </a:rPr>
              <a:t> </a:t>
            </a:r>
            <a:r>
              <a:rPr lang="es-419" sz="1200" b="0" i="0">
                <a:latin typeface="Arial" panose="020B0604020202020204" pitchFamily="34" charset="0"/>
                <a:ea typeface="Geneva" pitchFamily="1" charset="0"/>
                <a:cs typeface="Arial" panose="020B0604020202020204" pitchFamily="34" charset="0"/>
              </a:rPr>
              <a:t>$</a:t>
            </a:r>
            <a:r>
              <a:rPr lang="es-419" sz="1200" b="1" i="1">
                <a:latin typeface="Arial" panose="020B0604020202020204" pitchFamily="34" charset="0"/>
                <a:ea typeface="Geneva" pitchFamily="1" charset="0"/>
                <a:cs typeface="Arial" panose="020B0604020202020204" pitchFamily="34" charset="0"/>
              </a:rPr>
              <a:t>[100]</a:t>
            </a:r>
            <a:r>
              <a:rPr lang="es-419" sz="1200" b="0">
                <a:latin typeface="Arial" panose="020B0604020202020204" pitchFamily="34" charset="0"/>
                <a:ea typeface="Geneva" pitchFamily="1" charset="0"/>
                <a:cs typeface="Arial" panose="020B0604020202020204" pitchFamily="34" charset="0"/>
              </a:rPr>
              <a:t> </a:t>
            </a:r>
            <a:r>
              <a:rPr lang="es-419" sz="1200">
                <a:latin typeface="Arial" panose="020B0604020202020204" pitchFamily="34" charset="0"/>
                <a:ea typeface="Geneva" pitchFamily="1" charset="0"/>
                <a:cs typeface="Arial" panose="020B0604020202020204" pitchFamily="34" charset="0"/>
              </a:rPr>
              <a:t>a su plan durante </a:t>
            </a:r>
            <a:r>
              <a:rPr lang="es-419" sz="1200" b="1" i="1">
                <a:latin typeface="Arial" panose="020B0604020202020204" pitchFamily="34" charset="0"/>
                <a:ea typeface="Geneva" pitchFamily="1" charset="0"/>
                <a:cs typeface="Arial" panose="020B0604020202020204" pitchFamily="34" charset="0"/>
              </a:rPr>
              <a:t>[20] </a:t>
            </a:r>
            <a:r>
              <a:rPr lang="es-419" sz="1200">
                <a:latin typeface="Arial" panose="020B0604020202020204" pitchFamily="34" charset="0"/>
                <a:ea typeface="Geneva" pitchFamily="1" charset="0"/>
                <a:cs typeface="Arial" panose="020B0604020202020204" pitchFamily="34" charset="0"/>
              </a:rPr>
              <a:t>años daría un total de </a:t>
            </a:r>
            <a:r>
              <a:rPr lang="es-419" sz="1200" b="0" i="0">
                <a:latin typeface="Arial" panose="020B0604020202020204" pitchFamily="34" charset="0"/>
                <a:ea typeface="Geneva" pitchFamily="1" charset="0"/>
                <a:cs typeface="Arial" panose="020B0604020202020204" pitchFamily="34" charset="0"/>
              </a:rPr>
              <a:t>$</a:t>
            </a:r>
            <a:r>
              <a:rPr lang="es-419" sz="1200" b="1" i="1">
                <a:latin typeface="Arial" panose="020B0604020202020204" pitchFamily="34" charset="0"/>
                <a:ea typeface="Geneva" pitchFamily="1" charset="0"/>
                <a:cs typeface="Arial" panose="020B0604020202020204" pitchFamily="34" charset="0"/>
              </a:rPr>
              <a:t>[24 000]</a:t>
            </a:r>
            <a:r>
              <a:rPr lang="es-419" sz="1200">
                <a:latin typeface="Arial" panose="020B0604020202020204" pitchFamily="34" charset="0"/>
                <a:ea typeface="Geneva" pitchFamily="1" charset="0"/>
                <a:cs typeface="Arial" panose="020B0604020202020204" pitchFamily="34" charset="0"/>
              </a:rPr>
              <a:t>. Si la cuenta genera y reinvierte un </a:t>
            </a:r>
            <a:r>
              <a:rPr lang="es-419" sz="1200" b="1" i="1">
                <a:latin typeface="Arial" panose="020B0604020202020204" pitchFamily="34" charset="0"/>
                <a:ea typeface="Geneva" pitchFamily="1" charset="0"/>
                <a:cs typeface="Arial" panose="020B0604020202020204" pitchFamily="34" charset="0"/>
              </a:rPr>
              <a:t>[7]</a:t>
            </a:r>
            <a:r>
              <a:rPr lang="es-419" sz="1200">
                <a:latin typeface="Arial" panose="020B0604020202020204" pitchFamily="34" charset="0"/>
                <a:ea typeface="Geneva" pitchFamily="1" charset="0"/>
                <a:cs typeface="Arial" panose="020B0604020202020204" pitchFamily="34" charset="0"/>
              </a:rPr>
              <a:t> % de rendimiento de las inversiones, eso podría sumar hasta </a:t>
            </a:r>
            <a:r>
              <a:rPr lang="es-419" sz="1200" b="0" i="0">
                <a:latin typeface="Arial" panose="020B0604020202020204" pitchFamily="34" charset="0"/>
                <a:ea typeface="Geneva" pitchFamily="1" charset="0"/>
                <a:cs typeface="Arial" panose="020B0604020202020204" pitchFamily="34" charset="0"/>
              </a:rPr>
              <a:t>$</a:t>
            </a:r>
            <a:r>
              <a:rPr lang="es-419" sz="1200" b="1" i="1">
                <a:latin typeface="Arial" panose="020B0604020202020204" pitchFamily="34" charset="0"/>
                <a:ea typeface="Geneva" pitchFamily="1" charset="0"/>
                <a:cs typeface="Arial" panose="020B0604020202020204" pitchFamily="34" charset="0"/>
              </a:rPr>
              <a:t>[28 090] </a:t>
            </a:r>
            <a:r>
              <a:rPr lang="es-419" sz="1200">
                <a:latin typeface="Arial" panose="020B0604020202020204" pitchFamily="34" charset="0"/>
                <a:ea typeface="Geneva" pitchFamily="1" charset="0"/>
                <a:cs typeface="Arial" panose="020B0604020202020204" pitchFamily="34" charset="0"/>
              </a:rPr>
              <a:t>en ganancias. Así que el saldo total de la cuenta podría ser de </a:t>
            </a:r>
            <a:r>
              <a:rPr lang="es-419" sz="1200" b="0" i="0">
                <a:latin typeface="Arial" panose="020B0604020202020204" pitchFamily="34" charset="0"/>
                <a:ea typeface="Geneva" pitchFamily="1" charset="0"/>
                <a:cs typeface="Arial" panose="020B0604020202020204" pitchFamily="34" charset="0"/>
              </a:rPr>
              <a:t>$</a:t>
            </a:r>
            <a:r>
              <a:rPr lang="es-419" sz="1200" b="1" i="1">
                <a:latin typeface="Arial" panose="020B0604020202020204" pitchFamily="34" charset="0"/>
                <a:ea typeface="Geneva" pitchFamily="1" charset="0"/>
                <a:cs typeface="Arial" panose="020B0604020202020204" pitchFamily="34" charset="0"/>
              </a:rPr>
              <a:t>[52 090]</a:t>
            </a:r>
            <a:r>
              <a:rPr lang="es-419" sz="1200">
                <a:latin typeface="Arial" panose="020B0604020202020204" pitchFamily="34" charset="0"/>
                <a:ea typeface="Geneva" pitchFamily="1" charset="0"/>
                <a:cs typeface="Arial" panose="020B0604020202020204" pitchFamily="34" charset="0"/>
              </a:rPr>
              <a:t>. Después de </a:t>
            </a:r>
            <a:r>
              <a:rPr lang="es-419" sz="1200" b="1" i="1">
                <a:latin typeface="Arial" panose="020B0604020202020204" pitchFamily="34" charset="0"/>
                <a:ea typeface="Geneva" pitchFamily="1" charset="0"/>
                <a:cs typeface="Arial" panose="020B0604020202020204" pitchFamily="34" charset="0"/>
              </a:rPr>
              <a:t>[30] </a:t>
            </a:r>
            <a:r>
              <a:rPr lang="es-419" sz="1200">
                <a:latin typeface="Arial" panose="020B0604020202020204" pitchFamily="34" charset="0"/>
                <a:ea typeface="Geneva" pitchFamily="1" charset="0"/>
                <a:cs typeface="Arial" panose="020B0604020202020204" pitchFamily="34" charset="0"/>
              </a:rPr>
              <a:t>años, el saldo de la cuenta podría ser de </a:t>
            </a:r>
            <a:r>
              <a:rPr lang="es-419" sz="1200" b="0" i="0">
                <a:latin typeface="Arial" panose="020B0604020202020204" pitchFamily="34" charset="0"/>
                <a:ea typeface="Geneva" pitchFamily="1" charset="0"/>
                <a:cs typeface="Arial" panose="020B0604020202020204" pitchFamily="34" charset="0"/>
              </a:rPr>
              <a:t>$</a:t>
            </a:r>
            <a:r>
              <a:rPr lang="es-419" sz="1200" b="1" i="1">
                <a:latin typeface="Arial" panose="020B0604020202020204" pitchFamily="34" charset="0"/>
                <a:ea typeface="Geneva" pitchFamily="1" charset="0"/>
                <a:cs typeface="Arial" panose="020B0604020202020204" pitchFamily="34" charset="0"/>
              </a:rPr>
              <a:t>[121 987]</a:t>
            </a:r>
            <a:r>
              <a:rPr lang="es-419" sz="1200">
                <a:latin typeface="Arial" panose="020B0604020202020204" pitchFamily="34" charset="0"/>
                <a:ea typeface="Geneva" pitchFamily="1" charset="0"/>
                <a:cs typeface="Arial" panose="020B0604020202020204" pitchFamily="34" charset="0"/>
              </a:rPr>
              <a:t>, con una contribución total de solo </a:t>
            </a:r>
            <a:r>
              <a:rPr lang="es-419" sz="1200" b="0" i="0">
                <a:latin typeface="Arial" panose="020B0604020202020204" pitchFamily="34" charset="0"/>
                <a:ea typeface="Geneva" pitchFamily="1" charset="0"/>
                <a:cs typeface="Arial" panose="020B0604020202020204" pitchFamily="34" charset="0"/>
              </a:rPr>
              <a:t>$</a:t>
            </a:r>
            <a:r>
              <a:rPr lang="es-419" sz="1200" b="1" i="1">
                <a:latin typeface="Arial" panose="020B0604020202020204" pitchFamily="34" charset="0"/>
                <a:ea typeface="Geneva" pitchFamily="1" charset="0"/>
                <a:cs typeface="Arial" panose="020B0604020202020204" pitchFamily="34" charset="0"/>
              </a:rPr>
              <a:t>[36 000]</a:t>
            </a:r>
            <a:r>
              <a:rPr lang="es-419" sz="1200">
                <a:latin typeface="Arial" panose="020B0604020202020204" pitchFamily="34" charset="0"/>
                <a:ea typeface="Geneva" pitchFamily="1" charset="0"/>
                <a:cs typeface="Arial" panose="020B0604020202020204" pitchFamily="34" charset="0"/>
              </a:rPr>
              <a:t>.</a:t>
            </a:r>
          </a:p>
          <a:p>
            <a:pPr marL="0" indent="0" eaLnBrk="1" hangingPunct="1">
              <a:spcBef>
                <a:spcPct val="0"/>
              </a:spcBef>
              <a:buNone/>
            </a:pPr>
            <a:endParaRPr lang="en-US" altLang="en-US" sz="1200" dirty="0">
              <a:latin typeface="Arial" panose="020B0604020202020204" pitchFamily="34" charset="0"/>
              <a:ea typeface="Geneva" pitchFamily="1"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
                <a:schemeClr val="tx1"/>
              </a:buClr>
              <a:buSzTx/>
              <a:buNone/>
              <a:tabLst/>
              <a:defRPr/>
            </a:pPr>
            <a:r>
              <a:rPr lang="es-419" sz="1200" b="0" i="0" u="none" strike="noStrike" baseline="0">
                <a:solidFill>
                  <a:schemeClr val="tx1"/>
                </a:solidFill>
                <a:latin typeface="+mn-lt"/>
                <a:ea typeface="+mn-ea"/>
                <a:cs typeface="+mn-cs"/>
              </a:rPr>
              <a:t>Cuanto más tiempo les dé a sus ahorros para crecer, mayor potencial tendrá para acumular ganancias adicionales y mejor preparado estará para el futuro.</a:t>
            </a:r>
          </a:p>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11</a:t>
            </a:fld>
            <a:endParaRPr lang="en-CA"/>
          </a:p>
        </p:txBody>
      </p:sp>
    </p:spTree>
    <p:extLst>
      <p:ext uri="{BB962C8B-B14F-4D97-AF65-F5344CB8AC3E}">
        <p14:creationId xmlns:p14="http://schemas.microsoft.com/office/powerpoint/2010/main" val="3825631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419" sz="1100" b="0" i="0" u="none" strike="noStrike" baseline="0">
                <a:solidFill>
                  <a:schemeClr val="tx1"/>
                </a:solidFill>
                <a:latin typeface="+mn-lt"/>
                <a:ea typeface="+mn-ea"/>
                <a:cs typeface="+mn-cs"/>
              </a:rPr>
              <a:t>Según nuestra encuesta sobre el estrés financiero de 2022, solo el 31 % de las personas tiene un plan financiero (las mujeres tienen menos probabilidades de tener un plan que los hombres), por lo que no sorprende que también les preocupen los gastos básicos y la atención médica en la jubilación. </a:t>
            </a:r>
          </a:p>
          <a:p>
            <a:pPr marL="171450" indent="-171450">
              <a:buFontTx/>
              <a:buChar char="-"/>
            </a:pPr>
            <a:endParaRPr lang="en-US" sz="1100" b="0" i="0" u="none" strike="noStrike" kern="1200" baseline="0" dirty="0">
              <a:solidFill>
                <a:schemeClr val="tx1"/>
              </a:solidFill>
              <a:latin typeface="+mn-lt"/>
              <a:ea typeface="+mn-ea"/>
              <a:cs typeface="+mn-cs"/>
            </a:endParaRPr>
          </a:p>
          <a:p>
            <a:pPr marL="0" indent="0">
              <a:buNone/>
            </a:pPr>
            <a:r>
              <a:rPr lang="es-419" sz="1100" b="0" i="0" u="none" strike="noStrike" baseline="0">
                <a:solidFill>
                  <a:schemeClr val="tx1"/>
                </a:solidFill>
                <a:latin typeface="+mn-lt"/>
                <a:ea typeface="+mn-ea"/>
                <a:cs typeface="+mn-cs"/>
              </a:rPr>
              <a:t>¿Y usted? ¿Cree que podría beneficiarse con un enfoque más formal de la planificación de la jubilación y la orientación para ayudarlo a hacerlo?</a:t>
            </a:r>
          </a:p>
          <a:p>
            <a:pPr marL="0" indent="0">
              <a:buNone/>
            </a:pPr>
            <a:endParaRPr lang="en-US" sz="11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12</a:t>
            </a:fld>
            <a:endParaRPr lang="en-CA"/>
          </a:p>
        </p:txBody>
      </p:sp>
    </p:spTree>
    <p:extLst>
      <p:ext uri="{BB962C8B-B14F-4D97-AF65-F5344CB8AC3E}">
        <p14:creationId xmlns:p14="http://schemas.microsoft.com/office/powerpoint/2010/main" val="1046572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s-419" sz="1100" b="0" i="0">
                <a:latin typeface="Arial" panose="020B0604020202020204" pitchFamily="34" charset="0"/>
                <a:ea typeface="Geneva" panose="020B0503030404040204"/>
                <a:cs typeface="Arial" panose="020B0604020202020204" pitchFamily="34" charset="0"/>
              </a:rPr>
              <a:t>Si contestó afirmativamente a esa pregunta, consulte nuestro planificador de jubilación en la página principal de nuestro sitio web.</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100" b="0"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s-419" sz="1100" b="0">
                <a:solidFill>
                  <a:schemeClr val="tx1"/>
                </a:solidFill>
                <a:latin typeface="Arial" panose="020B0604020202020204" pitchFamily="34" charset="0"/>
                <a:ea typeface="Calibri" panose="020F0502020204030204" pitchFamily="34" charset="0"/>
                <a:cs typeface="Arial" panose="020B0604020202020204" pitchFamily="34" charset="0"/>
              </a:rPr>
              <a:t>Allí,</a:t>
            </a:r>
            <a:r>
              <a:rPr lang="es-419" sz="1100">
                <a:latin typeface="Arial" panose="020B0604020202020204" pitchFamily="34" charset="0"/>
                <a:ea typeface="Calibri" panose="020F0502020204030204" pitchFamily="34" charset="0"/>
                <a:cs typeface="Arial" panose="020B0604020202020204" pitchFamily="34" charset="0"/>
              </a:rPr>
              <a:t> podrá </a:t>
            </a:r>
            <a:r>
              <a:rPr lang="es-419" sz="1100" b="0">
                <a:solidFill>
                  <a:schemeClr val="tx1"/>
                </a:solidFill>
                <a:latin typeface="Arial" panose="020B0604020202020204" pitchFamily="34" charset="0"/>
                <a:ea typeface="Calibri" panose="020F0502020204030204" pitchFamily="34" charset="0"/>
                <a:cs typeface="Arial" panose="020B0604020202020204" pitchFamily="34" charset="0"/>
              </a:rPr>
              <a:t>personalizar sus gastos de jubilación proyectados en función de sus propias circunstancias únicas</a:t>
            </a:r>
            <a:r>
              <a:rPr lang="es-419" sz="1100">
                <a:latin typeface="Arial" panose="020B0604020202020204" pitchFamily="34" charset="0"/>
                <a:ea typeface="Calibri" panose="020F0502020204030204" pitchFamily="34" charset="0"/>
                <a:cs typeface="Arial" panose="020B0604020202020204" pitchFamily="34" charset="0"/>
              </a:rPr>
              <a:t>.</a:t>
            </a:r>
            <a:r>
              <a:rPr lang="es-419" sz="1100" b="0">
                <a:solidFill>
                  <a:schemeClr val="tx1"/>
                </a:solidFill>
                <a:latin typeface="Arial" panose="020B0604020202020204" pitchFamily="34" charset="0"/>
                <a:ea typeface="Calibri" panose="020F0502020204030204" pitchFamily="34" charset="0"/>
                <a:cs typeface="Arial" panose="020B0604020202020204" pitchFamily="34" charset="0"/>
              </a:rPr>
              <a:t> En solo unos minutos, usted puede saber si sus contribuciones son suficientes hoy para disfrutar de una jubilación cómoda en el futuro. </a:t>
            </a:r>
          </a:p>
          <a:p>
            <a:pPr marL="0" marR="0" indent="0">
              <a:lnSpc>
                <a:spcPct val="107000"/>
              </a:lnSpc>
              <a:spcBef>
                <a:spcPts val="0"/>
              </a:spcBef>
              <a:spcAft>
                <a:spcPts val="800"/>
              </a:spcAft>
              <a:buFont typeface="Arial" panose="020B0604020202020204" pitchFamily="34" charset="0"/>
              <a:buNone/>
            </a:pP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Font typeface="Arial" panose="020B0604020202020204" pitchFamily="34" charset="0"/>
              <a:buNone/>
            </a:pPr>
            <a:r>
              <a:rPr lang="es-419" sz="1100">
                <a:latin typeface="Arial" panose="020B0604020202020204" pitchFamily="34" charset="0"/>
                <a:ea typeface="Calibri" panose="020F0502020204030204" pitchFamily="34" charset="0"/>
                <a:cs typeface="Arial" panose="020B0604020202020204" pitchFamily="34" charset="0"/>
              </a:rPr>
              <a:t>La curva de gasto muestra sus gastos proyectados en tres categorías: básicos, de atención médica y no esenciales, para que pueda ver dónde puede estar fallando su estrategia de ahorro. </a:t>
            </a:r>
            <a:r>
              <a:rPr lang="es-419" sz="1100" b="0">
                <a:solidFill>
                  <a:schemeClr val="tx1"/>
                </a:solidFill>
                <a:latin typeface="Arial" panose="020B0604020202020204" pitchFamily="34" charset="0"/>
                <a:ea typeface="Calibri" panose="020F0502020204030204" pitchFamily="34" charset="0"/>
                <a:cs typeface="Arial" panose="020B0604020202020204" pitchFamily="34" charset="0"/>
              </a:rPr>
              <a:t>Si usted descubre que hay un déficit, le proporcionaremos orientación sobre las medidas que puede tomar para recuperarse. </a:t>
            </a:r>
          </a:p>
          <a:p>
            <a:pPr marL="0" marR="0" indent="0">
              <a:lnSpc>
                <a:spcPct val="107000"/>
              </a:lnSpc>
              <a:spcBef>
                <a:spcPts val="0"/>
              </a:spcBef>
              <a:spcAft>
                <a:spcPts val="800"/>
              </a:spcAft>
              <a:buFont typeface="Arial" panose="020B0604020202020204" pitchFamily="34" charset="0"/>
              <a:buNone/>
            </a:pPr>
            <a:endParaRPr lang="en-US" sz="1100" b="0" kern="1200" dirty="0">
              <a:solidFill>
                <a:schemeClr val="tx1"/>
              </a:solidFill>
              <a:effectLst/>
              <a:latin typeface="Arial" panose="020B0604020202020204" pitchFamily="34" charset="0"/>
              <a:cs typeface="Arial" panose="020B0604020202020204" pitchFamily="34" charset="0"/>
            </a:endParaRPr>
          </a:p>
          <a:p>
            <a:pPr marL="0" marR="0" indent="0">
              <a:lnSpc>
                <a:spcPct val="107000"/>
              </a:lnSpc>
              <a:spcBef>
                <a:spcPts val="0"/>
              </a:spcBef>
              <a:spcAft>
                <a:spcPts val="800"/>
              </a:spcAft>
              <a:buFont typeface="Arial" panose="020B0604020202020204" pitchFamily="34" charset="0"/>
              <a:buNone/>
            </a:pPr>
            <a:r>
              <a:rPr lang="es-419" sz="1100" b="0">
                <a:solidFill>
                  <a:schemeClr val="tx1"/>
                </a:solidFill>
                <a:latin typeface="Arial" panose="020B0604020202020204" pitchFamily="34" charset="0"/>
                <a:ea typeface="Calibri" panose="020F0502020204030204" pitchFamily="34" charset="0"/>
                <a:cs typeface="Arial" panose="020B0604020202020204" pitchFamily="34" charset="0"/>
              </a:rPr>
              <a:t>También puede ajustar fácilmente la herramienta y ver los efectos que una tasa de contribución diferente o un cambio en la ubicación de su jubilación puede tener en su capacidad para cubrir sus gastos durante la jubilación. </a:t>
            </a:r>
            <a:r>
              <a:rPr lang="es-419" sz="1100">
                <a:latin typeface="Arial" panose="020B0604020202020204" pitchFamily="34" charset="0"/>
                <a:ea typeface="Calibri" panose="020F0502020204030204" pitchFamily="34" charset="0"/>
                <a:cs typeface="Arial" panose="020B0604020202020204" pitchFamily="34" charset="0"/>
              </a:rPr>
              <a:t>Cambiar su contribución es fácil. Simplemente envíe una solicitud de cambio en línea o hable con el administrador de su plan.</a:t>
            </a:r>
          </a:p>
          <a:p>
            <a:pPr marL="0" marR="0" indent="0">
              <a:lnSpc>
                <a:spcPct val="107000"/>
              </a:lnSpc>
              <a:spcBef>
                <a:spcPts val="0"/>
              </a:spcBef>
              <a:spcAft>
                <a:spcPts val="800"/>
              </a:spcAft>
              <a:buFont typeface="Arial" panose="020B0604020202020204" pitchFamily="34" charset="0"/>
              <a:buNone/>
            </a:pPr>
            <a:endParaRPr lang="en-US" sz="1100" b="0" kern="1200" dirty="0">
              <a:solidFill>
                <a:schemeClr val="tx1"/>
              </a:solidFill>
              <a:effectLst/>
              <a:latin typeface="Arial" panose="020B0604020202020204" pitchFamily="34" charset="0"/>
              <a:cs typeface="Arial" panose="020B0604020202020204" pitchFamily="34" charset="0"/>
            </a:endParaRPr>
          </a:p>
          <a:p>
            <a:pPr marL="0" marR="0" indent="0">
              <a:lnSpc>
                <a:spcPct val="107000"/>
              </a:lnSpc>
              <a:spcBef>
                <a:spcPts val="0"/>
              </a:spcBef>
              <a:spcAft>
                <a:spcPts val="800"/>
              </a:spcAft>
              <a:buFont typeface="Arial" panose="020B0604020202020204" pitchFamily="34" charset="0"/>
              <a:buNone/>
            </a:pPr>
            <a:r>
              <a:rPr lang="es-419" sz="1100" b="0">
                <a:solidFill>
                  <a:schemeClr val="tx1"/>
                </a:solidFill>
                <a:latin typeface="Arial" panose="020B0604020202020204" pitchFamily="34" charset="0"/>
                <a:cs typeface="Arial" panose="020B0604020202020204" pitchFamily="34" charset="0"/>
              </a:rPr>
              <a:t>Revise su plan con frecuencia, especialmente si sus circunstancias personales cambian. Si no está logrando el progreso que desea, es posible que tenga que ajustar su estrategia de ahorro.</a:t>
            </a:r>
          </a:p>
          <a:p>
            <a:pPr marL="0" marR="0" indent="0">
              <a:lnSpc>
                <a:spcPct val="107000"/>
              </a:lnSpc>
              <a:spcBef>
                <a:spcPts val="0"/>
              </a:spcBef>
              <a:spcAft>
                <a:spcPts val="800"/>
              </a:spcAft>
              <a:buFont typeface="Arial" panose="020B0604020202020204" pitchFamily="34" charset="0"/>
              <a:buNone/>
            </a:pP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Font typeface="Arial" panose="020B0604020202020204" pitchFamily="34" charset="0"/>
              <a:buNone/>
            </a:pPr>
            <a:r>
              <a:rPr lang="es-419" sz="1100">
                <a:latin typeface="Arial" panose="020B0604020202020204" pitchFamily="34" charset="0"/>
                <a:ea typeface="Calibri" panose="020F0502020204030204" pitchFamily="34" charset="0"/>
                <a:cs typeface="Arial" panose="020B0604020202020204" pitchFamily="34" charset="0"/>
              </a:rPr>
              <a:t>Visite el sitio web del plan de jubilación y haga clic en el botón “Let’s go” (Comenzar) para empezar. Se le pedirá que ingrese o confirme algunos datos personales para ayudarlo a ajustar su plan de acción para la jubilación.  </a:t>
            </a:r>
          </a:p>
          <a:p>
            <a:pPr marL="0" marR="0" indent="0">
              <a:lnSpc>
                <a:spcPct val="107000"/>
              </a:lnSpc>
              <a:spcBef>
                <a:spcPts val="0"/>
              </a:spcBef>
              <a:spcAft>
                <a:spcPts val="800"/>
              </a:spcAft>
              <a:buFont typeface="Arial" panose="020B0604020202020204" pitchFamily="34" charset="0"/>
              <a:buNone/>
            </a:pPr>
            <a:endParaRPr lang="en-US" altLang="en-US" sz="1100" dirty="0">
              <a:latin typeface="Arial" panose="020B0604020202020204" pitchFamily="34" charset="0"/>
              <a:ea typeface="Geneva" panose="020B0503030404040204"/>
              <a:cs typeface="Arial" panose="020B0604020202020204" pitchFamily="34" charset="0"/>
            </a:endParaRPr>
          </a:p>
          <a:p>
            <a:pPr marL="0" marR="0" indent="0">
              <a:lnSpc>
                <a:spcPct val="107000"/>
              </a:lnSpc>
              <a:spcBef>
                <a:spcPts val="0"/>
              </a:spcBef>
              <a:spcAft>
                <a:spcPts val="800"/>
              </a:spcAft>
              <a:buFont typeface="Arial" panose="020B0604020202020204" pitchFamily="34" charset="0"/>
              <a:buNone/>
            </a:pP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171450" marR="0" indent="-171450">
              <a:lnSpc>
                <a:spcPct val="107000"/>
              </a:lnSpc>
              <a:spcBef>
                <a:spcPts val="0"/>
              </a:spcBef>
              <a:spcAft>
                <a:spcPts val="800"/>
              </a:spcAft>
              <a:buFont typeface="Arial" panose="020B0604020202020204" pitchFamily="34" charset="0"/>
              <a:buChar char="•"/>
            </a:pP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100" kern="120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13</a:t>
            </a:fld>
            <a:endParaRPr lang="en-CA"/>
          </a:p>
        </p:txBody>
      </p:sp>
    </p:spTree>
    <p:extLst>
      <p:ext uri="{BB962C8B-B14F-4D97-AF65-F5344CB8AC3E}">
        <p14:creationId xmlns:p14="http://schemas.microsoft.com/office/powerpoint/2010/main" val="2981135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
                <a:schemeClr val="tx1"/>
              </a:buClr>
              <a:buSzTx/>
              <a:buFontTx/>
              <a:buNone/>
              <a:tabLst/>
              <a:defRPr/>
            </a:pPr>
            <a:r>
              <a:rPr lang="es-419" sz="1200"/>
              <a:t>Encontrar otras formas de ahorrar un poco más puede ser más fácil de lo que piensa. Empiece a ahorrar pequeñas cantidades y considere aumentar regularmente su contribución cada año. A</a:t>
            </a:r>
            <a:r>
              <a:rPr lang="es-419" sz="1200">
                <a:ea typeface="Calibri" panose="020F0502020204030204" pitchFamily="34" charset="0"/>
                <a:cs typeface="Times New Roman" panose="02020603050405020304" pitchFamily="18" charset="0"/>
              </a:rPr>
              <a:t>umentar su tasa de contribución anualmente, aunque sea un 1 %, podría tener un impacto significativo en sus ahorros con el tiempo.</a:t>
            </a:r>
          </a:p>
          <a:p>
            <a:pPr marL="0" marR="0" lvl="0" indent="0" algn="l" defTabSz="914400" rtl="0" eaLnBrk="1" fontAlgn="auto" latinLnBrk="0" hangingPunct="1">
              <a:lnSpc>
                <a:spcPct val="107000"/>
              </a:lnSpc>
              <a:spcBef>
                <a:spcPts val="0"/>
              </a:spcBef>
              <a:spcAft>
                <a:spcPts val="800"/>
              </a:spcAft>
              <a:buClr>
                <a:schemeClr val="tx1"/>
              </a:buClr>
              <a:buSzTx/>
              <a:buFontTx/>
              <a:buNone/>
              <a:tabLst/>
              <a:defRPr/>
            </a:pPr>
            <a:endParaRPr lang="en-US" sz="12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Tx/>
              <a:buNone/>
            </a:pPr>
            <a:r>
              <a:rPr lang="es-419" sz="1200" b="1" i="1">
                <a:ea typeface="Calibri" panose="020F0502020204030204" pitchFamily="34" charset="0"/>
                <a:cs typeface="Times New Roman" panose="02020603050405020304" pitchFamily="18" charset="0"/>
              </a:rPr>
              <a:t>[Opcional para los planes que utilizan la gestión diferida en línea con aumento automático de contribución: Puede ser que la planificación de la jubilación no sea siempre lo más importante, por lo que puede establecer que sus contribuciones aumenten automáticamente una cantidad predeterminada cada año, hasta que alcancen un límite. Y usted siempre tiene el control, ya que puede detener los aumentos automáticos de la contribución en cualquier momento].</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dirty="0">
              <a:solidFill>
                <a:prstClr val="black"/>
              </a:solidFill>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PH"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F0573C-F130-4D1E-A886-85FBB65D3A1B}" type="slidenum">
              <a:rPr kumimoji="0" lang="en-CA" sz="14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4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45638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s-419" sz="1200" b="0" i="0" u="none" strike="noStrike" baseline="0">
                <a:solidFill>
                  <a:schemeClr val="tx1"/>
                </a:solidFill>
                <a:latin typeface="+mn-lt"/>
                <a:ea typeface="+mn-ea"/>
                <a:cs typeface="+mn-cs"/>
              </a:rPr>
              <a:t>Más del 40 % de sus compañeros están preocupados por no ahorrar suficiente para la jubilación. Otras preocupaciones financieras incluyen la deuda de la tarjeta de crédito y los ahorros de emergencia.</a:t>
            </a:r>
          </a:p>
          <a:p>
            <a:pPr marL="171450" marR="0" lvl="0" indent="-17145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s-419" sz="1200" b="0" i="0" u="none" strike="noStrike" baseline="0">
                <a:solidFill>
                  <a:schemeClr val="tx1"/>
                </a:solidFill>
                <a:latin typeface="+mn-lt"/>
                <a:ea typeface="+mn-ea"/>
                <a:cs typeface="+mn-cs"/>
              </a:rPr>
              <a:t>Aunque no puede controlar la economía ni lo desconocido, al tomar el control de sus finanzas personales, puede estar mejor preparado para afrontarlas. Y John</a:t>
            </a:r>
            <a:r>
              <a:rPr lang="es-419" sz="1200" b="0" i="0"/>
              <a:t> </a:t>
            </a:r>
            <a:r>
              <a:rPr lang="es-419" sz="1200" b="0" i="0">
                <a:latin typeface="+mn-lt"/>
                <a:ea typeface="Geneva"/>
                <a:cs typeface="Geneva"/>
              </a:rPr>
              <a:t>Hancock le proporciona herramientas de bienestar financiero y recursos para ayudarlo.</a:t>
            </a:r>
          </a:p>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15</a:t>
            </a:fld>
            <a:endParaRPr lang="en-CA"/>
          </a:p>
        </p:txBody>
      </p:sp>
    </p:spTree>
    <p:extLst>
      <p:ext uri="{BB962C8B-B14F-4D97-AF65-F5344CB8AC3E}">
        <p14:creationId xmlns:p14="http://schemas.microsoft.com/office/powerpoint/2010/main" val="3964897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s-419" sz="1200">
                <a:ea typeface="Geneva"/>
                <a:cs typeface="Geneva"/>
              </a:rPr>
              <a:t>A través de My Learning Center, usted tiene acceso a experiencias de aprendizaje atractivas e interactivas que lo ayudan a tomar el control de su futuro financiero y de sus finanzas diarias, utilizando herramientas </a:t>
            </a:r>
            <a:r>
              <a:rPr lang="es-419" sz="1200"/>
              <a:t>y recursos interactivos.</a:t>
            </a:r>
            <a:r>
              <a:rPr lang="es-419" sz="1200">
                <a:ea typeface="Geneva"/>
                <a:cs typeface="Geneva"/>
              </a:rPr>
              <a:t>. </a:t>
            </a:r>
            <a:r>
              <a:rPr lang="es-419" sz="1200"/>
              <a:t>My Learning Center lo ayuda a comprender las diferentes situaciones financieras que puede enfrentar para que se sienta menos estresado al tomar sus decisiones financieras diarias.</a:t>
            </a:r>
          </a:p>
          <a:p>
            <a:pPr marL="0" indent="0">
              <a:buNone/>
              <a:defRPr/>
            </a:pPr>
            <a:endParaRPr lang="en-US" sz="1200" b="0" i="0" u="none" strike="noStrike" kern="1200" baseline="0" dirty="0">
              <a:solidFill>
                <a:schemeClr val="tx1"/>
              </a:solidFill>
              <a:ea typeface="+mn-ea"/>
              <a:cs typeface="+mn-cs"/>
            </a:endParaRPr>
          </a:p>
          <a:p>
            <a:pPr marL="0" indent="0">
              <a:buNone/>
              <a:defRPr/>
            </a:pPr>
            <a:r>
              <a:rPr lang="es-419" sz="1200" b="0" i="0" u="none" strike="noStrike" baseline="0">
                <a:solidFill>
                  <a:schemeClr val="tx1"/>
                </a:solidFill>
                <a:ea typeface="+mn-ea"/>
                <a:cs typeface="+mn-cs"/>
              </a:rPr>
              <a:t>Si esta es su primera vez en My Learning Center, una vez que inicie su sesión en su cuenta de jubilación, haga clic en la imagen, conteste algunas preguntas y se le ofrecerá un plan de acción personalizado para que pueda entender fácilmente lo que funciona y lo que no. </a:t>
            </a:r>
            <a:r>
              <a:rPr lang="es-419" sz="1200">
                <a:solidFill>
                  <a:schemeClr val="tx1"/>
                </a:solidFill>
                <a:ea typeface="+mn-ea"/>
                <a:cs typeface="+mn-cs"/>
              </a:rPr>
              <a:t>A </a:t>
            </a:r>
            <a:r>
              <a:rPr lang="es-419" sz="1200" b="0" i="0" u="none" strike="noStrike" baseline="0">
                <a:solidFill>
                  <a:schemeClr val="tx1"/>
                </a:solidFill>
                <a:ea typeface="+mn-ea"/>
                <a:cs typeface="+mn-cs"/>
              </a:rPr>
              <a:t>continuación, se lo dirigirá a los</a:t>
            </a:r>
            <a:r>
              <a:rPr lang="es-419" sz="1200">
                <a:solidFill>
                  <a:schemeClr val="tx1"/>
                </a:solidFill>
                <a:ea typeface="+mn-ea"/>
                <a:cs typeface="+mn-cs"/>
              </a:rPr>
              <a:t> recursos que lo ayudarán a mejorar sus finanzas. </a:t>
            </a:r>
            <a:r>
              <a:rPr lang="es-419" sz="1200"/>
              <a:t>Por ejemplo, si se identifica que el problema es una deuda, My Learning Center ofrecerá hojas de cálculo y sugerencias para la gestión de la deuda con el objetivo de reducirla e, incluso, eliminarla. </a:t>
            </a:r>
            <a:r>
              <a:rPr lang="es-419" sz="1200">
                <a:solidFill>
                  <a:schemeClr val="tx1"/>
                </a:solidFill>
                <a:ea typeface="+mn-ea"/>
                <a:cs typeface="+mn-cs"/>
              </a:rPr>
              <a:t>  </a:t>
            </a:r>
          </a:p>
          <a:p>
            <a:pPr marL="0" indent="0">
              <a:buNone/>
              <a:defRPr/>
            </a:pPr>
            <a:endParaRPr lang="en-US" sz="1200" dirty="0"/>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kumimoji="0" lang="es-419" sz="1200" b="0" i="0" u="none" strike="noStrike" cap="none" normalizeH="0" baseline="0" noProof="0">
                <a:ln>
                  <a:noFill/>
                </a:ln>
                <a:solidFill>
                  <a:prstClr val="black"/>
                </a:solidFill>
                <a:uLnTx/>
                <a:uFillTx/>
                <a:ea typeface="+mn-ea"/>
                <a:cs typeface="+mn-cs"/>
              </a:rPr>
              <a:t>Cada vez que visita el sitio, lo ayudamos a elaborar su plan de acción sugiriéndole otras soluciones para sus principales problemas financieros. </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s-419" sz="1200"/>
              <a:t>Lo mejor de todo es que es accesible en cualquier momento y en cualquier lugar (en su computadora, tableta o teléfono inteligente), y ofrece educación financiera a su propio ritmo para estilos de vida ocupados, para que pueda aprender </a:t>
            </a:r>
            <a:r>
              <a:rPr lang="es-419" sz="1200" i="1"/>
              <a:t>lo que</a:t>
            </a:r>
            <a:r>
              <a:rPr lang="es-419" sz="1200"/>
              <a:t> quiera, </a:t>
            </a:r>
            <a:r>
              <a:rPr lang="es-419" sz="1200" i="1"/>
              <a:t>cuando</a:t>
            </a:r>
            <a:r>
              <a:rPr lang="es-419" sz="1200"/>
              <a:t> quiera.</a:t>
            </a:r>
          </a:p>
          <a:p>
            <a:pPr marL="0" indent="0">
              <a:buFont typeface="Arial" panose="020B0604020202020204" pitchFamily="34" charset="0"/>
              <a:buNone/>
            </a:pPr>
            <a:endParaRPr lang="en-US" sz="1200" dirty="0"/>
          </a:p>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16</a:t>
            </a:fld>
            <a:endParaRPr lang="en-CA"/>
          </a:p>
        </p:txBody>
      </p:sp>
    </p:spTree>
    <p:extLst>
      <p:ext uri="{BB962C8B-B14F-4D97-AF65-F5344CB8AC3E}">
        <p14:creationId xmlns:p14="http://schemas.microsoft.com/office/powerpoint/2010/main" val="865860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buNone/>
              <a:defRPr/>
            </a:pPr>
            <a:r>
              <a:rPr lang="es-419" sz="1200">
                <a:ea typeface="ＭＳ Ｐゴシック"/>
                <a:cs typeface="Arial" panose="020B0604020202020204" pitchFamily="34" charset="0"/>
              </a:rPr>
              <a:t>Una de las cosas más fáciles de hacer en este momento es preparar un presupuesto.  </a:t>
            </a:r>
          </a:p>
          <a:p>
            <a:pPr marL="0" indent="0" eaLnBrk="1" hangingPunct="1">
              <a:spcBef>
                <a:spcPct val="0"/>
              </a:spcBef>
              <a:buNone/>
              <a:defRPr/>
            </a:pPr>
            <a:endParaRPr lang="en-US" sz="1200" dirty="0">
              <a:ea typeface="ＭＳ Ｐゴシック"/>
              <a:cs typeface="Arial" panose="020B0604020202020204" pitchFamily="34" charset="0"/>
            </a:endParaRPr>
          </a:p>
          <a:p>
            <a:pPr marL="0" indent="0" eaLnBrk="1" hangingPunct="1">
              <a:spcBef>
                <a:spcPct val="0"/>
              </a:spcBef>
              <a:buNone/>
              <a:defRPr/>
            </a:pPr>
            <a:r>
              <a:rPr lang="es-419" sz="1200">
                <a:ea typeface="ＭＳ Ｐゴシック"/>
                <a:cs typeface="Arial" panose="020B0604020202020204" pitchFamily="34" charset="0"/>
              </a:rPr>
              <a:t>Un presupuesto es una manera de ver a dónde va su dinero para que pueda vivir dentro de sus medios y encontrar más dinero para invertirlo en su futuro. Estos son algunos pasos importantes que se deben tomar en cuenta:</a:t>
            </a:r>
          </a:p>
          <a:p>
            <a:pPr marL="231584" indent="-231584" eaLnBrk="1" hangingPunct="1">
              <a:spcBef>
                <a:spcPct val="0"/>
              </a:spcBef>
              <a:defRPr/>
            </a:pPr>
            <a:endParaRPr lang="en-US" sz="1200" dirty="0">
              <a:ea typeface="ＭＳ Ｐゴシック"/>
              <a:cs typeface="Arial" panose="020B0604020202020204" pitchFamily="34" charset="0"/>
            </a:endParaRPr>
          </a:p>
          <a:p>
            <a:pPr marL="0" indent="0">
              <a:lnSpc>
                <a:spcPct val="90000"/>
              </a:lnSpc>
              <a:spcBef>
                <a:spcPct val="45000"/>
              </a:spcBef>
              <a:buClr>
                <a:srgbClr val="297DB1"/>
              </a:buClr>
              <a:buSzPct val="90000"/>
              <a:buFontTx/>
              <a:buNone/>
              <a:defRPr/>
            </a:pPr>
            <a:r>
              <a:rPr lang="es-419" sz="1200" b="1" u="none">
                <a:ea typeface="ＭＳ Ｐゴシック"/>
                <a:cs typeface="Arial" panose="020B0604020202020204" pitchFamily="34" charset="0"/>
              </a:rPr>
              <a:t>1   Establecer metas personales</a:t>
            </a:r>
            <a:r>
              <a:rPr lang="es-419" sz="1200">
                <a:ea typeface="ＭＳ Ｐゴシック"/>
                <a:cs typeface="Arial" panose="020B0604020202020204" pitchFamily="34" charset="0"/>
              </a:rPr>
              <a:t>: ¿es su objetivo jubilarse a los 60 años para poder viajar por el mundo? Un objetivo le dará un incentivo para crear y mantener un presupuesto. Identifique lo que quiere hacer en el futuro y concéntrese en eso mientras ahorra.</a:t>
            </a:r>
          </a:p>
          <a:p>
            <a:pPr marL="0" indent="0">
              <a:lnSpc>
                <a:spcPct val="90000"/>
              </a:lnSpc>
              <a:spcBef>
                <a:spcPct val="45000"/>
              </a:spcBef>
              <a:buClr>
                <a:srgbClr val="297DB1"/>
              </a:buClr>
              <a:buSzPct val="90000"/>
              <a:buNone/>
              <a:defRPr/>
            </a:pPr>
            <a:r>
              <a:rPr lang="es-419" b="1" u="none">
                <a:ea typeface="ＭＳ Ｐゴシック"/>
                <a:cs typeface="Arial" panose="020B0604020202020204" pitchFamily="34" charset="0"/>
              </a:rPr>
              <a:t>2   Comprender sus ingresos:</a:t>
            </a:r>
            <a:r>
              <a:rPr lang="es-419"/>
              <a:t> compare cuánto aporta y cuánto gasta. Observe el salario neto de su hogar y distinga entre su salario mensual en comparación con las fuentes de ingreso variables por encima de sus ingresos mensuales regulares, como bonos y comisiones. </a:t>
            </a:r>
          </a:p>
          <a:p>
            <a:pPr marL="0" indent="0">
              <a:lnSpc>
                <a:spcPct val="90000"/>
              </a:lnSpc>
              <a:spcBef>
                <a:spcPct val="45000"/>
              </a:spcBef>
              <a:buClr>
                <a:srgbClr val="297DB1"/>
              </a:buClr>
              <a:buSzPct val="90000"/>
              <a:buNone/>
              <a:defRPr/>
            </a:pPr>
            <a:r>
              <a:rPr lang="es-419" sz="1200" b="1" u="none">
                <a:ea typeface="ＭＳ Ｐゴシック"/>
                <a:cs typeface="Arial" panose="020B0604020202020204" pitchFamily="34" charset="0"/>
              </a:rPr>
              <a:t>3   Observar sus gastos:</a:t>
            </a:r>
            <a:r>
              <a:rPr lang="es-419" sz="1200">
                <a:ea typeface="ＭＳ Ｐゴシック"/>
                <a:cs typeface="Arial" panose="020B0604020202020204" pitchFamily="34" charset="0"/>
              </a:rPr>
              <a:t> haga un seguimiento de sus gastos durante un mes para ver hacia dónde va su dinero realmente. Es más fácil centrarse en las categorías generales que en las categorías demasiado específicas. No olvide incluir cualquier deuda que esté pagando, como las de las tarjetas de crédito. También debe agrupar sus gastos en artículos esenciales, como la renta, hipoteca y préstamos, y artículos discrecionales, que incluyen salir a comer, entretenimiento y viajes. </a:t>
            </a:r>
          </a:p>
          <a:p>
            <a:pPr marL="0" indent="0">
              <a:lnSpc>
                <a:spcPct val="90000"/>
              </a:lnSpc>
              <a:spcBef>
                <a:spcPct val="45000"/>
              </a:spcBef>
              <a:buClr>
                <a:srgbClr val="297DB1"/>
              </a:buClr>
              <a:buSzPct val="90000"/>
              <a:buNone/>
              <a:defRPr/>
            </a:pPr>
            <a:r>
              <a:rPr lang="es-419" sz="1200" b="1" u="none">
                <a:ea typeface="ＭＳ Ｐゴシック"/>
                <a:cs typeface="Arial" panose="020B0604020202020204" pitchFamily="34" charset="0"/>
              </a:rPr>
              <a:t>4   Comparar sus ingresos con sus gastos:</a:t>
            </a:r>
            <a:r>
              <a:rPr lang="es-419" sz="1200">
                <a:ea typeface="ＭＳ Ｐゴシック"/>
                <a:cs typeface="Arial" panose="020B0604020202020204" pitchFamily="34" charset="0"/>
              </a:rPr>
              <a:t> si está gastando menos de lo que gana, está aumentando sus ahorros. Si no, está aumentando sus deudas. Es así de simple. Así que tendrá que empezar a buscar maneras de reducir sus gastos, tal vez empezando con esos artículos discrecionales.</a:t>
            </a:r>
          </a:p>
          <a:p>
            <a:pPr marL="0" indent="0">
              <a:lnSpc>
                <a:spcPct val="90000"/>
              </a:lnSpc>
              <a:spcBef>
                <a:spcPct val="45000"/>
              </a:spcBef>
              <a:buClr>
                <a:srgbClr val="297DB1"/>
              </a:buClr>
              <a:buSzPct val="90000"/>
              <a:buFontTx/>
              <a:buNone/>
              <a:defRPr/>
            </a:pPr>
            <a:r>
              <a:rPr lang="es-419" sz="1200" b="1" u="none">
                <a:ea typeface="ＭＳ Ｐゴシック"/>
                <a:cs typeface="Arial" panose="020B0604020202020204" pitchFamily="34" charset="0"/>
              </a:rPr>
              <a:t>5   Mantenerse enfocado: </a:t>
            </a:r>
            <a:r>
              <a:rPr lang="es-419" sz="1200">
                <a:ea typeface="ＭＳ Ｐゴシック"/>
                <a:cs typeface="Arial" panose="020B0604020202020204" pitchFamily="34" charset="0"/>
              </a:rPr>
              <a:t>piense en la manera en que su presupuesto concuerda con sus objetivos personales y haga ajustes si es necesario. Monitoree su progreso con el tiempo para asegurarse de que va por buen camino para alcanzar sus metas. </a:t>
            </a:r>
          </a:p>
          <a:p>
            <a:pPr marL="231584" indent="-231584">
              <a:lnSpc>
                <a:spcPct val="90000"/>
              </a:lnSpc>
              <a:spcBef>
                <a:spcPct val="45000"/>
              </a:spcBef>
              <a:buClr>
                <a:srgbClr val="D4AE24"/>
              </a:buClr>
              <a:buSzPct val="90000"/>
              <a:buFont typeface="Calibri" pitchFamily="34" charset="0"/>
              <a:buAutoNum type="arabicPeriod"/>
              <a:defRPr/>
            </a:pPr>
            <a:endParaRPr lang="en-US" sz="1200" dirty="0">
              <a:latin typeface="Arial" panose="020B0604020202020204" pitchFamily="34" charset="0"/>
              <a:ea typeface="ＭＳ Ｐゴシック"/>
              <a:cs typeface="Arial" panose="020B0604020202020204" pitchFamily="34" charset="0"/>
            </a:endParaRPr>
          </a:p>
          <a:p>
            <a:pPr marL="231584" indent="-231584" eaLnBrk="1" hangingPunct="1">
              <a:spcBef>
                <a:spcPct val="0"/>
              </a:spcBef>
              <a:defRPr/>
            </a:pPr>
            <a:endParaRPr lang="en-US" dirty="0">
              <a:latin typeface="Verdana" pitchFamily="34" charset="0"/>
              <a:ea typeface="ＭＳ Ｐゴシック"/>
              <a:cs typeface="ＭＳ Ｐゴシック"/>
            </a:endParaRPr>
          </a:p>
          <a:p>
            <a:pPr marL="231584" indent="-231584" eaLnBrk="1" hangingPunct="1">
              <a:spcBef>
                <a:spcPct val="0"/>
              </a:spcBef>
              <a:defRPr/>
            </a:pPr>
            <a:endParaRPr lang="en-US" dirty="0">
              <a:latin typeface="Verdana" pitchFamily="34" charset="0"/>
              <a:ea typeface="ＭＳ Ｐゴシック"/>
              <a:cs typeface="ＭＳ Ｐゴシック"/>
            </a:endParaRPr>
          </a:p>
          <a:p>
            <a:pPr marL="231584" indent="-231584" eaLnBrk="1" hangingPunct="1">
              <a:spcBef>
                <a:spcPct val="0"/>
              </a:spcBef>
              <a:defRPr/>
            </a:pPr>
            <a:endParaRPr lang="en-US" dirty="0">
              <a:latin typeface="Verdana" pitchFamily="34" charset="0"/>
              <a:ea typeface="ＭＳ Ｐゴシック"/>
              <a:cs typeface="ＭＳ Ｐゴシック"/>
            </a:endParaRPr>
          </a:p>
          <a:p>
            <a:pPr marL="231584" indent="-231584" eaLnBrk="1" hangingPunct="1">
              <a:spcBef>
                <a:spcPct val="0"/>
              </a:spcBef>
              <a:defRPr/>
            </a:pPr>
            <a:endParaRPr lang="en-US" dirty="0">
              <a:latin typeface="Verdana" pitchFamily="34" charset="0"/>
              <a:ea typeface="ＭＳ Ｐゴシック"/>
              <a:cs typeface="ＭＳ Ｐゴシック"/>
            </a:endParaRPr>
          </a:p>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17</a:t>
            </a:fld>
            <a:endParaRPr lang="en-CA"/>
          </a:p>
        </p:txBody>
      </p:sp>
    </p:spTree>
    <p:extLst>
      <p:ext uri="{BB962C8B-B14F-4D97-AF65-F5344CB8AC3E}">
        <p14:creationId xmlns:p14="http://schemas.microsoft.com/office/powerpoint/2010/main" val="1414052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s-419" sz="1200" b="0" i="0"/>
              <a:t>Nuestro organizador de finanzas personales es una herramienta de gestión financiera personal que lo ayudará a ver su panorama financiero completo en un solo lugar. Puede vincular sus cuentas y revisar sus transacciones, llevar un seguimiento de sus gastos, crear un presupuesto, establecer metas y monitorear sus inversiones.  </a:t>
            </a:r>
          </a:p>
          <a:p>
            <a:pPr marL="0" indent="0">
              <a:buFont typeface="Arial" panose="020B0604020202020204" pitchFamily="34" charset="0"/>
              <a:buNone/>
            </a:pPr>
            <a:endParaRPr lang="en-US" sz="1200" b="0" i="0" dirty="0"/>
          </a:p>
          <a:p>
            <a:pPr marL="0" indent="0">
              <a:buFont typeface="Arial" panose="020B0604020202020204" pitchFamily="34" charset="0"/>
              <a:buNone/>
            </a:pPr>
            <a:r>
              <a:rPr lang="es-419" sz="1200" b="0" i="0"/>
              <a:t>Es una excelente manera de mantener el control de sus finanzas: hoy </a:t>
            </a:r>
            <a:r>
              <a:rPr lang="es-419" sz="1200" b="0" i="1"/>
              <a:t>y</a:t>
            </a:r>
            <a:r>
              <a:rPr lang="es-419" sz="1200" b="0" i="0"/>
              <a:t> mañana. </a:t>
            </a:r>
          </a:p>
          <a:p>
            <a:pPr marL="0" indent="0">
              <a:buFont typeface="Arial" panose="020B0604020202020204" pitchFamily="34" charset="0"/>
              <a:buNone/>
            </a:pPr>
            <a:endParaRPr lang="en-US" sz="1200" dirty="0"/>
          </a:p>
          <a:p>
            <a:endParaRPr lang="en-US" sz="1200"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18</a:t>
            </a:fld>
            <a:endParaRPr lang="en-CA"/>
          </a:p>
        </p:txBody>
      </p:sp>
    </p:spTree>
    <p:extLst>
      <p:ext uri="{BB962C8B-B14F-4D97-AF65-F5344CB8AC3E}">
        <p14:creationId xmlns:p14="http://schemas.microsoft.com/office/powerpoint/2010/main" val="3765404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600"/>
              </a:spcBef>
              <a:spcAft>
                <a:spcPts val="0"/>
              </a:spcAft>
              <a:buClr>
                <a:schemeClr val="tx1"/>
              </a:buClr>
              <a:buSzTx/>
              <a:buNone/>
              <a:tabLst/>
              <a:defRPr/>
            </a:pPr>
            <a:r>
              <a:rPr lang="es-419" sz="1100" i="0">
                <a:solidFill>
                  <a:srgbClr val="000000"/>
                </a:solidFill>
                <a:ea typeface="+mn-ea"/>
                <a:cs typeface="Arial" panose="020B0604020202020204" pitchFamily="34" charset="0"/>
              </a:rPr>
              <a:t>Ahora, hablemos de ahorros de emergencia. L</a:t>
            </a:r>
            <a:r>
              <a:rPr lang="es-419" sz="1100">
                <a:solidFill>
                  <a:srgbClr val="000000"/>
                </a:solidFill>
                <a:ea typeface="+mn-ea"/>
                <a:cs typeface="Arial" panose="020B0604020202020204" pitchFamily="34" charset="0"/>
              </a:rPr>
              <a:t>as emergencias ocurren, así que tiene sentido estar preparado para ayudar a que una emergencia inesperada sea menos estresante. </a:t>
            </a:r>
          </a:p>
          <a:p>
            <a:pPr marL="0" indent="0">
              <a:buFont typeface="Arial" panose="020B0604020202020204" pitchFamily="34" charset="0"/>
              <a:buNone/>
            </a:pPr>
            <a:endParaRPr lang="en-US" sz="1100" b="0" i="0" u="none" strike="noStrike" baseline="0" dirty="0">
              <a:solidFill>
                <a:srgbClr val="00000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s-419" sz="1100" b="0" i="0" u="none" strike="noStrike" baseline="0">
                <a:solidFill>
                  <a:srgbClr val="000000"/>
                </a:solidFill>
                <a:latin typeface="Arial" panose="020B0604020202020204" pitchFamily="34" charset="0"/>
                <a:cs typeface="Arial" panose="020B0604020202020204" pitchFamily="34" charset="0"/>
              </a:rPr>
              <a:t>Primero, aclaremos lo que </a:t>
            </a:r>
            <a:r>
              <a:rPr lang="es-419" sz="1100" b="1" i="0" u="none" strike="noStrike" baseline="0">
                <a:solidFill>
                  <a:srgbClr val="000000"/>
                </a:solidFill>
                <a:latin typeface="Arial" panose="020B0604020202020204" pitchFamily="34" charset="0"/>
                <a:cs typeface="Arial" panose="020B0604020202020204" pitchFamily="34" charset="0"/>
              </a:rPr>
              <a:t>no</a:t>
            </a:r>
            <a:r>
              <a:rPr lang="es-419" sz="1100" b="0" i="0" u="none" strike="noStrike" baseline="0">
                <a:solidFill>
                  <a:srgbClr val="000000"/>
                </a:solidFill>
                <a:latin typeface="Arial" panose="020B0604020202020204" pitchFamily="34" charset="0"/>
                <a:cs typeface="Arial" panose="020B0604020202020204" pitchFamily="34" charset="0"/>
              </a:rPr>
              <a:t> es un gasto de emergencia. </a:t>
            </a:r>
          </a:p>
          <a:p>
            <a:pPr marL="0" indent="0">
              <a:buFont typeface="Arial" panose="020B0604020202020204" pitchFamily="34" charset="0"/>
              <a:buNone/>
            </a:pPr>
            <a:r>
              <a:rPr lang="es-419" sz="1100" b="0" i="0" u="none" strike="noStrike" baseline="0">
                <a:solidFill>
                  <a:srgbClr val="000000"/>
                </a:solidFill>
                <a:latin typeface="Arial" panose="020B0604020202020204" pitchFamily="34" charset="0"/>
                <a:cs typeface="Arial" panose="020B0604020202020204" pitchFamily="34" charset="0"/>
              </a:rPr>
              <a:t>Cualquier gasto que esté esperando o que pueda esperar, como pagos de préstamos, llantas nuevas y facturas de impuestos no son gastos de emergencia; estos son gastos que puede planificar en su presupuesto regular.</a:t>
            </a:r>
          </a:p>
          <a:p>
            <a:pPr marL="0" indent="0">
              <a:buFont typeface="Arial" panose="020B0604020202020204" pitchFamily="34" charset="0"/>
              <a:buNone/>
            </a:pPr>
            <a:endParaRPr lang="en-US" sz="1100" b="0" i="0" u="none" strike="noStrike" baseline="0" dirty="0">
              <a:solidFill>
                <a:srgbClr val="00000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s-419" sz="1100" b="0" i="0" u="none" strike="noStrike" baseline="0">
                <a:solidFill>
                  <a:srgbClr val="000000"/>
                </a:solidFill>
                <a:latin typeface="Arial" panose="020B0604020202020204" pitchFamily="34" charset="0"/>
                <a:cs typeface="Arial" panose="020B0604020202020204" pitchFamily="34" charset="0"/>
              </a:rPr>
              <a:t>Los gastos de emergencia son inesperados, pero no imposibles. Los ejemplos de una emergencia financiera incluyen:</a:t>
            </a:r>
          </a:p>
          <a:p>
            <a:pPr marL="171450" lvl="0" indent="-171450"/>
            <a:r>
              <a:rPr lang="es-419" sz="1100" b="0" i="0" u="none" strike="noStrike" baseline="0">
                <a:solidFill>
                  <a:srgbClr val="000000"/>
                </a:solidFill>
                <a:latin typeface="Arial" panose="020B0604020202020204" pitchFamily="34" charset="0"/>
                <a:cs typeface="Arial" panose="020B0604020202020204" pitchFamily="34" charset="0"/>
              </a:rPr>
              <a:t>La cobertura de gastos debido a la pérdida del empleo</a:t>
            </a:r>
          </a:p>
          <a:p>
            <a:pPr marL="171450" lvl="0" indent="-171450"/>
            <a:r>
              <a:rPr lang="es-419" sz="1100" b="0" i="0" u="none" strike="noStrike" baseline="0">
                <a:solidFill>
                  <a:srgbClr val="000000"/>
                </a:solidFill>
                <a:latin typeface="Arial" panose="020B0604020202020204" pitchFamily="34" charset="0"/>
                <a:cs typeface="Arial" panose="020B0604020202020204" pitchFamily="34" charset="0"/>
              </a:rPr>
              <a:t>Una reparación doméstica importante, como una fuga</a:t>
            </a:r>
          </a:p>
          <a:p>
            <a:pPr marL="171450" lvl="0" indent="-171450"/>
            <a:r>
              <a:rPr lang="es-419" sz="1100" b="0" i="0" u="none" strike="noStrike" baseline="0">
                <a:solidFill>
                  <a:srgbClr val="000000"/>
                </a:solidFill>
                <a:latin typeface="Arial" panose="020B0604020202020204" pitchFamily="34" charset="0"/>
                <a:cs typeface="Arial" panose="020B0604020202020204" pitchFamily="34" charset="0"/>
              </a:rPr>
              <a:t>Un accidente automovilístico</a:t>
            </a:r>
          </a:p>
          <a:p>
            <a:pPr marL="171450" lvl="0" indent="-171450"/>
            <a:r>
              <a:rPr lang="es-419" sz="1100" b="0" i="0" u="none" strike="noStrike" baseline="0">
                <a:solidFill>
                  <a:srgbClr val="000000"/>
                </a:solidFill>
                <a:latin typeface="Arial" panose="020B0604020202020204" pitchFamily="34" charset="0"/>
                <a:cs typeface="Arial" panose="020B0604020202020204" pitchFamily="34" charset="0"/>
              </a:rPr>
              <a:t>Una emergencia médica</a:t>
            </a:r>
          </a:p>
          <a:p>
            <a:pPr marL="171450" lvl="0" indent="-171450"/>
            <a:r>
              <a:rPr lang="es-419" sz="1100" b="0" i="0" u="none" strike="noStrike" baseline="0">
                <a:solidFill>
                  <a:srgbClr val="000000"/>
                </a:solidFill>
                <a:latin typeface="Arial" panose="020B0604020202020204" pitchFamily="34" charset="0"/>
                <a:cs typeface="Arial" panose="020B0604020202020204" pitchFamily="34" charset="0"/>
              </a:rPr>
              <a:t>Cualquier otro cambio inesperado en la vida </a:t>
            </a:r>
          </a:p>
          <a:p>
            <a:pPr marL="0" marR="0" lvl="0" indent="0" algn="l" defTabSz="914400" rtl="0" eaLnBrk="1" fontAlgn="base" latinLnBrk="0" hangingPunct="1">
              <a:lnSpc>
                <a:spcPct val="100000"/>
              </a:lnSpc>
              <a:spcBef>
                <a:spcPts val="600"/>
              </a:spcBef>
              <a:spcAft>
                <a:spcPts val="0"/>
              </a:spcAft>
              <a:buClr>
                <a:schemeClr val="tx1"/>
              </a:buClr>
              <a:buSzTx/>
              <a:buNone/>
              <a:tabLst/>
              <a:defRPr/>
            </a:pPr>
            <a:endParaRPr lang="en-US" altLang="en-US" sz="1100" dirty="0">
              <a:ea typeface="Genev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
                <a:schemeClr val="tx1"/>
              </a:buClr>
              <a:buSzTx/>
              <a:buNone/>
              <a:tabLst/>
              <a:defRPr/>
            </a:pPr>
            <a:r>
              <a:rPr lang="es-419" sz="1100" i="0">
                <a:solidFill>
                  <a:schemeClr val="tx1"/>
                </a:solidFill>
                <a:ea typeface="+mn-ea"/>
                <a:cs typeface="+mn-cs"/>
              </a:rPr>
              <a:t>Piense en separar un poco de cada sueldo y hacerlo de manera automática, si es posible, para tener un colchón financiero contra gastos inesperados. </a:t>
            </a:r>
            <a:r>
              <a:rPr lang="es-419" sz="1100">
                <a:solidFill>
                  <a:srgbClr val="000000"/>
                </a:solidFill>
                <a:ea typeface="+mn-ea"/>
                <a:cs typeface="Arial" panose="020B0604020202020204" pitchFamily="34" charset="0"/>
              </a:rPr>
              <a:t>Planificar con anticipación lo ayuda a estar preparado para los gastos inesperados, lo que puede reducir su estrés. Además, puede evitar que use las tarjetas de crédito o que retire de sus ahorros para la jubilación, lo que aumentaría su estrés en el futuro.</a:t>
            </a:r>
            <a:r>
              <a:rPr lang="es-419" sz="1100" i="0">
                <a:solidFill>
                  <a:schemeClr val="tx1"/>
                </a:solidFill>
                <a:ea typeface="+mn-ea"/>
                <a:cs typeface="+mn-cs"/>
              </a:rPr>
              <a:t> </a:t>
            </a:r>
          </a:p>
          <a:p>
            <a:pPr marL="0" marR="0" lvl="0" indent="0" algn="l" defTabSz="914400" rtl="0" eaLnBrk="1" fontAlgn="auto" latinLnBrk="0" hangingPunct="1">
              <a:lnSpc>
                <a:spcPct val="100000"/>
              </a:lnSpc>
              <a:spcBef>
                <a:spcPts val="600"/>
              </a:spcBef>
              <a:spcAft>
                <a:spcPts val="0"/>
              </a:spcAft>
              <a:buClr>
                <a:schemeClr val="tx1"/>
              </a:buClr>
              <a:buSzTx/>
              <a:buNone/>
              <a:tabLst/>
              <a:defRPr/>
            </a:pPr>
            <a:endParaRPr lang="en-US" sz="1100" i="0" kern="1200" dirty="0">
              <a:solidFill>
                <a:schemeClr val="tx1"/>
              </a:solidFill>
              <a:effectLs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None/>
              <a:tabLst/>
              <a:defRPr/>
            </a:pPr>
            <a:endParaRPr lang="en-US" sz="1100" i="0" kern="1200" dirty="0">
              <a:solidFill>
                <a:schemeClr val="tx1"/>
              </a:solidFill>
              <a:effectLst/>
              <a:ea typeface="+mn-ea"/>
              <a:cs typeface="+mn-cs"/>
            </a:endParaRPr>
          </a:p>
          <a:p>
            <a:pPr marL="0" indent="0" eaLnBrk="1" hangingPunct="1">
              <a:spcBef>
                <a:spcPct val="0"/>
              </a:spcBef>
              <a:buNone/>
              <a:defRPr/>
            </a:pPr>
            <a:endParaRPr lang="en-US" sz="1100" dirty="0">
              <a:ea typeface="ＭＳ Ｐゴシック"/>
              <a:cs typeface="ＭＳ Ｐゴシック"/>
            </a:endParaRPr>
          </a:p>
          <a:p>
            <a:pPr marL="0" indent="0" eaLnBrk="1" hangingPunct="1">
              <a:spcBef>
                <a:spcPct val="0"/>
              </a:spcBef>
              <a:buNone/>
              <a:defRPr/>
            </a:pPr>
            <a:endParaRPr lang="en-US" sz="1100" dirty="0">
              <a:ea typeface="ＭＳ Ｐゴシック"/>
              <a:cs typeface="ＭＳ Ｐゴシック"/>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19</a:t>
            </a:fld>
            <a:endParaRPr lang="en-CA"/>
          </a:p>
        </p:txBody>
      </p:sp>
    </p:spTree>
    <p:extLst>
      <p:ext uri="{BB962C8B-B14F-4D97-AF65-F5344CB8AC3E}">
        <p14:creationId xmlns:p14="http://schemas.microsoft.com/office/powerpoint/2010/main" val="3492038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52763" y="293688"/>
            <a:ext cx="3189287" cy="2392362"/>
          </a:xfrm>
        </p:spPr>
        <p:style>
          <a:lnRef idx="2">
            <a:schemeClr val="accent3"/>
          </a:lnRef>
          <a:fillRef idx="1">
            <a:schemeClr val="lt1"/>
          </a:fillRef>
          <a:effectRef idx="0">
            <a:schemeClr val="accent3"/>
          </a:effectRef>
          <a:fontRef idx="minor">
            <a:schemeClr val="dk1"/>
          </a:fontRef>
        </p:style>
      </p:sp>
      <p:sp>
        <p:nvSpPr>
          <p:cNvPr id="3" name="Notes Placeholder 2"/>
          <p:cNvSpPr>
            <a:spLocks noGrp="1"/>
          </p:cNvSpPr>
          <p:nvPr>
            <p:ph type="body" idx="1"/>
          </p:nvPr>
        </p:nvSpPr>
        <p:spPr/>
        <p:txBody>
          <a:bodyPr/>
          <a:lstStyle/>
          <a:p>
            <a:pPr marL="0" indent="0">
              <a:buNone/>
              <a:defRPr/>
            </a:pPr>
            <a:r>
              <a:rPr lang="es-419" sz="1100">
                <a:latin typeface="Calibri" panose="020F0502020204030204" pitchFamily="34" charset="0"/>
                <a:cs typeface="Calibri" panose="020F0502020204030204" pitchFamily="34" charset="0"/>
              </a:rPr>
              <a:t>Hoy vamos a hablar sobre el estrés y sobre cómo este puede afectar sus decisiones financieras; además, exploraremos maneras de manejar los factores estresantes y responder a ellos </a:t>
            </a:r>
            <a:r>
              <a:rPr lang="es-419" sz="1100" b="0" i="0" u="none" strike="noStrike" baseline="0">
                <a:solidFill>
                  <a:schemeClr val="tx1"/>
                </a:solidFill>
                <a:latin typeface="Calibri" panose="020F0502020204030204" pitchFamily="34" charset="0"/>
                <a:cs typeface="Calibri" panose="020F0502020204030204" pitchFamily="34" charset="0"/>
              </a:rPr>
              <a:t>para que pueda seguir desarrollando hábitos financieros saludables.</a:t>
            </a:r>
          </a:p>
          <a:p>
            <a:pPr marL="0" indent="0">
              <a:buNone/>
              <a:defRPr/>
            </a:pPr>
            <a:endParaRPr lang="en-US" sz="1100" kern="1200" dirty="0">
              <a:solidFill>
                <a:schemeClr val="tx1"/>
              </a:solidFill>
              <a:effectLst/>
              <a:latin typeface="Calibri" panose="020F0502020204030204" pitchFamily="34" charset="0"/>
              <a:cs typeface="Calibri" panose="020F0502020204030204" pitchFamily="34" charset="0"/>
            </a:endParaRPr>
          </a:p>
          <a:p>
            <a:pPr marL="0" indent="0">
              <a:buNone/>
            </a:pPr>
            <a:r>
              <a:rPr lang="es-419" sz="1100">
                <a:solidFill>
                  <a:schemeClr val="tx1"/>
                </a:solidFill>
                <a:latin typeface="Calibri" panose="020F0502020204030204" pitchFamily="34" charset="0"/>
                <a:cs typeface="Calibri" panose="020F0502020204030204" pitchFamily="34" charset="0"/>
              </a:rPr>
              <a:t>Lo que veremos:</a:t>
            </a:r>
          </a:p>
          <a:p>
            <a:pPr lvl="0"/>
            <a:r>
              <a:rPr lang="es-419" sz="1100">
                <a:solidFill>
                  <a:schemeClr val="tx1"/>
                </a:solidFill>
                <a:latin typeface="Calibri" panose="020F0502020204030204" pitchFamily="34" charset="0"/>
                <a:cs typeface="Calibri" panose="020F0502020204030204" pitchFamily="34" charset="0"/>
              </a:rPr>
              <a:t>Entender el estrés y cómo le afecta</a:t>
            </a:r>
          </a:p>
          <a:p>
            <a:pPr lvl="0"/>
            <a:r>
              <a:rPr lang="es-419" sz="1100">
                <a:solidFill>
                  <a:schemeClr val="tx1"/>
                </a:solidFill>
                <a:latin typeface="Calibri" panose="020F0502020204030204" pitchFamily="34" charset="0"/>
                <a:cs typeface="Calibri" panose="020F0502020204030204" pitchFamily="34" charset="0"/>
              </a:rPr>
              <a:t>Específicamente, el estrés financiero y lo que puede hacer para controlarlo o minimizarlo</a:t>
            </a:r>
          </a:p>
          <a:p>
            <a:pPr lvl="0"/>
            <a:r>
              <a:rPr lang="es-419" sz="1100" b="0" i="0">
                <a:solidFill>
                  <a:schemeClr val="tx1"/>
                </a:solidFill>
                <a:latin typeface="Calibri" panose="020F0502020204030204" pitchFamily="34" charset="0"/>
                <a:cs typeface="Calibri" panose="020F0502020204030204" pitchFamily="34" charset="0"/>
              </a:rPr>
              <a:t>Prácticas recomendadas para ocuparse de su bienestar</a:t>
            </a:r>
          </a:p>
          <a:p>
            <a:pPr marL="0" indent="0">
              <a:buNone/>
            </a:pPr>
            <a:endParaRPr lang="en-US" sz="1100" b="0" i="0" u="none" strike="noStrike" kern="1200" baseline="0" dirty="0">
              <a:solidFill>
                <a:schemeClr val="tx1"/>
              </a:solidFill>
              <a:latin typeface="Calibri" panose="020F0502020204030204" pitchFamily="34" charset="0"/>
              <a:cs typeface="Calibri" panose="020F0502020204030204" pitchFamily="34" charset="0"/>
            </a:endParaRPr>
          </a:p>
          <a:p>
            <a:pPr marL="0" indent="0">
              <a:buNone/>
            </a:pPr>
            <a:r>
              <a:rPr lang="es-419" sz="1100" b="0" i="0" u="none" strike="noStrike" baseline="0">
                <a:solidFill>
                  <a:schemeClr val="tx1"/>
                </a:solidFill>
                <a:latin typeface="Calibri" panose="020F0502020204030204" pitchFamily="34" charset="0"/>
                <a:cs typeface="Calibri" panose="020F0502020204030204" pitchFamily="34" charset="0"/>
              </a:rPr>
              <a:t>Comencemos. </a:t>
            </a:r>
          </a:p>
          <a:p>
            <a:pPr marL="0" indent="0">
              <a:buNone/>
            </a:pPr>
            <a:endParaRPr lang="en-US" sz="1100" b="1" i="1" kern="1200" dirty="0">
              <a:solidFill>
                <a:schemeClr val="tx1"/>
              </a:solidFill>
              <a:effectLst/>
              <a:latin typeface="Calibri" panose="020F0502020204030204" pitchFamily="34" charset="0"/>
              <a:cs typeface="Calibri" panose="020F0502020204030204" pitchFamily="34" charset="0"/>
            </a:endParaRPr>
          </a:p>
          <a:p>
            <a:pPr marL="0" indent="0">
              <a:buNone/>
            </a:pPr>
            <a:endParaRPr lang="en-US" sz="11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2</a:t>
            </a:fld>
            <a:endParaRPr lang="en-CA"/>
          </a:p>
        </p:txBody>
      </p:sp>
    </p:spTree>
    <p:extLst>
      <p:ext uri="{BB962C8B-B14F-4D97-AF65-F5344CB8AC3E}">
        <p14:creationId xmlns:p14="http://schemas.microsoft.com/office/powerpoint/2010/main" val="877558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s-419" sz="1100" b="0" i="0" dirty="0">
                <a:ea typeface="Geneva" pitchFamily="1" charset="0"/>
                <a:cs typeface="Calibri" panose="020F0502020204030204" pitchFamily="34" charset="0"/>
              </a:rPr>
              <a:t>Aunque la planificación para la universidad no esté considerada generalmente como una emergencia, esto puede ser estresante.  </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100" b="0" i="0" u="none" strike="noStrike" kern="1200" baseline="0" dirty="0">
              <a:solidFill>
                <a:schemeClr val="tx1"/>
              </a:solidFill>
              <a:cs typeface="Calibri" panose="020F0502020204030204" pitchFamily="34" charset="0"/>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s-419" sz="1100" b="0" i="0" u="none" strike="noStrike" baseline="0" dirty="0">
                <a:solidFill>
                  <a:schemeClr val="tx1"/>
                </a:solidFill>
                <a:ea typeface="Geneva" pitchFamily="1" charset="0"/>
                <a:cs typeface="Calibri" panose="020F0502020204030204" pitchFamily="34" charset="0"/>
              </a:rPr>
              <a:t>Como parte de su cuenta del plan de jubilación, usted tiene acceso a</a:t>
            </a:r>
            <a:r>
              <a:rPr lang="es-419" sz="1100" b="0" i="0" dirty="0">
                <a:ea typeface="Geneva" pitchFamily="1" charset="0"/>
                <a:cs typeface="Calibri" panose="020F0502020204030204" pitchFamily="34" charset="0"/>
              </a:rPr>
              <a:t> un programa integral de orientación para la planificación universitaria. El </a:t>
            </a:r>
            <a:r>
              <a:rPr lang="es-419" sz="1100" b="0" i="0" u="none" strike="noStrike" baseline="0" dirty="0">
                <a:solidFill>
                  <a:schemeClr val="tx1"/>
                </a:solidFill>
                <a:ea typeface="Geneva" pitchFamily="1" charset="0"/>
                <a:cs typeface="Calibri" panose="020F0502020204030204" pitchFamily="34" charset="0"/>
              </a:rPr>
              <a:t>Centro de Planificación de la Educación puede ayudarlo a lograr los sueños universitarios de su familia al facilitarle:</a:t>
            </a:r>
          </a:p>
          <a:p>
            <a:pPr marL="171450" lvl="0" indent="-171450"/>
            <a:r>
              <a:rPr lang="es-419" sz="1100" b="0" i="0" u="none" strike="noStrike" baseline="0" dirty="0">
                <a:solidFill>
                  <a:schemeClr val="tx1"/>
                </a:solidFill>
                <a:cs typeface="Calibri" panose="020F0502020204030204" pitchFamily="34" charset="0"/>
              </a:rPr>
              <a:t>Obtener orientación paso a paso</a:t>
            </a:r>
          </a:p>
          <a:p>
            <a:pPr marL="171450" lvl="0" indent="-171450"/>
            <a:r>
              <a:rPr lang="es-419" sz="1100" b="0" i="0" u="none" strike="noStrike" baseline="0" dirty="0">
                <a:solidFill>
                  <a:schemeClr val="tx1"/>
                </a:solidFill>
                <a:cs typeface="Calibri" panose="020F0502020204030204" pitchFamily="34" charset="0"/>
              </a:rPr>
              <a:t>Prepararse para las pruebas estandarizadas</a:t>
            </a:r>
          </a:p>
          <a:p>
            <a:pPr marL="171450" lvl="0" indent="-171450"/>
            <a:r>
              <a:rPr lang="es-419" sz="1100" b="0" i="0" u="none" strike="noStrike" baseline="0" dirty="0">
                <a:solidFill>
                  <a:schemeClr val="tx1"/>
                </a:solidFill>
                <a:cs typeface="Calibri" panose="020F0502020204030204" pitchFamily="34" charset="0"/>
              </a:rPr>
              <a:t>Buscar las escuelas que mejor se adapten al perfil académico de sus alumnos</a:t>
            </a:r>
          </a:p>
          <a:p>
            <a:pPr marL="171450" lvl="0" indent="-171450"/>
            <a:r>
              <a:rPr lang="es-419" sz="1100" b="0" i="0" u="none" strike="noStrike" baseline="0" dirty="0">
                <a:solidFill>
                  <a:schemeClr val="tx1"/>
                </a:solidFill>
                <a:cs typeface="Calibri" panose="020F0502020204030204" pitchFamily="34" charset="0"/>
              </a:rPr>
              <a:t>Monitorear el proceso de solicitud de la universidad</a:t>
            </a:r>
          </a:p>
          <a:p>
            <a:pPr marL="171450" lvl="0" indent="-171450"/>
            <a:r>
              <a:rPr lang="es-419" sz="1100" b="0" i="0" u="none" strike="noStrike" baseline="0" dirty="0">
                <a:solidFill>
                  <a:schemeClr val="tx1"/>
                </a:solidFill>
                <a:cs typeface="Calibri" panose="020F0502020204030204" pitchFamily="34" charset="0"/>
              </a:rPr>
              <a:t>Solicitar becas y ayuda financiera</a:t>
            </a:r>
          </a:p>
          <a:p>
            <a:pPr marL="0" indent="0">
              <a:buNone/>
            </a:pPr>
            <a:endParaRPr lang="en-US" sz="1100" dirty="0">
              <a:cs typeface="Calibri" panose="020F0502020204030204" pitchFamily="34" charset="0"/>
            </a:endParaRPr>
          </a:p>
          <a:p>
            <a:pPr marL="0" indent="0">
              <a:buNone/>
            </a:pPr>
            <a:r>
              <a:rPr lang="es-419" sz="1100" dirty="0">
                <a:cs typeface="Calibri" panose="020F0502020204030204" pitchFamily="34" charset="0"/>
              </a:rPr>
              <a:t>Haga clic en el mosaico del Planificación universitaria en su página de inicio para empezar.</a:t>
            </a:r>
          </a:p>
        </p:txBody>
      </p:sp>
      <p:sp>
        <p:nvSpPr>
          <p:cNvPr id="4" name="Slide Number Placeholder 3"/>
          <p:cNvSpPr>
            <a:spLocks noGrp="1"/>
          </p:cNvSpPr>
          <p:nvPr>
            <p:ph type="sldNum" sz="quarter" idx="5"/>
          </p:nvPr>
        </p:nvSpPr>
        <p:spPr/>
        <p:txBody>
          <a:bodyPr/>
          <a:lstStyle/>
          <a:p>
            <a:fld id="{4FF0573C-F130-4D1E-A886-85FBB65D3A1B}" type="slidenum">
              <a:rPr lang="en-CA" smtClean="0"/>
              <a:pPr/>
              <a:t>20</a:t>
            </a:fld>
            <a:endParaRPr lang="en-CA"/>
          </a:p>
        </p:txBody>
      </p:sp>
    </p:spTree>
    <p:extLst>
      <p:ext uri="{BB962C8B-B14F-4D97-AF65-F5344CB8AC3E}">
        <p14:creationId xmlns:p14="http://schemas.microsoft.com/office/powerpoint/2010/main" val="1005990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153" marR="0" lvl="0" indent="0" algn="l" defTabSz="914400" rtl="0" eaLnBrk="1" fontAlgn="auto" latinLnBrk="0" hangingPunct="1">
              <a:lnSpc>
                <a:spcPct val="100000"/>
              </a:lnSpc>
              <a:spcBef>
                <a:spcPts val="600"/>
              </a:spcBef>
              <a:spcAft>
                <a:spcPts val="0"/>
              </a:spcAft>
              <a:buClr>
                <a:schemeClr val="tx1"/>
              </a:buClr>
              <a:buSzTx/>
              <a:buNone/>
              <a:tabLst/>
              <a:defRPr/>
            </a:pPr>
            <a:r>
              <a:rPr lang="es-419" sz="1100">
                <a:ea typeface="Geneva" pitchFamily="123" charset="-128"/>
                <a:cs typeface="Geneva" pitchFamily="123" charset="-128"/>
              </a:rPr>
              <a:t>En John Hancock, nuestro objetivo es ayudarlo a reducir el estrés y a controlar sus finanzas, hoy y mañana. </a:t>
            </a:r>
          </a:p>
          <a:p>
            <a:pPr marL="167153" marR="0" lvl="0" indent="0" algn="l" defTabSz="914400" rtl="0" eaLnBrk="1" fontAlgn="auto" latinLnBrk="0" hangingPunct="1">
              <a:lnSpc>
                <a:spcPct val="100000"/>
              </a:lnSpc>
              <a:spcBef>
                <a:spcPts val="600"/>
              </a:spcBef>
              <a:spcAft>
                <a:spcPts val="0"/>
              </a:spcAft>
              <a:buClr>
                <a:schemeClr val="tx1"/>
              </a:buClr>
              <a:buSzTx/>
              <a:buNone/>
              <a:tabLst/>
              <a:defRPr/>
            </a:pPr>
            <a:endParaRPr lang="en-US" altLang="en-US" sz="1100" dirty="0">
              <a:ea typeface="Geneva" pitchFamily="123" charset="-128"/>
              <a:cs typeface="Geneva" pitchFamily="123" charset="-128"/>
            </a:endParaRPr>
          </a:p>
          <a:p>
            <a:pPr marL="338603" lvl="0" indent="-171450" eaLnBrk="1" hangingPunct="1">
              <a:defRPr/>
            </a:pPr>
            <a:r>
              <a:rPr lang="es-419" sz="1100" b="0">
                <a:ea typeface="Geneva" pitchFamily="123" charset="-128"/>
                <a:cs typeface="Geneva" pitchFamily="123" charset="-128"/>
              </a:rPr>
              <a:t>Identifique y aborde sus principales problemas financieros</a:t>
            </a:r>
          </a:p>
          <a:p>
            <a:pPr marL="338603" lvl="0" indent="-171450" eaLnBrk="1" hangingPunct="1">
              <a:defRPr/>
            </a:pPr>
            <a:r>
              <a:rPr lang="es-419" sz="1100" b="0">
                <a:ea typeface="Geneva" pitchFamily="123" charset="-128"/>
                <a:cs typeface="Geneva" pitchFamily="123" charset="-128"/>
              </a:rPr>
              <a:t>Organice sus finanzas para poder establecer mejores metas y crear un presupuesto que funcione para usted.</a:t>
            </a:r>
          </a:p>
          <a:p>
            <a:pPr marL="338603" lvl="0" indent="-171450" eaLnBrk="1" hangingPunct="1">
              <a:defRPr/>
            </a:pPr>
            <a:r>
              <a:rPr lang="es-419" sz="1100" b="0">
                <a:ea typeface="Geneva" pitchFamily="123" charset="-128"/>
                <a:cs typeface="Geneva" pitchFamily="123" charset="-128"/>
              </a:rPr>
              <a:t>Prepárese para las emergencias.</a:t>
            </a:r>
          </a:p>
          <a:p>
            <a:pPr marL="338603" lvl="0" indent="-171450" eaLnBrk="1" hangingPunct="1">
              <a:defRPr/>
            </a:pPr>
            <a:r>
              <a:rPr lang="es-419" sz="1100" b="0">
                <a:ea typeface="Geneva" pitchFamily="123" charset="-128"/>
                <a:cs typeface="Geneva" pitchFamily="123" charset="-128"/>
              </a:rPr>
              <a:t>Obtenga un plan para su futuro.</a:t>
            </a:r>
          </a:p>
          <a:p>
            <a:pPr marL="338603" lvl="0" indent="-171450" eaLnBrk="1" hangingPunct="1">
              <a:defRPr/>
            </a:pPr>
            <a:r>
              <a:rPr lang="es-419" sz="1100">
                <a:ea typeface="Geneva" pitchFamily="123" charset="-128"/>
                <a:cs typeface="Geneva" pitchFamily="123" charset="-128"/>
              </a:rPr>
              <a:t>Manténgase conectado con su cuenta de jubilación </a:t>
            </a:r>
            <a:r>
              <a:rPr lang="es-419" sz="1100" b="0" i="0">
                <a:ea typeface="Geneva" pitchFamily="123" charset="-128"/>
                <a:cs typeface="Geneva" pitchFamily="123" charset="-128"/>
              </a:rPr>
              <a:t>a través de nuestro sitio web o descargue la aplicación de jubilación de John Hancock</a:t>
            </a:r>
            <a:r>
              <a:rPr lang="es-419" sz="1100">
                <a:ea typeface="Geneva" pitchFamily="123" charset="-128"/>
                <a:cs typeface="Geneva" pitchFamily="123" charset="-128"/>
              </a:rPr>
              <a:t>.</a:t>
            </a:r>
          </a:p>
          <a:p>
            <a:pPr marL="167153" lvl="0" indent="0" eaLnBrk="1" hangingPunct="1">
              <a:buNone/>
              <a:defRPr/>
            </a:pPr>
            <a:endParaRPr lang="en-US" altLang="en-US" sz="1100" dirty="0">
              <a:ea typeface="Geneva" pitchFamily="123" charset="-128"/>
              <a:cs typeface="Geneva" pitchFamily="123" charset="-128"/>
            </a:endParaRPr>
          </a:p>
          <a:p>
            <a:pPr marL="0" indent="0">
              <a:buNone/>
            </a:pPr>
            <a:r>
              <a:rPr lang="es-419" sz="1100">
                <a:ea typeface="Geneva" pitchFamily="123" charset="-128"/>
                <a:cs typeface="Geneva" pitchFamily="123" charset="-128"/>
              </a:rPr>
              <a:t>Recuerde, reducir el estrés financiero no es algo que suceda de la noche a la mañana, y lograr el bienestar financiero no sucede por accidente.  </a:t>
            </a:r>
          </a:p>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21</a:t>
            </a:fld>
            <a:endParaRPr lang="en-CA"/>
          </a:p>
        </p:txBody>
      </p:sp>
    </p:spTree>
    <p:extLst>
      <p:ext uri="{BB962C8B-B14F-4D97-AF65-F5344CB8AC3E}">
        <p14:creationId xmlns:p14="http://schemas.microsoft.com/office/powerpoint/2010/main" val="226724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419" sz="1100" b="0" i="0" u="none" strike="noStrike" baseline="0">
                <a:solidFill>
                  <a:schemeClr val="tx1"/>
                </a:solidFill>
                <a:ea typeface="ＭＳ Ｐゴシック" pitchFamily="34" charset="-128"/>
                <a:cs typeface="+mn-cs"/>
              </a:rPr>
              <a:t>Si bien la gestión del estrés financiero es importante, </a:t>
            </a:r>
            <a:r>
              <a:rPr lang="es-419" sz="1100" b="0" i="0" u="none" strike="noStrike" baseline="0">
                <a:solidFill>
                  <a:schemeClr val="tx1"/>
                </a:solidFill>
                <a:ea typeface="+mn-ea"/>
                <a:cs typeface="+mn-cs"/>
              </a:rPr>
              <a:t> </a:t>
            </a:r>
            <a:r>
              <a:rPr lang="es-419" sz="1100">
                <a:ea typeface="Geneva"/>
                <a:cs typeface="Geneva"/>
              </a:rPr>
              <a:t>también es importante considerar su bienestar </a:t>
            </a:r>
            <a:r>
              <a:rPr lang="es-419" sz="1100" b="0" i="1" u="none">
                <a:ea typeface="Geneva"/>
                <a:cs typeface="Geneva"/>
              </a:rPr>
              <a:t>integral</a:t>
            </a:r>
            <a:r>
              <a:rPr lang="es-419" sz="1100">
                <a:ea typeface="Geneva"/>
                <a:cs typeface="Geneva"/>
              </a:rPr>
              <a:t>. </a:t>
            </a:r>
          </a:p>
          <a:p>
            <a:pPr marL="0" indent="0">
              <a:buNone/>
            </a:pPr>
            <a:endParaRPr lang="en-US" altLang="en-US" sz="1100" dirty="0">
              <a:ea typeface="Geneva"/>
              <a:cs typeface="Geneva"/>
            </a:endParaRPr>
          </a:p>
          <a:p>
            <a:pPr marL="0" indent="0">
              <a:buNone/>
            </a:pPr>
            <a:endParaRPr lang="en-US" sz="1100" dirty="0"/>
          </a:p>
        </p:txBody>
      </p:sp>
      <p:sp>
        <p:nvSpPr>
          <p:cNvPr id="4" name="Slide Number Placeholder 3"/>
          <p:cNvSpPr>
            <a:spLocks noGrp="1"/>
          </p:cNvSpPr>
          <p:nvPr>
            <p:ph type="sldNum" sz="quarter" idx="10"/>
          </p:nvPr>
        </p:nvSpPr>
        <p:spPr/>
        <p:txBody>
          <a:bodyPr/>
          <a:lstStyle/>
          <a:p>
            <a:fld id="{4FF0573C-F130-4D1E-A886-85FBB65D3A1B}" type="slidenum">
              <a:rPr lang="en-US" smtClean="0"/>
              <a:pPr/>
              <a:t>22</a:t>
            </a:fld>
            <a:endParaRPr lang="en-US"/>
          </a:p>
        </p:txBody>
      </p:sp>
    </p:spTree>
    <p:extLst>
      <p:ext uri="{BB962C8B-B14F-4D97-AF65-F5344CB8AC3E}">
        <p14:creationId xmlns:p14="http://schemas.microsoft.com/office/powerpoint/2010/main" val="2832518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s-419" sz="1100" b="0"/>
              <a:t>Asegúrese de </a:t>
            </a:r>
            <a:r>
              <a:rPr lang="es-419" sz="1100" b="0" i="0"/>
              <a:t>hacer actividad física regularmente Disfrute de actividades que le ofrezcan relajación: yoga, ejercicios de respiración profunda y meditación. </a:t>
            </a:r>
          </a:p>
          <a:p>
            <a:pPr lvl="0"/>
            <a:endParaRPr lang="en-US" sz="1100" b="0" i="0" dirty="0"/>
          </a:p>
          <a:p>
            <a:pPr marL="0" lvl="0" indent="0" fontAlgn="base">
              <a:buNone/>
            </a:pPr>
            <a:r>
              <a:rPr lang="es-419" sz="1100" b="0" i="0"/>
              <a:t>Pase tiempo con familiares y amigos cercanos. Conectarse con otros puede traer el beneficio adicional del apoyo, que puede brindarle alivio del estrés y darle significado a la vida de una manera divertida. </a:t>
            </a:r>
          </a:p>
          <a:p>
            <a:pPr marL="0" lvl="0" indent="0" fontAlgn="base">
              <a:buNone/>
            </a:pPr>
            <a:endParaRPr lang="en-US" sz="1100" b="0" i="0" u="sng" dirty="0"/>
          </a:p>
          <a:p>
            <a:pPr marL="0" indent="0" fontAlgn="base">
              <a:buNone/>
            </a:pPr>
            <a:r>
              <a:rPr lang="es-419" sz="1100" b="0" i="0"/>
              <a:t>Asegúrese de dormir mucho y comer una dieta saludable y equilibrada. </a:t>
            </a:r>
            <a:r>
              <a:rPr lang="es-419" sz="1100" i="0"/>
              <a:t>Evite el consumo de tabaco, el exceso de cafeína y alcohol, y el uso de sustancias ilegales.</a:t>
            </a:r>
          </a:p>
          <a:p>
            <a:pPr fontAlgn="base"/>
            <a:endParaRPr lang="en-US" i="1" dirty="0"/>
          </a:p>
          <a:p>
            <a:pPr marL="0" indent="0">
              <a:buNone/>
            </a:pPr>
            <a:r>
              <a:rPr lang="es-419" sz="1200" b="0" i="0" strike="noStrike">
                <a:ea typeface="Geneva"/>
                <a:cs typeface="Geneva"/>
              </a:rPr>
              <a:t>Estas áreas de nuestra vida tienen un gran impacto en nuestra forma de sentirnos y en lo que podemos lograr.</a:t>
            </a:r>
            <a:r>
              <a:rPr lang="es-419" sz="1200" b="0" i="0" strike="sngStrike">
                <a:ea typeface="Geneva"/>
                <a:cs typeface="Geneva"/>
              </a:rPr>
              <a:t> </a:t>
            </a:r>
          </a:p>
        </p:txBody>
      </p:sp>
      <p:sp>
        <p:nvSpPr>
          <p:cNvPr id="4" name="Slide Number Placeholder 3"/>
          <p:cNvSpPr>
            <a:spLocks noGrp="1"/>
          </p:cNvSpPr>
          <p:nvPr>
            <p:ph type="sldNum" sz="quarter" idx="5"/>
          </p:nvPr>
        </p:nvSpPr>
        <p:spPr/>
        <p:txBody>
          <a:bodyPr/>
          <a:lstStyle/>
          <a:p>
            <a:fld id="{4FF0573C-F130-4D1E-A886-85FBB65D3A1B}" type="slidenum">
              <a:rPr lang="en-CA" smtClean="0"/>
              <a:pPr/>
              <a:t>23</a:t>
            </a:fld>
            <a:endParaRPr lang="en-CA"/>
          </a:p>
        </p:txBody>
      </p:sp>
    </p:spTree>
    <p:extLst>
      <p:ext uri="{BB962C8B-B14F-4D97-AF65-F5344CB8AC3E}">
        <p14:creationId xmlns:p14="http://schemas.microsoft.com/office/powerpoint/2010/main" val="3923900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100">
                <a:solidFill>
                  <a:schemeClr val="tx1"/>
                </a:solidFill>
                <a:latin typeface="Verdana" panose="020B0604030504040204" pitchFamily="34" charset="0"/>
                <a:ea typeface="Geneva" pitchFamily="121" charset="-128"/>
              </a:defRPr>
            </a:lvl1pPr>
            <a:lvl2pPr marL="735966" indent="-283064" algn="ctr">
              <a:defRPr sz="2100">
                <a:solidFill>
                  <a:schemeClr val="tx1"/>
                </a:solidFill>
                <a:latin typeface="Verdana" panose="020B0604030504040204" pitchFamily="34" charset="0"/>
                <a:ea typeface="Geneva" pitchFamily="121" charset="-128"/>
              </a:defRPr>
            </a:lvl2pPr>
            <a:lvl3pPr marL="1132256" indent="-226451" algn="ctr">
              <a:defRPr sz="2100">
                <a:solidFill>
                  <a:schemeClr val="tx1"/>
                </a:solidFill>
                <a:latin typeface="Verdana" panose="020B0604030504040204" pitchFamily="34" charset="0"/>
                <a:ea typeface="Geneva" pitchFamily="121" charset="-128"/>
              </a:defRPr>
            </a:lvl3pPr>
            <a:lvl4pPr marL="1585158" indent="-226451" algn="ctr">
              <a:defRPr sz="2100">
                <a:solidFill>
                  <a:schemeClr val="tx1"/>
                </a:solidFill>
                <a:latin typeface="Verdana" panose="020B0604030504040204" pitchFamily="34" charset="0"/>
                <a:ea typeface="Geneva" pitchFamily="121" charset="-128"/>
              </a:defRPr>
            </a:lvl4pPr>
            <a:lvl5pPr marL="2038060" indent="-226451" algn="ctr">
              <a:defRPr sz="2100">
                <a:solidFill>
                  <a:schemeClr val="tx1"/>
                </a:solidFill>
                <a:latin typeface="Verdana" panose="020B0604030504040204" pitchFamily="34" charset="0"/>
                <a:ea typeface="Geneva" pitchFamily="121" charset="-128"/>
              </a:defRPr>
            </a:lvl5pPr>
            <a:lvl6pPr marL="2490963" indent="-226451" algn="ctr" eaLnBrk="0" fontAlgn="base" hangingPunct="0">
              <a:spcBef>
                <a:spcPct val="0"/>
              </a:spcBef>
              <a:spcAft>
                <a:spcPct val="0"/>
              </a:spcAft>
              <a:defRPr sz="2100">
                <a:solidFill>
                  <a:schemeClr val="tx1"/>
                </a:solidFill>
                <a:latin typeface="Verdana" panose="020B0604030504040204" pitchFamily="34" charset="0"/>
                <a:ea typeface="Geneva" pitchFamily="121" charset="-128"/>
              </a:defRPr>
            </a:lvl6pPr>
            <a:lvl7pPr marL="2943865" indent="-226451" algn="ctr" eaLnBrk="0" fontAlgn="base" hangingPunct="0">
              <a:spcBef>
                <a:spcPct val="0"/>
              </a:spcBef>
              <a:spcAft>
                <a:spcPct val="0"/>
              </a:spcAft>
              <a:defRPr sz="2100">
                <a:solidFill>
                  <a:schemeClr val="tx1"/>
                </a:solidFill>
                <a:latin typeface="Verdana" panose="020B0604030504040204" pitchFamily="34" charset="0"/>
                <a:ea typeface="Geneva" pitchFamily="121" charset="-128"/>
              </a:defRPr>
            </a:lvl7pPr>
            <a:lvl8pPr marL="3396767" indent="-226451" algn="ctr" eaLnBrk="0" fontAlgn="base" hangingPunct="0">
              <a:spcBef>
                <a:spcPct val="0"/>
              </a:spcBef>
              <a:spcAft>
                <a:spcPct val="0"/>
              </a:spcAft>
              <a:defRPr sz="2100">
                <a:solidFill>
                  <a:schemeClr val="tx1"/>
                </a:solidFill>
                <a:latin typeface="Verdana" panose="020B0604030504040204" pitchFamily="34" charset="0"/>
                <a:ea typeface="Geneva" pitchFamily="121" charset="-128"/>
              </a:defRPr>
            </a:lvl8pPr>
            <a:lvl9pPr marL="3849670" indent="-226451" algn="ctr" eaLnBrk="0" fontAlgn="base" hangingPunct="0">
              <a:spcBef>
                <a:spcPct val="0"/>
              </a:spcBef>
              <a:spcAft>
                <a:spcPct val="0"/>
              </a:spcAft>
              <a:defRPr sz="2100">
                <a:solidFill>
                  <a:schemeClr val="tx1"/>
                </a:solidFill>
                <a:latin typeface="Verdana" panose="020B0604030504040204" pitchFamily="34" charset="0"/>
                <a:ea typeface="Geneva" pitchFamily="121" charset="-128"/>
              </a:defRPr>
            </a:lvl9pPr>
          </a:lstStyle>
          <a:p>
            <a:pPr algn="r"/>
            <a:fld id="{2C2CE635-6F1E-4697-8F13-A2F6041C5AF8}" type="slidenum">
              <a:rPr lang="en-US" altLang="en-US" sz="1200">
                <a:latin typeface="Arial" panose="020B0604020202020204" pitchFamily="34" charset="0"/>
                <a:ea typeface="MS PGothic" panose="020B0600070205080204" pitchFamily="34" charset="-128"/>
              </a:rPr>
              <a:pPr algn="r"/>
              <a:t>24</a:t>
            </a:fld>
            <a:endParaRPr lang="en-US" altLang="en-US" sz="1200">
              <a:latin typeface="Arial" panose="020B0604020202020204" pitchFamily="34" charset="0"/>
              <a:ea typeface="MS PGothic" panose="020B0600070205080204" pitchFamily="34" charset="-128"/>
            </a:endParaRPr>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s-419" sz="1100"/>
              <a:t>¡Gracias por su asistencia! Espero que esta sesión le sea útil y que ahora pueda preparar un plan financiero que lo ayude a minimizar el estrés y </a:t>
            </a:r>
            <a:r>
              <a:rPr lang="es-419" sz="1100" b="0"/>
              <a:t>a tomar decisiones inteligentes para su salud </a:t>
            </a:r>
            <a:r>
              <a:rPr lang="es-419" sz="1100" b="0" i="0"/>
              <a:t>y</a:t>
            </a:r>
            <a:r>
              <a:rPr lang="es-419" sz="1100" b="0" i="1"/>
              <a:t> </a:t>
            </a:r>
            <a:r>
              <a:rPr lang="es-419" sz="1100" b="0"/>
              <a:t>su patrimonio.</a:t>
            </a:r>
          </a:p>
          <a:p>
            <a:pPr marL="0" indent="0" eaLnBrk="1" hangingPunct="1">
              <a:buNone/>
            </a:pPr>
            <a:endParaRPr lang="en-US" altLang="en-US" dirty="0">
              <a:latin typeface="Arial" panose="020B0604020202020204" pitchFamily="34" charset="0"/>
            </a:endParaRPr>
          </a:p>
        </p:txBody>
      </p:sp>
    </p:spTree>
    <p:extLst>
      <p:ext uri="{BB962C8B-B14F-4D97-AF65-F5344CB8AC3E}">
        <p14:creationId xmlns:p14="http://schemas.microsoft.com/office/powerpoint/2010/main" val="2150428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52763" y="295275"/>
            <a:ext cx="3189287" cy="2390775"/>
          </a:xfrm>
        </p:spPr>
      </p:sp>
      <p:sp>
        <p:nvSpPr>
          <p:cNvPr id="3" name="Notes Placeholder 2"/>
          <p:cNvSpPr>
            <a:spLocks noGrp="1"/>
          </p:cNvSpPr>
          <p:nvPr>
            <p:ph type="body" idx="1"/>
          </p:nvPr>
        </p:nvSpPr>
        <p:spPr/>
        <p:txBody>
          <a:bodyPr/>
          <a:lstStyle/>
          <a:p>
            <a:pPr marL="0" indent="0">
              <a:buNone/>
            </a:pPr>
            <a:r>
              <a:rPr lang="es-419" sz="1100" b="0" i="0" u="none" strike="noStrike" baseline="0">
                <a:solidFill>
                  <a:schemeClr val="tx1"/>
                </a:solidFill>
                <a:latin typeface="Calibri" panose="020F0502020204030204" pitchFamily="34" charset="0"/>
                <a:cs typeface="Calibri" panose="020F0502020204030204" pitchFamily="34" charset="0"/>
              </a:rPr>
              <a:t>El estrés nos rodea, ya que nuestra vida diaria está llena de altibajos. En una misma semana, podríamos darle la bienvenida a un nuevo miembro de la familia, perder el trabajo ideal, ganar un premio en la lotería o recibir malas noticias sobre nuestra salud. </a:t>
            </a:r>
          </a:p>
          <a:p>
            <a:pPr marL="0" indent="0">
              <a:buNone/>
            </a:pPr>
            <a:endParaRPr lang="en-US" sz="1100" b="0" i="0" u="none" strike="noStrike" kern="1200" baseline="0" dirty="0">
              <a:solidFill>
                <a:schemeClr val="tx1"/>
              </a:solidFill>
              <a:effectLst/>
              <a:latin typeface="Calibri" panose="020F0502020204030204" pitchFamily="34" charset="0"/>
              <a:cs typeface="Calibri" panose="020F0502020204030204" pitchFamily="34" charset="0"/>
            </a:endParaRPr>
          </a:p>
          <a:p>
            <a:pPr marL="0" indent="0">
              <a:buNone/>
            </a:pPr>
            <a:r>
              <a:rPr lang="es-419" sz="1100" b="0" i="0" u="none" strike="noStrike" baseline="0">
                <a:solidFill>
                  <a:schemeClr val="tx1"/>
                </a:solidFill>
                <a:latin typeface="Calibri" panose="020F0502020204030204" pitchFamily="34" charset="0"/>
                <a:cs typeface="Calibri" panose="020F0502020204030204" pitchFamily="34" charset="0"/>
              </a:rPr>
              <a:t>Pero ¿qué</a:t>
            </a:r>
            <a:r>
              <a:rPr lang="es-419" sz="1100" b="0" i="1" u="none" strike="noStrike" baseline="0">
                <a:solidFill>
                  <a:schemeClr val="tx1"/>
                </a:solidFill>
                <a:latin typeface="Calibri" panose="020F0502020204030204" pitchFamily="34" charset="0"/>
                <a:cs typeface="Calibri" panose="020F0502020204030204" pitchFamily="34" charset="0"/>
              </a:rPr>
              <a:t> es </a:t>
            </a:r>
            <a:r>
              <a:rPr lang="es-419" sz="1100" b="0" i="0" u="none" strike="noStrike" baseline="0">
                <a:solidFill>
                  <a:schemeClr val="tx1"/>
                </a:solidFill>
                <a:latin typeface="Calibri" panose="020F0502020204030204" pitchFamily="34" charset="0"/>
                <a:cs typeface="Calibri" panose="020F0502020204030204" pitchFamily="34" charset="0"/>
              </a:rPr>
              <a:t>exactamente el estrés?</a:t>
            </a:r>
          </a:p>
          <a:p>
            <a:pPr marL="0" indent="0">
              <a:buNone/>
            </a:pPr>
            <a:endParaRPr lang="en-US" sz="800" kern="1200" dirty="0">
              <a:solidFill>
                <a:schemeClr val="tx1"/>
              </a:solidFill>
              <a:effectLst/>
              <a:latin typeface="+mn-lt"/>
              <a:ea typeface="+mn-ea"/>
              <a:cs typeface="+mn-cs"/>
            </a:endParaRPr>
          </a:p>
          <a:p>
            <a:pPr marL="0" indent="0">
              <a:buNone/>
            </a:pPr>
            <a:endParaRPr lang="en-US" sz="1000"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3</a:t>
            </a:fld>
            <a:endParaRPr lang="en-CA"/>
          </a:p>
        </p:txBody>
      </p:sp>
    </p:spTree>
    <p:extLst>
      <p:ext uri="{BB962C8B-B14F-4D97-AF65-F5344CB8AC3E}">
        <p14:creationId xmlns:p14="http://schemas.microsoft.com/office/powerpoint/2010/main" val="1603164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419" sz="1100">
                <a:solidFill>
                  <a:schemeClr val="tx1"/>
                </a:solidFill>
                <a:ea typeface="+mn-ea"/>
                <a:cs typeface="+mn-cs"/>
              </a:rPr>
              <a:t>El estrés es la forma en la que reacciona su cuerpo cuando se enfrenta a un desafío, tal como una fecha límite en el trabajo. Cuando está estresado, su respiración se acelera y su ritmo cardiaco y presión arterial aumentan y envían grandes dosis de oxígeno a su cerebro para que esté más alerta. También notará que sus músculos se tensan mientras su cuerpo se prepara para enfrentar una amenaza. </a:t>
            </a:r>
          </a:p>
          <a:p>
            <a:pPr marL="0" indent="0">
              <a:buNone/>
            </a:pPr>
            <a:endParaRPr lang="en-US" sz="1100" kern="1200" dirty="0">
              <a:solidFill>
                <a:schemeClr val="tx1"/>
              </a:solidFill>
              <a:effectLst/>
              <a:ea typeface="+mn-ea"/>
              <a:cs typeface="+mn-cs"/>
            </a:endParaRPr>
          </a:p>
          <a:p>
            <a:pPr marL="0" indent="0">
              <a:buNone/>
            </a:pPr>
            <a:r>
              <a:rPr lang="es-419" sz="1100">
                <a:solidFill>
                  <a:schemeClr val="tx1"/>
                </a:solidFill>
                <a:ea typeface="+mn-ea"/>
                <a:cs typeface="+mn-cs"/>
              </a:rPr>
              <a:t>A veces, el estrés puede ser bueno. Ese estado de conciencia aumentado puede ayudarlo a concentrarse y abordar la cuestión. Sin embargo, los períodos prolongados de estrés pueden disminuir su capacidad de aprender y su concentración, e incluso reducir el tamaño de su cerebro.    </a:t>
            </a:r>
          </a:p>
          <a:p>
            <a:pPr marL="0" indent="0">
              <a:buNone/>
            </a:pPr>
            <a:endParaRPr lang="en-US" sz="1100" b="0" i="0" u="none" strike="noStrike" kern="1200" baseline="0" dirty="0">
              <a:solidFill>
                <a:schemeClr val="tx1"/>
              </a:solidFill>
              <a:ea typeface="+mn-ea"/>
              <a:cs typeface="+mn-cs"/>
            </a:endParaRPr>
          </a:p>
          <a:p>
            <a:pPr marL="0" indent="0" defTabSz="966492">
              <a:spcBef>
                <a:spcPct val="45000"/>
              </a:spcBef>
              <a:buClr>
                <a:srgbClr val="00447C"/>
              </a:buClr>
              <a:buSzPct val="90000"/>
              <a:buNone/>
              <a:defRPr/>
            </a:pPr>
            <a:r>
              <a:rPr lang="es-419" sz="1100">
                <a:ea typeface="Geneva" charset="-128"/>
                <a:cs typeface="Calibri" panose="020F0502020204030204" pitchFamily="34" charset="0"/>
              </a:rPr>
              <a:t>Todo este estrés acumulado causa problemas de salud</a:t>
            </a:r>
            <a:r>
              <a:rPr lang="es-419" sz="1100" b="0" i="0">
                <a:solidFill>
                  <a:schemeClr val="tx1"/>
                </a:solidFill>
                <a:ea typeface="Geneva" charset="-128"/>
                <a:cs typeface="Calibri" panose="020F0502020204030204" pitchFamily="34" charset="0"/>
              </a:rPr>
              <a:t>, aunque no se dé cuenta. Podría pensar que la enfermedad es culpable de ese dolor de cabeza persistente, de su insomnio frecuente o de su menor productividad en el trabajo. Pero, en realidad, el estrés podría ser la causa.</a:t>
            </a:r>
          </a:p>
          <a:p>
            <a:pPr marL="285750" lvl="1" indent="0">
              <a:buNone/>
            </a:pPr>
            <a:endParaRPr lang="en-US" sz="1100" kern="0" dirty="0">
              <a:cs typeface="Calibri" panose="020F0502020204030204" pitchFamily="34" charset="0"/>
            </a:endParaRPr>
          </a:p>
          <a:p>
            <a:pPr marL="0" indent="0" defTabSz="966492">
              <a:spcBef>
                <a:spcPct val="45000"/>
              </a:spcBef>
              <a:buClr>
                <a:srgbClr val="00447C"/>
              </a:buClr>
              <a:buSzPct val="90000"/>
              <a:buNone/>
              <a:defRPr/>
            </a:pPr>
            <a:r>
              <a:rPr lang="es-419" sz="1100" b="0" i="0">
                <a:solidFill>
                  <a:schemeClr val="tx1"/>
                </a:solidFill>
                <a:ea typeface="Geneva" charset="-128"/>
                <a:cs typeface="Calibri" panose="020F0502020204030204" pitchFamily="34" charset="0"/>
              </a:rPr>
              <a:t>Como puede ver, los síntomas del estrés pueden afectar su cuerpo, sus pensamientos, sentimientos</a:t>
            </a:r>
            <a:r>
              <a:rPr lang="es-419" sz="1100" b="0" i="1">
                <a:solidFill>
                  <a:schemeClr val="tx1"/>
                </a:solidFill>
                <a:ea typeface="Geneva" charset="-128"/>
                <a:cs typeface="Calibri" panose="020F0502020204030204" pitchFamily="34" charset="0"/>
              </a:rPr>
              <a:t> y </a:t>
            </a:r>
            <a:r>
              <a:rPr lang="es-419" sz="1100" b="0" i="0">
                <a:solidFill>
                  <a:schemeClr val="tx1"/>
                </a:solidFill>
                <a:ea typeface="Geneva" charset="-128"/>
                <a:cs typeface="Calibri" panose="020F0502020204030204" pitchFamily="34" charset="0"/>
              </a:rPr>
              <a:t> su comportamiento.</a:t>
            </a:r>
          </a:p>
          <a:p>
            <a:pPr marL="0" indent="0" algn="l" defTabSz="966492">
              <a:spcBef>
                <a:spcPct val="45000"/>
              </a:spcBef>
              <a:buClr>
                <a:srgbClr val="00447C"/>
              </a:buClr>
              <a:buSzPct val="90000"/>
              <a:buNone/>
              <a:defRPr/>
            </a:pPr>
            <a:endParaRPr lang="en-US" sz="1100" kern="0" dirty="0">
              <a:cs typeface="Calibri" panose="020F0502020204030204" pitchFamily="34" charset="0"/>
            </a:endParaRPr>
          </a:p>
          <a:p>
            <a:pPr marL="0" indent="0" eaLnBrk="1" hangingPunct="1">
              <a:buNone/>
            </a:pPr>
            <a:endParaRPr lang="en-US" altLang="en-US" sz="1100" dirty="0">
              <a:ea typeface="MS PGothic" panose="020B0600070205080204" pitchFamily="34" charset="-128"/>
              <a:cs typeface="Geneva" panose="020B0503030404040204" pitchFamily="34" charset="0"/>
            </a:endParaRPr>
          </a:p>
        </p:txBody>
      </p:sp>
      <p:sp>
        <p:nvSpPr>
          <p:cNvPr id="4" name="Slide Number Placeholder 3"/>
          <p:cNvSpPr>
            <a:spLocks noGrp="1"/>
          </p:cNvSpPr>
          <p:nvPr>
            <p:ph type="sldNum" sz="quarter" idx="5"/>
          </p:nvPr>
        </p:nvSpPr>
        <p:spPr/>
        <p:txBody>
          <a:bodyPr/>
          <a:lstStyle/>
          <a:p>
            <a:fld id="{4FF0573C-F130-4D1E-A886-85FBB65D3A1B}" type="slidenum">
              <a:rPr lang="en-US" smtClean="0"/>
              <a:pPr/>
              <a:t>4</a:t>
            </a:fld>
            <a:endParaRPr lang="en-US"/>
          </a:p>
        </p:txBody>
      </p:sp>
    </p:spTree>
    <p:extLst>
      <p:ext uri="{BB962C8B-B14F-4D97-AF65-F5344CB8AC3E}">
        <p14:creationId xmlns:p14="http://schemas.microsoft.com/office/powerpoint/2010/main" val="3140031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419" sz="1100" b="0" i="0" u="none" strike="noStrike" baseline="0">
                <a:solidFill>
                  <a:schemeClr val="tx1"/>
                </a:solidFill>
                <a:latin typeface="Calibri" panose="020F0502020204030204" pitchFamily="34" charset="0"/>
                <a:cs typeface="Calibri" panose="020F0502020204030204" pitchFamily="34" charset="0"/>
              </a:rPr>
              <a:t>El estrés puede provenir de muchos lugares diferentes, incluso de las cuestiones familiares y las relaciones, del dinero, de la salud y el trabajo</a:t>
            </a:r>
            <a:r>
              <a:rPr lang="es-419" sz="1100" b="0" i="0">
                <a:latin typeface="Calibri" panose="020F0502020204030204" pitchFamily="34" charset="0"/>
                <a:cs typeface="Calibri" panose="020F0502020204030204" pitchFamily="34" charset="0"/>
              </a:rPr>
              <a:t>.</a:t>
            </a:r>
          </a:p>
          <a:p>
            <a:pPr marL="0" indent="0">
              <a:buNone/>
            </a:pPr>
            <a:endParaRPr lang="en-US" sz="1100" b="0" i="0" u="none" strike="noStrike" kern="1200" baseline="0" dirty="0">
              <a:solidFill>
                <a:schemeClr val="tx1"/>
              </a:solidFill>
              <a:latin typeface="Calibri" panose="020F0502020204030204" pitchFamily="34" charset="0"/>
              <a:cs typeface="Calibri" panose="020F0502020204030204" pitchFamily="34" charset="0"/>
            </a:endParaRPr>
          </a:p>
          <a:p>
            <a:pPr marL="0" indent="0">
              <a:buNone/>
            </a:pPr>
            <a:endParaRPr lang="en-US" sz="1100" b="1" i="0" u="none" strike="noStrike" kern="1200" baseline="0"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5</a:t>
            </a:fld>
            <a:endParaRPr lang="en-CA"/>
          </a:p>
        </p:txBody>
      </p:sp>
    </p:spTree>
    <p:extLst>
      <p:ext uri="{BB962C8B-B14F-4D97-AF65-F5344CB8AC3E}">
        <p14:creationId xmlns:p14="http://schemas.microsoft.com/office/powerpoint/2010/main" val="1606705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dt" sz="quarter" idx="1"/>
          </p:nvPr>
        </p:nvSpPr>
        <p:spPr>
          <a:noFill/>
        </p:spPr>
        <p:txBody>
          <a:bodyPr/>
          <a:lstStyle/>
          <a:p>
            <a:endParaRPr lang="en-US" dirty="0"/>
          </a:p>
        </p:txBody>
      </p:sp>
      <p:sp>
        <p:nvSpPr>
          <p:cNvPr id="40964" name="Rectangle 6"/>
          <p:cNvSpPr>
            <a:spLocks noGrp="1" noChangeArrowheads="1"/>
          </p:cNvSpPr>
          <p:nvPr>
            <p:ph type="ftr" sz="quarter" idx="4"/>
          </p:nvPr>
        </p:nvSpPr>
        <p:spPr>
          <a:noFill/>
        </p:spPr>
        <p:txBody>
          <a:bodyPr/>
          <a:lstStyle/>
          <a:p>
            <a:endParaRPr lang="en-US" dirty="0">
              <a:ea typeface="Geneva" charset="-128"/>
            </a:endParaRPr>
          </a:p>
        </p:txBody>
      </p:sp>
      <p:sp>
        <p:nvSpPr>
          <p:cNvPr id="40965" name="Rectangle 7"/>
          <p:cNvSpPr>
            <a:spLocks noGrp="1" noChangeArrowheads="1"/>
          </p:cNvSpPr>
          <p:nvPr>
            <p:ph type="sldNum" sz="quarter" idx="5"/>
          </p:nvPr>
        </p:nvSpPr>
        <p:spPr>
          <a:noFill/>
        </p:spPr>
        <p:txBody>
          <a:bodyPr/>
          <a:lstStyle/>
          <a:p>
            <a:fld id="{24775EDE-FFCE-4853-A1F5-BA42BD27B6C6}" type="slidenum">
              <a:rPr lang="en-US"/>
              <a:pPr/>
              <a:t>6</a:t>
            </a:fld>
            <a:endParaRPr lang="en-US"/>
          </a:p>
        </p:txBody>
      </p:sp>
      <p:sp>
        <p:nvSpPr>
          <p:cNvPr id="40966" name="Rectangle 2"/>
          <p:cNvSpPr>
            <a:spLocks noGrp="1" noRot="1" noChangeAspect="1" noChangeArrowheads="1" noTextEdit="1"/>
          </p:cNvSpPr>
          <p:nvPr>
            <p:ph type="sldImg"/>
          </p:nvPr>
        </p:nvSpPr>
        <p:spPr>
          <a:ln/>
        </p:spPr>
      </p:sp>
      <p:sp>
        <p:nvSpPr>
          <p:cNvPr id="40967" name="Rectangle 3"/>
          <p:cNvSpPr>
            <a:spLocks noGrp="1" noChangeArrowheads="1"/>
          </p:cNvSpPr>
          <p:nvPr>
            <p:ph type="body" idx="1"/>
          </p:nvPr>
        </p:nvSpPr>
        <p:spPr>
          <a:noFill/>
          <a:ln/>
        </p:spPr>
        <p:txBody>
          <a:bodyPr/>
          <a:lstStyle/>
          <a:p>
            <a:pPr marL="0" indent="0">
              <a:buNone/>
            </a:pPr>
            <a:r>
              <a:rPr lang="es-419" sz="1100">
                <a:latin typeface="Calibri" panose="020F0502020204030204" pitchFamily="34" charset="0"/>
                <a:cs typeface="Calibri" panose="020F0502020204030204" pitchFamily="34" charset="0"/>
              </a:rPr>
              <a:t>A veces, el estrés puede impedir que las personas tomen decisiones positivas y conscientes. </a:t>
            </a:r>
          </a:p>
          <a:p>
            <a:pPr marL="0" indent="0">
              <a:buNone/>
            </a:pPr>
            <a:endParaRPr lang="en-US" sz="1100" dirty="0">
              <a:latin typeface="Calibri" panose="020F0502020204030204" pitchFamily="34" charset="0"/>
              <a:cs typeface="Calibri" panose="020F0502020204030204" pitchFamily="34" charset="0"/>
            </a:endParaRPr>
          </a:p>
          <a:p>
            <a:pPr marL="0" indent="0">
              <a:buNone/>
            </a:pPr>
            <a:r>
              <a:rPr lang="es-419" sz="1100">
                <a:latin typeface="Calibri" panose="020F0502020204030204" pitchFamily="34" charset="0"/>
                <a:cs typeface="Calibri" panose="020F0502020204030204" pitchFamily="34" charset="0"/>
              </a:rPr>
              <a:t>Antes de continuar, quisiera que pensara en el estrés que siente a diario.</a:t>
            </a:r>
          </a:p>
          <a:p>
            <a:pPr marL="0" indent="0">
              <a:buNone/>
            </a:pPr>
            <a:endParaRPr lang="en-US" dirty="0">
              <a:latin typeface="+mn-lt"/>
            </a:endParaRPr>
          </a:p>
          <a:p>
            <a:pPr marL="0" indent="0">
              <a:buNone/>
            </a:pPr>
            <a:endParaRPr lang="en-US" dirty="0">
              <a:latin typeface="+mn-lt"/>
            </a:endParaRPr>
          </a:p>
        </p:txBody>
      </p:sp>
    </p:spTree>
    <p:extLst>
      <p:ext uri="{BB962C8B-B14F-4D97-AF65-F5344CB8AC3E}">
        <p14:creationId xmlns:p14="http://schemas.microsoft.com/office/powerpoint/2010/main" val="3348501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326759B-2EE0-4DBC-980A-A1C19885E20D}" type="slidenum">
              <a:rPr lang="en-US" smtClean="0">
                <a:latin typeface="Verdana" pitchFamily="34" charset="0"/>
              </a:rPr>
              <a:pPr/>
              <a:t>7</a:t>
            </a:fld>
            <a:endParaRPr lang="en-US">
              <a:latin typeface="Verdana"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3"/>
          </p:nvPr>
        </p:nvSpPr>
        <p:spPr>
          <a:noFill/>
          <a:ln/>
        </p:spPr>
        <p:txBody>
          <a:bodyPr/>
          <a:lstStyle/>
          <a:p>
            <a:pPr marL="0" indent="0">
              <a:buNone/>
              <a:defRPr/>
            </a:pPr>
            <a:r>
              <a:rPr lang="es-419" sz="1100" b="0"/>
              <a:t>A menudo, tener un plan puede ayudar a reducir el estrés. </a:t>
            </a:r>
          </a:p>
          <a:p>
            <a:pPr>
              <a:defRPr/>
            </a:pPr>
            <a:endParaRPr lang="en-US" sz="1100" b="0" dirty="0"/>
          </a:p>
          <a:p>
            <a:pPr>
              <a:defRPr/>
            </a:pPr>
            <a:r>
              <a:rPr lang="es-419" sz="1100" b="0"/>
              <a:t>¿Estresado por su trabajo? Haga un plan para encontrar uno nuevo y empiece a buscar. </a:t>
            </a:r>
          </a:p>
          <a:p>
            <a:pPr>
              <a:defRPr/>
            </a:pPr>
            <a:endParaRPr lang="en-US" sz="1100" b="0" dirty="0"/>
          </a:p>
          <a:p>
            <a:pPr>
              <a:defRPr/>
            </a:pPr>
            <a:r>
              <a:rPr lang="es-419" sz="1100" b="0"/>
              <a:t>¿Estresado por sus finanzas? </a:t>
            </a:r>
            <a:r>
              <a:rPr lang="es-419" sz="1100"/>
              <a:t>Elabore </a:t>
            </a:r>
            <a:r>
              <a:rPr lang="es-419" sz="1100" b="0"/>
              <a:t>un presupuesto. </a:t>
            </a:r>
          </a:p>
          <a:p>
            <a:pPr>
              <a:defRPr/>
            </a:pPr>
            <a:endParaRPr lang="en-US" sz="1100" b="0" dirty="0"/>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s-419" sz="1100" b="0">
                <a:solidFill>
                  <a:schemeClr val="tx1"/>
                </a:solidFill>
                <a:ea typeface="+mn-ea"/>
                <a:cs typeface="+mn-cs"/>
              </a:rPr>
              <a:t>Dar pasos positivos en su plan puede ayudarlo a reducir el estrés todavía más.  </a:t>
            </a:r>
          </a:p>
          <a:p>
            <a:pPr>
              <a:defRPr/>
            </a:pPr>
            <a:endParaRPr lang="en-US" sz="1100" b="0" dirty="0"/>
          </a:p>
        </p:txBody>
      </p:sp>
    </p:spTree>
    <p:extLst>
      <p:ext uri="{BB962C8B-B14F-4D97-AF65-F5344CB8AC3E}">
        <p14:creationId xmlns:p14="http://schemas.microsoft.com/office/powerpoint/2010/main" val="153153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s-419" sz="1100">
                <a:ea typeface="ＭＳ Ｐゴシック" pitchFamily="34" charset="-128"/>
                <a:cs typeface="Geneva" pitchFamily="123" charset="-128"/>
              </a:rPr>
              <a:t>El primer paso para combatir el estrés relacionado con las finanzas es administrar su situación financiera desde ahora. Comprender su situación </a:t>
            </a:r>
            <a:r>
              <a:rPr lang="es-419" sz="1100" b="1" i="1">
                <a:ea typeface="ＭＳ Ｐゴシック" pitchFamily="34" charset="-128"/>
                <a:cs typeface="Geneva" pitchFamily="123" charset="-128"/>
              </a:rPr>
              <a:t>actual</a:t>
            </a:r>
            <a:r>
              <a:rPr lang="es-419" sz="1100">
                <a:ea typeface="ＭＳ Ｐゴシック" pitchFamily="34" charset="-128"/>
                <a:cs typeface="Geneva" pitchFamily="123" charset="-128"/>
              </a:rPr>
              <a:t> y saber qué medidas positivas puede tomar para influir en su situación financiera puede ser un buen comienzo. </a:t>
            </a:r>
          </a:p>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endParaRPr lang="en-US" altLang="en-US" sz="1100" dirty="0">
              <a:ea typeface="ＭＳ Ｐゴシック" pitchFamily="34" charset="-128"/>
              <a:cs typeface="Geneva" pitchFamily="123" charset="-128"/>
            </a:endParaRPr>
          </a:p>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endParaRPr lang="en-US" sz="1100" dirty="0"/>
          </a:p>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endParaRPr lang="en-US" altLang="en-US" sz="1200" dirty="0">
              <a:ea typeface="ＭＳ Ｐゴシック" pitchFamily="34" charset="-128"/>
              <a:cs typeface="Geneva" pitchFamily="123" charset="-128"/>
            </a:endParaRPr>
          </a:p>
          <a:p>
            <a:pPr marL="0" indent="0">
              <a:buNone/>
            </a:pPr>
            <a:endParaRPr lang="en-US" dirty="0"/>
          </a:p>
        </p:txBody>
      </p:sp>
      <p:sp>
        <p:nvSpPr>
          <p:cNvPr id="4" name="Slide Number Placeholder 3"/>
          <p:cNvSpPr>
            <a:spLocks noGrp="1"/>
          </p:cNvSpPr>
          <p:nvPr>
            <p:ph type="sldNum" sz="quarter" idx="10"/>
          </p:nvPr>
        </p:nvSpPr>
        <p:spPr/>
        <p:txBody>
          <a:bodyPr/>
          <a:lstStyle/>
          <a:p>
            <a:fld id="{4FF0573C-F130-4D1E-A886-85FBB65D3A1B}" type="slidenum">
              <a:rPr lang="en-US" smtClean="0"/>
              <a:pPr/>
              <a:t>8</a:t>
            </a:fld>
            <a:endParaRPr lang="en-US"/>
          </a:p>
        </p:txBody>
      </p:sp>
    </p:spTree>
    <p:extLst>
      <p:ext uri="{BB962C8B-B14F-4D97-AF65-F5344CB8AC3E}">
        <p14:creationId xmlns:p14="http://schemas.microsoft.com/office/powerpoint/2010/main" val="3523704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419"/>
              <a:t>Cada año, realizamos una encuesta entre los participantes de nuestro plan de jubilación para obtener más información de cuáles son sus factores de estrés financiero y cómo podemos ayudarlos. </a:t>
            </a:r>
          </a:p>
          <a:p>
            <a:pPr marL="0" indent="0">
              <a:buNone/>
            </a:pPr>
            <a:endParaRPr lang="en-US" dirty="0"/>
          </a:p>
          <a:p>
            <a:pPr marL="0" indent="0">
              <a:buNone/>
            </a:pPr>
            <a:r>
              <a:rPr lang="es-419"/>
              <a:t>Seguramente, no le sorprenda enterarse de que la economía está afectando tanto el estrés financiero como la salud mental.</a:t>
            </a:r>
          </a:p>
          <a:p>
            <a:pPr marL="0" indent="0">
              <a:buNone/>
            </a:pPr>
            <a:r>
              <a:rPr lang="es-419"/>
              <a:t>El 68 % de sus compañeros afirmó que sus finanzas le provocan estrés, y el 71 % dijo que las condiciones económicas afectan su salud mental.</a:t>
            </a:r>
          </a:p>
        </p:txBody>
      </p:sp>
      <p:sp>
        <p:nvSpPr>
          <p:cNvPr id="4" name="Slide Number Placeholder 3"/>
          <p:cNvSpPr>
            <a:spLocks noGrp="1"/>
          </p:cNvSpPr>
          <p:nvPr>
            <p:ph type="sldNum" sz="quarter" idx="5"/>
          </p:nvPr>
        </p:nvSpPr>
        <p:spPr/>
        <p:txBody>
          <a:bodyPr/>
          <a:lstStyle/>
          <a:p>
            <a:fld id="{4FF0573C-F130-4D1E-A886-85FBB65D3A1B}" type="slidenum">
              <a:rPr lang="en-CA" smtClean="0"/>
              <a:pPr/>
              <a:t>9</a:t>
            </a:fld>
            <a:endParaRPr lang="en-CA"/>
          </a:p>
        </p:txBody>
      </p:sp>
    </p:spTree>
    <p:extLst>
      <p:ext uri="{BB962C8B-B14F-4D97-AF65-F5344CB8AC3E}">
        <p14:creationId xmlns:p14="http://schemas.microsoft.com/office/powerpoint/2010/main" val="4087307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15.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3D2279E-B411-9A48-B587-47DB6F5428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929" t="20162" r="17272" b="41"/>
          <a:stretch/>
        </p:blipFill>
        <p:spPr>
          <a:xfrm>
            <a:off x="0" y="3464"/>
            <a:ext cx="9144000" cy="6851072"/>
          </a:xfrm>
          <a:prstGeom prst="rect">
            <a:avLst/>
          </a:prstGeom>
        </p:spPr>
      </p:pic>
      <p:sp>
        <p:nvSpPr>
          <p:cNvPr id="2" name="Title 1">
            <a:extLst>
              <a:ext uri="{FF2B5EF4-FFF2-40B4-BE49-F238E27FC236}">
                <a16:creationId xmlns:a16="http://schemas.microsoft.com/office/drawing/2014/main" id="{14A79FD9-D925-45D9-A7DA-662A6E696EAA}"/>
              </a:ext>
            </a:extLst>
          </p:cNvPr>
          <p:cNvSpPr>
            <a:spLocks noGrp="1"/>
          </p:cNvSpPr>
          <p:nvPr>
            <p:ph type="ctrTitle" hasCustomPrompt="1"/>
          </p:nvPr>
        </p:nvSpPr>
        <p:spPr>
          <a:xfrm>
            <a:off x="398463" y="737668"/>
            <a:ext cx="6053612" cy="3438682"/>
          </a:xfrm>
        </p:spPr>
        <p:txBody>
          <a:bodyPr anchor="ctr">
            <a:normAutofit/>
          </a:bodyPr>
          <a:lstStyle>
            <a:lvl1pPr algn="l">
              <a:lnSpc>
                <a:spcPct val="95000"/>
              </a:lnSpc>
              <a:defRPr sz="7200">
                <a:solidFill>
                  <a:schemeClr val="bg1"/>
                </a:solidFill>
              </a:defRPr>
            </a:lvl1pPr>
          </a:lstStyle>
          <a:p>
            <a:r>
              <a:rPr lang="en-CA" noProof="0" dirty="0"/>
              <a:t>Title of </a:t>
            </a:r>
            <a:br>
              <a:rPr lang="en-CA" noProof="0" dirty="0"/>
            </a:br>
            <a:r>
              <a:rPr lang="en-CA" noProof="0" dirty="0"/>
              <a:t>presentation</a:t>
            </a:r>
          </a:p>
        </p:txBody>
      </p:sp>
      <p:sp>
        <p:nvSpPr>
          <p:cNvPr id="3" name="Subtitle 2">
            <a:extLst>
              <a:ext uri="{FF2B5EF4-FFF2-40B4-BE49-F238E27FC236}">
                <a16:creationId xmlns:a16="http://schemas.microsoft.com/office/drawing/2014/main" id="{C76218ED-EAF3-4B2E-B594-07CC7613C3D4}"/>
              </a:ext>
            </a:extLst>
          </p:cNvPr>
          <p:cNvSpPr>
            <a:spLocks noGrp="1"/>
          </p:cNvSpPr>
          <p:nvPr>
            <p:ph type="subTitle" idx="1" hasCustomPrompt="1"/>
          </p:nvPr>
        </p:nvSpPr>
        <p:spPr>
          <a:xfrm>
            <a:off x="398463" y="4789255"/>
            <a:ext cx="6053611" cy="407584"/>
          </a:xfrm>
        </p:spPr>
        <p:txBody>
          <a:bodyPr anchor="b"/>
          <a:lstStyle>
            <a:lvl1pPr marL="0" indent="0" algn="l">
              <a:buNone/>
              <a:defRPr sz="1400">
                <a:solidFill>
                  <a:schemeClr val="bg1"/>
                </a:solidFill>
                <a:latin typeface="+mn-lt"/>
              </a:defRPr>
            </a:lvl1pPr>
            <a:lvl2pPr marL="457063" indent="0" algn="r">
              <a:buNone/>
              <a:defRPr sz="1200">
                <a:solidFill>
                  <a:schemeClr val="tx1"/>
                </a:solidFill>
              </a:defRPr>
            </a:lvl2pPr>
            <a:lvl3pPr marL="914126" indent="0" algn="r">
              <a:buNone/>
              <a:defRPr sz="1200">
                <a:solidFill>
                  <a:schemeClr val="tx1"/>
                </a:solidFill>
              </a:defRPr>
            </a:lvl3pPr>
            <a:lvl4pPr marL="1371189" indent="0" algn="r">
              <a:buNone/>
              <a:defRPr sz="1200">
                <a:solidFill>
                  <a:schemeClr val="tx1"/>
                </a:solidFill>
              </a:defRPr>
            </a:lvl4pPr>
            <a:lvl5pPr marL="1828251" indent="0" algn="r">
              <a:buNone/>
              <a:defRPr sz="1200">
                <a:solidFill>
                  <a:schemeClr val="tx1"/>
                </a:solidFill>
              </a:defRPr>
            </a:lvl5pPr>
            <a:lvl6pPr marL="2285314" indent="0" algn="r">
              <a:buNone/>
              <a:defRPr sz="1200">
                <a:solidFill>
                  <a:schemeClr val="tx1"/>
                </a:solidFill>
              </a:defRPr>
            </a:lvl6pPr>
            <a:lvl7pPr marL="2742377" indent="0" algn="r">
              <a:buNone/>
              <a:defRPr sz="1200">
                <a:solidFill>
                  <a:schemeClr val="tx1"/>
                </a:solidFill>
              </a:defRPr>
            </a:lvl7pPr>
            <a:lvl8pPr marL="3199440" indent="0" algn="r">
              <a:buNone/>
              <a:defRPr sz="1200">
                <a:solidFill>
                  <a:schemeClr val="tx1"/>
                </a:solidFill>
              </a:defRPr>
            </a:lvl8pPr>
            <a:lvl9pPr marL="3656503" indent="0" algn="r">
              <a:buNone/>
              <a:defRPr sz="1200">
                <a:solidFill>
                  <a:schemeClr val="tx1"/>
                </a:solidFill>
              </a:defRPr>
            </a:lvl9pPr>
          </a:lstStyle>
          <a:p>
            <a:r>
              <a:rPr lang="en-CA" noProof="0" dirty="0"/>
              <a:t>Presenter Full Name</a:t>
            </a:r>
          </a:p>
        </p:txBody>
      </p:sp>
      <p:sp>
        <p:nvSpPr>
          <p:cNvPr id="4" name="Date Placeholder 3">
            <a:extLst>
              <a:ext uri="{FF2B5EF4-FFF2-40B4-BE49-F238E27FC236}">
                <a16:creationId xmlns:a16="http://schemas.microsoft.com/office/drawing/2014/main" id="{7179E835-F42F-4EB7-9CF0-61AE2C509E9A}"/>
              </a:ext>
            </a:extLst>
          </p:cNvPr>
          <p:cNvSpPr>
            <a:spLocks noGrp="1"/>
          </p:cNvSpPr>
          <p:nvPr>
            <p:ph type="dt" sz="half" idx="10"/>
          </p:nvPr>
        </p:nvSpPr>
        <p:spPr bwMode="black">
          <a:xfrm>
            <a:off x="398465" y="5459994"/>
            <a:ext cx="6053610" cy="267194"/>
          </a:xfrm>
        </p:spPr>
        <p:txBody>
          <a:bodyPr anchor="t"/>
          <a:lstStyle>
            <a:lvl1pPr algn="l">
              <a:defRPr sz="1400">
                <a:solidFill>
                  <a:schemeClr val="bg1"/>
                </a:solidFill>
                <a:latin typeface="+mn-lt"/>
              </a:defRPr>
            </a:lvl1pPr>
          </a:lstStyle>
          <a:p>
            <a:fld id="{ED3FA57E-F3C9-4422-B7DF-F56B8E1A49EB}" type="datetime4">
              <a:rPr lang="en-CA" smtClean="0"/>
              <a:pPr/>
              <a:t>May 3, 2023</a:t>
            </a:fld>
            <a:endParaRPr lang="en-CA" dirty="0"/>
          </a:p>
        </p:txBody>
      </p:sp>
      <p:sp>
        <p:nvSpPr>
          <p:cNvPr id="5" name="Footer Placeholder 4">
            <a:extLst>
              <a:ext uri="{FF2B5EF4-FFF2-40B4-BE49-F238E27FC236}">
                <a16:creationId xmlns:a16="http://schemas.microsoft.com/office/drawing/2014/main" id="{AFBA3F65-764D-4A7E-A10B-5BE344887127}"/>
              </a:ext>
            </a:extLst>
          </p:cNvPr>
          <p:cNvSpPr>
            <a:spLocks noGrp="1"/>
          </p:cNvSpPr>
          <p:nvPr>
            <p:ph type="ftr" sz="quarter" idx="11"/>
          </p:nvPr>
        </p:nvSpPr>
        <p:spPr>
          <a:xfrm>
            <a:off x="341799" y="7010401"/>
            <a:ext cx="8462696" cy="45719"/>
          </a:xfrm>
        </p:spPr>
        <p:txBody>
          <a:bodyPr/>
          <a:lstStyle/>
          <a:p>
            <a:endParaRPr lang="en-CA" dirty="0"/>
          </a:p>
        </p:txBody>
      </p:sp>
      <p:sp>
        <p:nvSpPr>
          <p:cNvPr id="6" name="Slide Number Placeholder 5">
            <a:extLst>
              <a:ext uri="{FF2B5EF4-FFF2-40B4-BE49-F238E27FC236}">
                <a16:creationId xmlns:a16="http://schemas.microsoft.com/office/drawing/2014/main" id="{9C867EB5-B07A-46BB-AD80-255361B7A403}"/>
              </a:ext>
            </a:extLst>
          </p:cNvPr>
          <p:cNvSpPr>
            <a:spLocks noGrp="1"/>
          </p:cNvSpPr>
          <p:nvPr>
            <p:ph type="sldNum" sz="quarter" idx="12"/>
          </p:nvPr>
        </p:nvSpPr>
        <p:spPr bwMode="white">
          <a:xfrm>
            <a:off x="8807965" y="7010398"/>
            <a:ext cx="336035" cy="45720"/>
          </a:xfrm>
        </p:spPr>
        <p:txBody>
          <a:bodyPr/>
          <a:lstStyle>
            <a:lvl1pPr>
              <a:defRPr sz="100">
                <a:solidFill>
                  <a:srgbClr val="E6E6E6"/>
                </a:solidFill>
              </a:defRPr>
            </a:lvl1pPr>
          </a:lstStyle>
          <a:p>
            <a:fld id="{63CCAC63-48FA-4D87-8511-FFBEA58AD00F}" type="slidenum">
              <a:rPr lang="en-CA" smtClean="0"/>
              <a:pPr/>
              <a:t>‹#›</a:t>
            </a:fld>
            <a:endParaRPr lang="en-CA" dirty="0"/>
          </a:p>
        </p:txBody>
      </p:sp>
    </p:spTree>
    <p:extLst>
      <p:ext uri="{BB962C8B-B14F-4D97-AF65-F5344CB8AC3E}">
        <p14:creationId xmlns:p14="http://schemas.microsoft.com/office/powerpoint/2010/main" val="32654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pter 3">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98463" y="780239"/>
            <a:ext cx="8360572" cy="4771958"/>
          </a:xfrm>
        </p:spPr>
        <p:txBody>
          <a:bodyPr anchor="ctr">
            <a:normAutofit/>
          </a:bodyPr>
          <a:lstStyle>
            <a:lvl1pPr>
              <a:defRPr sz="7200">
                <a:solidFill>
                  <a:schemeClr val="tx1"/>
                </a:solidFill>
              </a:defRPr>
            </a:lvl1pPr>
          </a:lstStyle>
          <a:p>
            <a:r>
              <a:rPr lang="en-CA" noProof="0" dirty="0"/>
              <a:t>Chapter slide</a:t>
            </a:r>
          </a:p>
        </p:txBody>
      </p:sp>
      <p:sp>
        <p:nvSpPr>
          <p:cNvPr id="2" name="Date Placeholder 1"/>
          <p:cNvSpPr>
            <a:spLocks noGrp="1"/>
          </p:cNvSpPr>
          <p:nvPr>
            <p:ph type="dt" sz="half" idx="10"/>
          </p:nvPr>
        </p:nvSpPr>
        <p:spPr/>
        <p:txBody>
          <a:bodyPr/>
          <a:lstStyle>
            <a:lvl1pPr>
              <a:defRPr>
                <a:solidFill>
                  <a:schemeClr val="bg1"/>
                </a:solidFill>
              </a:defRPr>
            </a:lvl1pPr>
          </a:lstStyle>
          <a:p>
            <a:fld id="{51C1510D-34D1-4B3A-9459-3FC94A26D1AA}" type="datetime4">
              <a:rPr lang="en-CA" smtClean="0"/>
              <a:t>May 3, 2023</a:t>
            </a:fld>
            <a:endParaRPr lang="en-US"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BB333B34-C87C-402E-ABB0-13B7C9DEBBC4}" type="slidenum">
              <a:rPr lang="en-CA" smtClean="0"/>
              <a:pPr/>
              <a:t>‹#›</a:t>
            </a:fld>
            <a:endParaRPr lang="en-CA" dirty="0"/>
          </a:p>
        </p:txBody>
      </p:sp>
    </p:spTree>
    <p:extLst>
      <p:ext uri="{BB962C8B-B14F-4D97-AF65-F5344CB8AC3E}">
        <p14:creationId xmlns:p14="http://schemas.microsoft.com/office/powerpoint/2010/main" val="188752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p>
            <a:r>
              <a:rPr lang="en-CA" noProof="0" dirty="0"/>
              <a:t>Slide title</a:t>
            </a:r>
          </a:p>
        </p:txBody>
      </p:sp>
      <p:sp>
        <p:nvSpPr>
          <p:cNvPr id="3" name="Date Placeholder 2"/>
          <p:cNvSpPr>
            <a:spLocks noGrp="1"/>
          </p:cNvSpPr>
          <p:nvPr>
            <p:ph type="dt" sz="half" idx="10"/>
          </p:nvPr>
        </p:nvSpPr>
        <p:spPr/>
        <p:txBody>
          <a:bodyPr/>
          <a:lstStyle/>
          <a:p>
            <a:fld id="{A37F1619-AA93-4060-BD60-C576B19528E8}" type="datetime4">
              <a:rPr lang="en-CA" smtClean="0"/>
              <a:t>May 3, 2023</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BB333B34-C87C-402E-ABB0-13B7C9DEBBC4}" type="slidenum">
              <a:rPr/>
              <a:t>‹#›</a:t>
            </a:fld>
            <a:endParaRPr dirty="0"/>
          </a:p>
        </p:txBody>
      </p:sp>
    </p:spTree>
    <p:extLst>
      <p:ext uri="{BB962C8B-B14F-4D97-AF65-F5344CB8AC3E}">
        <p14:creationId xmlns:p14="http://schemas.microsoft.com/office/powerpoint/2010/main" val="78344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4" y="472438"/>
            <a:ext cx="8356240" cy="792167"/>
          </a:xfrm>
        </p:spPr>
        <p:txBody>
          <a:bodyPr/>
          <a:lstStyle/>
          <a:p>
            <a:r>
              <a:rPr lang="en-CA" noProof="0" dirty="0"/>
              <a:t>Slide title</a:t>
            </a:r>
          </a:p>
        </p:txBody>
      </p:sp>
      <p:sp>
        <p:nvSpPr>
          <p:cNvPr id="3" name="Date Placeholder 2"/>
          <p:cNvSpPr>
            <a:spLocks noGrp="1"/>
          </p:cNvSpPr>
          <p:nvPr>
            <p:ph type="dt" sz="half" idx="10"/>
          </p:nvPr>
        </p:nvSpPr>
        <p:spPr/>
        <p:txBody>
          <a:bodyPr/>
          <a:lstStyle/>
          <a:p>
            <a:fld id="{E8B94599-B0CF-427C-90FA-8448CA06BC9E}" type="datetime4">
              <a:rPr lang="en-CA" smtClean="0"/>
              <a:t>May 3, 2023</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BB333B34-C87C-402E-ABB0-13B7C9DEBBC4}" type="slidenum">
              <a:rPr/>
              <a:t>‹#›</a:t>
            </a:fld>
            <a:endParaRPr dirty="0"/>
          </a:p>
        </p:txBody>
      </p:sp>
      <p:sp>
        <p:nvSpPr>
          <p:cNvPr id="6" name="Text Placeholder 8">
            <a:extLst>
              <a:ext uri="{FF2B5EF4-FFF2-40B4-BE49-F238E27FC236}">
                <a16:creationId xmlns:a16="http://schemas.microsoft.com/office/drawing/2014/main" id="{CCA64D4B-F13B-4926-B9D7-FE0892242567}"/>
              </a:ext>
            </a:extLst>
          </p:cNvPr>
          <p:cNvSpPr>
            <a:spLocks noGrp="1"/>
          </p:cNvSpPr>
          <p:nvPr>
            <p:ph type="body" sz="quarter" idx="15" hasCustomPrompt="1"/>
          </p:nvPr>
        </p:nvSpPr>
        <p:spPr>
          <a:xfrm>
            <a:off x="1876885" y="6168123"/>
            <a:ext cx="6476093"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spTree>
    <p:extLst>
      <p:ext uri="{BB962C8B-B14F-4D97-AF65-F5344CB8AC3E}">
        <p14:creationId xmlns:p14="http://schemas.microsoft.com/office/powerpoint/2010/main" val="429415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98464" y="472438"/>
            <a:ext cx="8356240" cy="792167"/>
          </a:xfrm>
        </p:spPr>
        <p:txBody>
          <a:bodyPr/>
          <a:lstStyle/>
          <a:p>
            <a:r>
              <a:rPr lang="en-CA" noProof="0" dirty="0"/>
              <a:t>Slide title</a:t>
            </a:r>
          </a:p>
        </p:txBody>
      </p:sp>
      <p:sp>
        <p:nvSpPr>
          <p:cNvPr id="3" name="Content Placeholder 2"/>
          <p:cNvSpPr>
            <a:spLocks noGrp="1"/>
          </p:cNvSpPr>
          <p:nvPr>
            <p:ph sz="half" idx="1" hasCustomPrompt="1"/>
          </p:nvPr>
        </p:nvSpPr>
        <p:spPr>
          <a:xfrm>
            <a:off x="398464" y="1434588"/>
            <a:ext cx="4049680" cy="4576536"/>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dirty="0"/>
              <a:t>Click to add main bullet</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4" name="Content Placeholder 3"/>
          <p:cNvSpPr>
            <a:spLocks noGrp="1"/>
          </p:cNvSpPr>
          <p:nvPr>
            <p:ph sz="half" idx="2" hasCustomPrompt="1"/>
          </p:nvPr>
        </p:nvSpPr>
        <p:spPr>
          <a:xfrm>
            <a:off x="4708048" y="1434191"/>
            <a:ext cx="4046656" cy="4580885"/>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dirty="0"/>
              <a:t>Click to add main bullet</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5" name="Date Placeholder 4"/>
          <p:cNvSpPr>
            <a:spLocks noGrp="1"/>
          </p:cNvSpPr>
          <p:nvPr>
            <p:ph type="dt" sz="half" idx="10"/>
          </p:nvPr>
        </p:nvSpPr>
        <p:spPr/>
        <p:txBody>
          <a:bodyPr/>
          <a:lstStyle/>
          <a:p>
            <a:fld id="{685EE892-DA9C-470A-9EFD-1F1333ED0846}" type="datetime4">
              <a:rPr lang="en-CA" smtClean="0"/>
              <a:t>May 3, 2023</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BB333B34-C87C-402E-ABB0-13B7C9DEBBC4}" type="slidenum">
              <a:rPr/>
              <a:t>‹#›</a:t>
            </a:fld>
            <a:endParaRPr dirty="0"/>
          </a:p>
        </p:txBody>
      </p:sp>
    </p:spTree>
    <p:extLst>
      <p:ext uri="{BB962C8B-B14F-4D97-AF65-F5344CB8AC3E}">
        <p14:creationId xmlns:p14="http://schemas.microsoft.com/office/powerpoint/2010/main" val="218193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lvl1pPr>
              <a:defRPr/>
            </a:lvl1pPr>
          </a:lstStyle>
          <a:p>
            <a:r>
              <a:rPr lang="en-CA" noProof="0" dirty="0"/>
              <a:t>Slide title</a:t>
            </a:r>
          </a:p>
        </p:txBody>
      </p:sp>
      <p:sp>
        <p:nvSpPr>
          <p:cNvPr id="3" name="Text Placeholder 2"/>
          <p:cNvSpPr>
            <a:spLocks noGrp="1"/>
          </p:cNvSpPr>
          <p:nvPr>
            <p:ph type="body" idx="1" hasCustomPrompt="1"/>
          </p:nvPr>
        </p:nvSpPr>
        <p:spPr>
          <a:xfrm>
            <a:off x="398463" y="1435608"/>
            <a:ext cx="4050792"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dirty="0"/>
              <a:t>Click to add heading</a:t>
            </a:r>
          </a:p>
        </p:txBody>
      </p:sp>
      <p:sp>
        <p:nvSpPr>
          <p:cNvPr id="4" name="Content Placeholder 3"/>
          <p:cNvSpPr>
            <a:spLocks noGrp="1"/>
          </p:cNvSpPr>
          <p:nvPr>
            <p:ph sz="half" idx="2" hasCustomPrompt="1"/>
          </p:nvPr>
        </p:nvSpPr>
        <p:spPr>
          <a:xfrm>
            <a:off x="398463" y="2126107"/>
            <a:ext cx="4050792" cy="3886200"/>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Text Placeholder 4"/>
          <p:cNvSpPr>
            <a:spLocks noGrp="1"/>
          </p:cNvSpPr>
          <p:nvPr>
            <p:ph type="body" sz="quarter" idx="3" hasCustomPrompt="1"/>
          </p:nvPr>
        </p:nvSpPr>
        <p:spPr>
          <a:xfrm>
            <a:off x="4695952" y="1435608"/>
            <a:ext cx="4049587"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dirty="0"/>
              <a:t>Click to add heading</a:t>
            </a:r>
          </a:p>
        </p:txBody>
      </p:sp>
      <p:sp>
        <p:nvSpPr>
          <p:cNvPr id="6" name="Content Placeholder 5"/>
          <p:cNvSpPr>
            <a:spLocks noGrp="1"/>
          </p:cNvSpPr>
          <p:nvPr>
            <p:ph sz="quarter" idx="4" hasCustomPrompt="1"/>
          </p:nvPr>
        </p:nvSpPr>
        <p:spPr>
          <a:xfrm>
            <a:off x="4695952" y="2126107"/>
            <a:ext cx="4049587" cy="3886200"/>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dirty="0"/>
              <a:t>Click to add main bullet</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7" name="Date Placeholder 6"/>
          <p:cNvSpPr>
            <a:spLocks noGrp="1"/>
          </p:cNvSpPr>
          <p:nvPr>
            <p:ph type="dt" sz="half" idx="10"/>
          </p:nvPr>
        </p:nvSpPr>
        <p:spPr/>
        <p:txBody>
          <a:bodyPr/>
          <a:lstStyle/>
          <a:p>
            <a:fld id="{00A4CB11-CC29-45DE-86FE-3B5E9B18E485}" type="datetime4">
              <a:rPr lang="en-CA" smtClean="0"/>
              <a:t>May 3, 2023</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BB333B34-C87C-402E-ABB0-13B7C9DEBBC4}" type="slidenum">
              <a:rPr/>
              <a:t>‹#›</a:t>
            </a:fld>
            <a:endParaRPr dirty="0"/>
          </a:p>
        </p:txBody>
      </p:sp>
    </p:spTree>
    <p:extLst>
      <p:ext uri="{BB962C8B-B14F-4D97-AF65-F5344CB8AC3E}">
        <p14:creationId xmlns:p14="http://schemas.microsoft.com/office/powerpoint/2010/main" val="334494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3042303" cy="6857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 name="Title 1"/>
          <p:cNvSpPr>
            <a:spLocks noGrp="1"/>
          </p:cNvSpPr>
          <p:nvPr>
            <p:ph type="title" hasCustomPrompt="1"/>
          </p:nvPr>
        </p:nvSpPr>
        <p:spPr>
          <a:xfrm>
            <a:off x="398463" y="463844"/>
            <a:ext cx="2469787" cy="3401475"/>
          </a:xfrm>
        </p:spPr>
        <p:txBody>
          <a:bodyPr anchor="t">
            <a:noAutofit/>
          </a:bodyPr>
          <a:lstStyle>
            <a:lvl1pPr>
              <a:lnSpc>
                <a:spcPct val="95000"/>
              </a:lnSpc>
              <a:spcBef>
                <a:spcPts val="0"/>
              </a:spcBef>
              <a:defRPr sz="3200" baseline="0">
                <a:solidFill>
                  <a:schemeClr val="bg1"/>
                </a:solidFill>
              </a:defRPr>
            </a:lvl1pPr>
          </a:lstStyle>
          <a:p>
            <a:r>
              <a:rPr lang="en-CA" noProof="0" dirty="0"/>
              <a:t>Title </a:t>
            </a:r>
            <a:br>
              <a:rPr lang="en-CA" noProof="0" dirty="0"/>
            </a:br>
            <a:r>
              <a:rPr lang="en-CA" noProof="0" dirty="0"/>
              <a:t>of slide</a:t>
            </a:r>
          </a:p>
        </p:txBody>
      </p:sp>
      <p:sp>
        <p:nvSpPr>
          <p:cNvPr id="4" name="Date Placeholder 3"/>
          <p:cNvSpPr>
            <a:spLocks noGrp="1"/>
          </p:cNvSpPr>
          <p:nvPr>
            <p:ph type="dt" sz="half" idx="10"/>
          </p:nvPr>
        </p:nvSpPr>
        <p:spPr>
          <a:xfrm>
            <a:off x="8807965" y="7010398"/>
            <a:ext cx="336035" cy="45720"/>
          </a:xfrm>
        </p:spPr>
        <p:txBody>
          <a:bodyPr/>
          <a:lstStyle/>
          <a:p>
            <a:fld id="{FF132DD1-ED70-4BDF-9A73-CA79C3A1B7D9}" type="datetime4">
              <a:rPr lang="en-CA" smtClean="0"/>
              <a:t>May 3, 2023</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270902" y="6170281"/>
            <a:ext cx="508207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pic>
        <p:nvPicPr>
          <p:cNvPr id="3" name="Graphic 2">
            <a:extLst>
              <a:ext uri="{FF2B5EF4-FFF2-40B4-BE49-F238E27FC236}">
                <a16:creationId xmlns:a16="http://schemas.microsoft.com/office/drawing/2014/main" id="{94741676-E466-45EE-9456-AFE9D2BAAE5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301899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3042303" cy="6857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 name="Title 1"/>
          <p:cNvSpPr>
            <a:spLocks noGrp="1"/>
          </p:cNvSpPr>
          <p:nvPr>
            <p:ph type="title" hasCustomPrompt="1"/>
          </p:nvPr>
        </p:nvSpPr>
        <p:spPr>
          <a:xfrm>
            <a:off x="400572" y="463844"/>
            <a:ext cx="2467680" cy="3401475"/>
          </a:xfrm>
        </p:spPr>
        <p:txBody>
          <a:bodyPr anchor="t">
            <a:noAutofit/>
          </a:bodyPr>
          <a:lstStyle>
            <a:lvl1pPr>
              <a:lnSpc>
                <a:spcPct val="95000"/>
              </a:lnSpc>
              <a:spcBef>
                <a:spcPts val="0"/>
              </a:spcBef>
              <a:defRPr sz="3200" baseline="0">
                <a:solidFill>
                  <a:schemeClr val="bg1"/>
                </a:solidFill>
              </a:defRPr>
            </a:lvl1pPr>
          </a:lstStyle>
          <a:p>
            <a:r>
              <a:rPr lang="en-CA" noProof="0" dirty="0"/>
              <a:t>Title </a:t>
            </a:r>
            <a:br>
              <a:rPr lang="en-CA" noProof="0" dirty="0"/>
            </a:br>
            <a:r>
              <a:rPr lang="en-CA" noProof="0" dirty="0"/>
              <a:t>of slide</a:t>
            </a:r>
          </a:p>
        </p:txBody>
      </p:sp>
      <p:sp>
        <p:nvSpPr>
          <p:cNvPr id="4" name="Date Placeholder 3"/>
          <p:cNvSpPr>
            <a:spLocks noGrp="1"/>
          </p:cNvSpPr>
          <p:nvPr>
            <p:ph type="dt" sz="half" idx="10"/>
          </p:nvPr>
        </p:nvSpPr>
        <p:spPr>
          <a:xfrm>
            <a:off x="8807965" y="7010398"/>
            <a:ext cx="336035" cy="45720"/>
          </a:xfrm>
        </p:spPr>
        <p:txBody>
          <a:bodyPr/>
          <a:lstStyle/>
          <a:p>
            <a:fld id="{2225BEF7-362C-47A2-99CE-F92BC52601A4}" type="datetime4">
              <a:rPr lang="en-CA" smtClean="0"/>
              <a:t>May 3, 2023</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270901" y="6170281"/>
            <a:ext cx="5082077"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pic>
        <p:nvPicPr>
          <p:cNvPr id="3" name="Graphic 2">
            <a:extLst>
              <a:ext uri="{FF2B5EF4-FFF2-40B4-BE49-F238E27FC236}">
                <a16:creationId xmlns:a16="http://schemas.microsoft.com/office/drawing/2014/main" id="{8E0896CE-7B58-4926-945B-578075DD217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196720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wo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3042303" cy="6857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3270901" y="475488"/>
            <a:ext cx="5474189"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CA" noProof="0" dirty="0"/>
              <a:t>Title here</a:t>
            </a:r>
          </a:p>
        </p:txBody>
      </p:sp>
      <p:sp>
        <p:nvSpPr>
          <p:cNvPr id="2" name="Title 1"/>
          <p:cNvSpPr>
            <a:spLocks noGrp="1"/>
          </p:cNvSpPr>
          <p:nvPr>
            <p:ph type="title" hasCustomPrompt="1"/>
          </p:nvPr>
        </p:nvSpPr>
        <p:spPr>
          <a:xfrm>
            <a:off x="400572" y="463844"/>
            <a:ext cx="2467680" cy="3401475"/>
          </a:xfrm>
        </p:spPr>
        <p:txBody>
          <a:bodyPr anchor="t">
            <a:noAutofit/>
          </a:bodyPr>
          <a:lstStyle>
            <a:lvl1pPr>
              <a:lnSpc>
                <a:spcPct val="95000"/>
              </a:lnSpc>
              <a:spcBef>
                <a:spcPts val="0"/>
              </a:spcBef>
              <a:defRPr sz="3200" baseline="0">
                <a:solidFill>
                  <a:schemeClr val="bg1"/>
                </a:solidFill>
              </a:defRPr>
            </a:lvl1pPr>
          </a:lstStyle>
          <a:p>
            <a:r>
              <a:rPr lang="en-CA" noProof="0" dirty="0"/>
              <a:t>Title </a:t>
            </a:r>
            <a:br>
              <a:rPr lang="en-CA" noProof="0" dirty="0"/>
            </a:br>
            <a:r>
              <a:rPr lang="en-CA" noProof="0" dirty="0"/>
              <a:t>of slide</a:t>
            </a:r>
          </a:p>
        </p:txBody>
      </p:sp>
      <p:sp>
        <p:nvSpPr>
          <p:cNvPr id="4" name="Date Placeholder 3"/>
          <p:cNvSpPr>
            <a:spLocks noGrp="1"/>
          </p:cNvSpPr>
          <p:nvPr>
            <p:ph type="dt" sz="half" idx="10"/>
          </p:nvPr>
        </p:nvSpPr>
        <p:spPr>
          <a:xfrm>
            <a:off x="8807965" y="7010398"/>
            <a:ext cx="336035" cy="45720"/>
          </a:xfrm>
        </p:spPr>
        <p:txBody>
          <a:bodyPr/>
          <a:lstStyle/>
          <a:p>
            <a:fld id="{FF132DD1-ED70-4BDF-9A73-CA79C3A1B7D9}" type="datetime4">
              <a:rPr lang="en-CA" smtClean="0"/>
              <a:t>May 3, 2023</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270901" y="6170281"/>
            <a:ext cx="5082077"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sp>
        <p:nvSpPr>
          <p:cNvPr id="15" name="Content Placeholder 2">
            <a:extLst>
              <a:ext uri="{FF2B5EF4-FFF2-40B4-BE49-F238E27FC236}">
                <a16:creationId xmlns:a16="http://schemas.microsoft.com/office/drawing/2014/main" id="{038F0D64-3A18-458E-9DB0-82116D7EB002}"/>
              </a:ext>
            </a:extLst>
          </p:cNvPr>
          <p:cNvSpPr>
            <a:spLocks noGrp="1"/>
          </p:cNvSpPr>
          <p:nvPr>
            <p:ph idx="1" hasCustomPrompt="1"/>
          </p:nvPr>
        </p:nvSpPr>
        <p:spPr>
          <a:xfrm>
            <a:off x="3270900" y="1434190"/>
            <a:ext cx="5472527" cy="4584841"/>
          </a:xfrm>
        </p:spPr>
        <p:txBody>
          <a:bodyPr/>
          <a:lstStyle>
            <a:lvl1pPr>
              <a:defRPr/>
            </a:lvl1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pic>
        <p:nvPicPr>
          <p:cNvPr id="3" name="Graphic 2">
            <a:extLst>
              <a:ext uri="{FF2B5EF4-FFF2-40B4-BE49-F238E27FC236}">
                <a16:creationId xmlns:a16="http://schemas.microsoft.com/office/drawing/2014/main" id="{E9DB73A5-19DD-458A-A6D2-8AE467CDCE9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416320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re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3042303" cy="6857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3270901" y="475488"/>
            <a:ext cx="1904958"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CA" noProof="0" dirty="0"/>
              <a:t>Title here</a:t>
            </a:r>
          </a:p>
        </p:txBody>
      </p:sp>
      <p:sp>
        <p:nvSpPr>
          <p:cNvPr id="2" name="Title 1"/>
          <p:cNvSpPr>
            <a:spLocks noGrp="1"/>
          </p:cNvSpPr>
          <p:nvPr>
            <p:ph type="title" hasCustomPrompt="1"/>
          </p:nvPr>
        </p:nvSpPr>
        <p:spPr>
          <a:xfrm>
            <a:off x="400572" y="463844"/>
            <a:ext cx="2467680" cy="3401475"/>
          </a:xfrm>
        </p:spPr>
        <p:txBody>
          <a:bodyPr anchor="t">
            <a:noAutofit/>
          </a:bodyPr>
          <a:lstStyle>
            <a:lvl1pPr>
              <a:lnSpc>
                <a:spcPct val="95000"/>
              </a:lnSpc>
              <a:spcBef>
                <a:spcPts val="0"/>
              </a:spcBef>
              <a:defRPr sz="3200" baseline="0">
                <a:solidFill>
                  <a:schemeClr val="bg1"/>
                </a:solidFill>
              </a:defRPr>
            </a:lvl1pPr>
          </a:lstStyle>
          <a:p>
            <a:r>
              <a:rPr lang="en-CA" noProof="0" dirty="0"/>
              <a:t>Title </a:t>
            </a:r>
            <a:br>
              <a:rPr lang="en-CA" noProof="0" dirty="0"/>
            </a:br>
            <a:r>
              <a:rPr lang="en-CA" noProof="0" dirty="0"/>
              <a:t>of slide</a:t>
            </a:r>
          </a:p>
        </p:txBody>
      </p:sp>
      <p:sp>
        <p:nvSpPr>
          <p:cNvPr id="4" name="Date Placeholder 3"/>
          <p:cNvSpPr>
            <a:spLocks noGrp="1"/>
          </p:cNvSpPr>
          <p:nvPr>
            <p:ph type="dt" sz="half" idx="10"/>
          </p:nvPr>
        </p:nvSpPr>
        <p:spPr>
          <a:xfrm>
            <a:off x="8807965" y="7010398"/>
            <a:ext cx="336035" cy="45720"/>
          </a:xfrm>
        </p:spPr>
        <p:txBody>
          <a:bodyPr/>
          <a:lstStyle/>
          <a:p>
            <a:fld id="{2225BEF7-362C-47A2-99CE-F92BC52601A4}" type="datetime4">
              <a:rPr lang="en-CA" smtClean="0"/>
              <a:t>May 3, 2023</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14" name="Text Placeholder 19">
            <a:extLst>
              <a:ext uri="{FF2B5EF4-FFF2-40B4-BE49-F238E27FC236}">
                <a16:creationId xmlns:a16="http://schemas.microsoft.com/office/drawing/2014/main" id="{A51932F0-EBB7-48D2-9591-40F3F9E75737}"/>
              </a:ext>
            </a:extLst>
          </p:cNvPr>
          <p:cNvSpPr>
            <a:spLocks noGrp="1"/>
          </p:cNvSpPr>
          <p:nvPr>
            <p:ph type="body" sz="quarter" idx="20" hasCustomPrompt="1"/>
          </p:nvPr>
        </p:nvSpPr>
        <p:spPr>
          <a:xfrm>
            <a:off x="5576424" y="475488"/>
            <a:ext cx="3166686" cy="792162"/>
          </a:xfrm>
        </p:spPr>
        <p:txBody>
          <a:bodyPr anchor="t"/>
          <a:lstStyle>
            <a:lvl1pPr marL="0" indent="0">
              <a:lnSpc>
                <a:spcPct val="95000"/>
              </a:lnSpc>
              <a:spcBef>
                <a:spcPts val="0"/>
              </a:spcBef>
              <a:buNone/>
              <a:defRPr sz="2400" b="0">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CA" noProof="0" dirty="0"/>
              <a:t>Optional title</a:t>
            </a:r>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270901" y="6170281"/>
            <a:ext cx="5082077"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sp>
        <p:nvSpPr>
          <p:cNvPr id="10" name="Text Placeholder 9">
            <a:extLst>
              <a:ext uri="{FF2B5EF4-FFF2-40B4-BE49-F238E27FC236}">
                <a16:creationId xmlns:a16="http://schemas.microsoft.com/office/drawing/2014/main" id="{86456917-5A0D-4B01-9F9A-CC2545886632}"/>
              </a:ext>
            </a:extLst>
          </p:cNvPr>
          <p:cNvSpPr>
            <a:spLocks noGrp="1"/>
          </p:cNvSpPr>
          <p:nvPr>
            <p:ph type="body" sz="quarter" idx="21" hasCustomPrompt="1"/>
          </p:nvPr>
        </p:nvSpPr>
        <p:spPr>
          <a:xfrm>
            <a:off x="3270901" y="1435609"/>
            <a:ext cx="1904958" cy="4583424"/>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CA" noProof="0" dirty="0"/>
              <a:t>Click to add body copy</a:t>
            </a:r>
          </a:p>
          <a:p>
            <a:pPr lvl="1"/>
            <a:r>
              <a:rPr lang="en-CA" noProof="0" dirty="0"/>
              <a:t>Second level</a:t>
            </a:r>
          </a:p>
          <a:p>
            <a:pPr lvl="2"/>
            <a:r>
              <a:rPr lang="en-CA" noProof="0" dirty="0"/>
              <a:t>Third level</a:t>
            </a:r>
          </a:p>
          <a:p>
            <a:pPr lvl="3"/>
            <a:r>
              <a:rPr lang="en-CA" noProof="0" dirty="0"/>
              <a:t>Fourth level</a:t>
            </a:r>
          </a:p>
        </p:txBody>
      </p:sp>
      <p:sp>
        <p:nvSpPr>
          <p:cNvPr id="15" name="Content Placeholder 14">
            <a:extLst>
              <a:ext uri="{FF2B5EF4-FFF2-40B4-BE49-F238E27FC236}">
                <a16:creationId xmlns:a16="http://schemas.microsoft.com/office/drawing/2014/main" id="{50063603-5807-4630-8EB7-C1EBC7302DA8}"/>
              </a:ext>
            </a:extLst>
          </p:cNvPr>
          <p:cNvSpPr>
            <a:spLocks noGrp="1"/>
          </p:cNvSpPr>
          <p:nvPr>
            <p:ph sz="quarter" idx="22" hasCustomPrompt="1"/>
          </p:nvPr>
        </p:nvSpPr>
        <p:spPr>
          <a:xfrm>
            <a:off x="5576432" y="1435609"/>
            <a:ext cx="3166996" cy="4583424"/>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CA" noProof="0" dirty="0"/>
              <a:t>Add body copy or click icon for other content options</a:t>
            </a:r>
          </a:p>
          <a:p>
            <a:pPr lvl="1"/>
            <a:r>
              <a:rPr lang="en-CA" noProof="0" dirty="0"/>
              <a:t>Second level</a:t>
            </a:r>
          </a:p>
          <a:p>
            <a:pPr lvl="2"/>
            <a:r>
              <a:rPr lang="en-CA" noProof="0" dirty="0"/>
              <a:t>Third level</a:t>
            </a:r>
          </a:p>
          <a:p>
            <a:pPr lvl="3"/>
            <a:r>
              <a:rPr lang="en-CA" noProof="0" dirty="0"/>
              <a:t>Fourth level</a:t>
            </a:r>
          </a:p>
        </p:txBody>
      </p:sp>
      <p:pic>
        <p:nvPicPr>
          <p:cNvPr id="3" name="Graphic 2">
            <a:extLst>
              <a:ext uri="{FF2B5EF4-FFF2-40B4-BE49-F238E27FC236}">
                <a16:creationId xmlns:a16="http://schemas.microsoft.com/office/drawing/2014/main" id="{6F1B1749-88F9-4BA5-9FF2-EE9E2126FAC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357698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66896-6C98-4CA5-8352-966F1C5B8B94}" type="datetime4">
              <a:rPr lang="en-CA" smtClean="0"/>
              <a:t>May 3, 2023</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BB333B34-C87C-402E-ABB0-13B7C9DEBBC4}" type="slidenum">
              <a:rPr/>
              <a:t>‹#›</a:t>
            </a:fld>
            <a:endParaRPr dirty="0"/>
          </a:p>
        </p:txBody>
      </p:sp>
    </p:spTree>
    <p:extLst>
      <p:ext uri="{BB962C8B-B14F-4D97-AF65-F5344CB8AC3E}">
        <p14:creationId xmlns:p14="http://schemas.microsoft.com/office/powerpoint/2010/main" val="278762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lvl1pPr>
              <a:defRPr baseline="0"/>
            </a:lvl1pPr>
          </a:lstStyle>
          <a:p>
            <a:r>
              <a:rPr lang="en-CA" noProof="0" dirty="0"/>
              <a:t>Slide title</a:t>
            </a:r>
          </a:p>
        </p:txBody>
      </p:sp>
      <p:sp>
        <p:nvSpPr>
          <p:cNvPr id="3" name="Content Placeholder 2"/>
          <p:cNvSpPr>
            <a:spLocks noGrp="1"/>
          </p:cNvSpPr>
          <p:nvPr>
            <p:ph idx="1" hasCustomPrompt="1"/>
          </p:nvPr>
        </p:nvSpPr>
        <p:spPr>
          <a:xfrm>
            <a:off x="398463" y="1434190"/>
            <a:ext cx="8347076"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p:cNvSpPr>
            <a:spLocks noGrp="1"/>
          </p:cNvSpPr>
          <p:nvPr>
            <p:ph type="dt" sz="half" idx="10"/>
          </p:nvPr>
        </p:nvSpPr>
        <p:spPr>
          <a:xfrm>
            <a:off x="8807965" y="7010398"/>
            <a:ext cx="336035" cy="45720"/>
          </a:xfrm>
        </p:spPr>
        <p:txBody>
          <a:bodyPr/>
          <a:lstStyle/>
          <a:p>
            <a:fld id="{00AC8BC0-4B7F-45B2-9F9D-C2C3E01E876C}" type="datetime4">
              <a:rPr lang="en-CA" smtClean="0"/>
              <a:t>May 3, 2023</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Tree>
    <p:extLst>
      <p:ext uri="{BB962C8B-B14F-4D97-AF65-F5344CB8AC3E}">
        <p14:creationId xmlns:p14="http://schemas.microsoft.com/office/powerpoint/2010/main" val="273934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B2C3B442-1249-4FC3-83EE-3BA61C9623C1}" type="datetime4">
              <a:rPr lang="en-CA" smtClean="0"/>
              <a:t>May 3, 2023</a:t>
            </a:fld>
            <a:endParaRPr lang="en-US"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B333B34-C87C-402E-ABB0-13B7C9DEBBC4}" type="slidenum">
              <a:rPr lang="en-CA" smtClean="0"/>
              <a:pPr/>
              <a:t>‹#›</a:t>
            </a:fld>
            <a:endParaRPr lang="en-CA" dirty="0"/>
          </a:p>
        </p:txBody>
      </p:sp>
      <p:pic>
        <p:nvPicPr>
          <p:cNvPr id="2" name="Graphic 1">
            <a:extLst>
              <a:ext uri="{FF2B5EF4-FFF2-40B4-BE49-F238E27FC236}">
                <a16:creationId xmlns:a16="http://schemas.microsoft.com/office/drawing/2014/main" id="{2065AA00-BE9A-4802-A82F-20C9FFDAF1A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168636" y="2659696"/>
            <a:ext cx="4806728" cy="1538609"/>
          </a:xfrm>
          <a:prstGeom prst="rect">
            <a:avLst/>
          </a:prstGeom>
        </p:spPr>
      </p:pic>
    </p:spTree>
    <p:extLst>
      <p:ext uri="{BB962C8B-B14F-4D97-AF65-F5344CB8AC3E}">
        <p14:creationId xmlns:p14="http://schemas.microsoft.com/office/powerpoint/2010/main" val="394887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etting starte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3644089-4705-4322-A72A-2DE718A0D3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18210" y="4612693"/>
            <a:ext cx="1123138" cy="842400"/>
          </a:xfrm>
          <a:prstGeom prst="rect">
            <a:avLst/>
          </a:prstGeom>
          <a:ln w="3175">
            <a:solidFill>
              <a:schemeClr val="bg2">
                <a:lumMod val="60000"/>
                <a:lumOff val="40000"/>
              </a:schemeClr>
            </a:solidFill>
          </a:ln>
        </p:spPr>
      </p:pic>
      <p:sp>
        <p:nvSpPr>
          <p:cNvPr id="17" name="Rectangle 16">
            <a:extLst>
              <a:ext uri="{FF2B5EF4-FFF2-40B4-BE49-F238E27FC236}">
                <a16:creationId xmlns:a16="http://schemas.microsoft.com/office/drawing/2014/main" id="{99911C52-8BD4-4F0D-866B-C996C90A70C0}"/>
              </a:ext>
            </a:extLst>
          </p:cNvPr>
          <p:cNvSpPr/>
          <p:nvPr userDrawn="1"/>
        </p:nvSpPr>
        <p:spPr>
          <a:xfrm>
            <a:off x="405925" y="1584823"/>
            <a:ext cx="8229600" cy="3874907"/>
          </a:xfrm>
          <a:prstGeom prst="rect">
            <a:avLst/>
          </a:prstGeom>
        </p:spPr>
        <p:txBody>
          <a:bodyPr wrap="square" lIns="0" rIns="0">
            <a:spAutoFit/>
          </a:bodyPr>
          <a:lstStyle/>
          <a:p>
            <a:pPr marL="0" marR="0" lvl="0" indent="0" algn="l" defTabSz="914400" rtl="0" eaLnBrk="1" fontAlgn="auto" latinLnBrk="0" hangingPunct="1">
              <a:lnSpc>
                <a:spcPct val="95000"/>
              </a:lnSpc>
              <a:spcBef>
                <a:spcPts val="1200"/>
              </a:spcBef>
              <a:spcAft>
                <a:spcPts val="0"/>
              </a:spcAft>
              <a:buClrTx/>
              <a:buSzTx/>
              <a:buFont typeface="Arial" panose="020B0604020202020204" pitchFamily="34" charset="0"/>
              <a:buNone/>
              <a:tabLst/>
              <a:defRPr/>
            </a:pPr>
            <a:r>
              <a:rPr kumimoji="0" lang="en-CA" sz="1400" b="1" i="0" u="none" strike="noStrike" kern="1200" cap="none" spc="0" normalizeH="0" baseline="0" noProof="0" dirty="0">
                <a:ln>
                  <a:noFill/>
                </a:ln>
                <a:solidFill>
                  <a:prstClr val="black"/>
                </a:solidFill>
                <a:effectLst/>
                <a:uLnTx/>
                <a:uFillTx/>
                <a:latin typeface="+mn-lt"/>
                <a:ea typeface="+mn-ea"/>
                <a:cs typeface="+mn-cs"/>
              </a:rPr>
              <a:t>A few recommendations: </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CA" sz="1400" b="0" i="0" u="none" strike="noStrike" kern="1200" cap="none" spc="0" normalizeH="0" baseline="0" noProof="0" dirty="0">
                <a:ln>
                  <a:noFill/>
                </a:ln>
                <a:solidFill>
                  <a:prstClr val="black"/>
                </a:solidFill>
                <a:effectLst/>
                <a:uLnTx/>
                <a:uFillTx/>
                <a:latin typeface="+mn-lt"/>
                <a:ea typeface="+mn-ea"/>
                <a:cs typeface="+mn-cs"/>
              </a:rPr>
              <a:t>Sample slides are included to help you get started. You can edit these sample slides or insert new slides, however it is recommended you maintain a consistent title and finishing slide.</a:t>
            </a:r>
            <a:endParaRPr kumimoji="0" lang="en-CA" sz="14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CA" sz="1400" b="0" i="0" u="none" strike="noStrike" kern="1200" cap="none" spc="0" normalizeH="0" baseline="0" noProof="0" dirty="0">
                <a:ln>
                  <a:noFill/>
                </a:ln>
                <a:solidFill>
                  <a:prstClr val="black"/>
                </a:solidFill>
                <a:effectLst/>
                <a:uLnTx/>
                <a:uFillTx/>
                <a:latin typeface="+mn-lt"/>
                <a:ea typeface="+mn-ea"/>
                <a:cs typeface="+mn-cs"/>
              </a:rPr>
              <a:t>Maintain the integrity of the key template features: Ensure consistency in locations and space around the logo, leverage the Manulife JH color palette and Arial font, and use the icons and images that have been provided for you.</a:t>
            </a:r>
            <a:endParaRPr kumimoji="0" lang="en-CA" sz="1400" b="0" i="0" u="none" strike="noStrike" kern="1200" cap="none" spc="0" normalizeH="0" baseline="0" noProof="0" dirty="0">
              <a:ln>
                <a:noFill/>
              </a:ln>
              <a:solidFill>
                <a:schemeClr val="bg1"/>
              </a:solidFill>
              <a:effectLst/>
              <a:uLnTx/>
              <a:uFillTx/>
              <a:latin typeface="Arial" panose="02020503040401060103" pitchFamily="18" charset="0"/>
              <a:ea typeface="+mn-ea"/>
              <a:cs typeface="+mn-cs"/>
            </a:endParaRPr>
          </a:p>
          <a:p>
            <a:pPr marL="228600" marR="0" lvl="0" indent="-228600" algn="l" defTabSz="914400" rtl="0" eaLnBrk="1" fontAlgn="auto" latinLnBrk="0" hangingPunct="1">
              <a:lnSpc>
                <a:spcPct val="100000"/>
              </a:lnSpc>
              <a:spcBef>
                <a:spcPts val="1200"/>
              </a:spcBef>
              <a:spcAft>
                <a:spcPts val="0"/>
              </a:spcAft>
              <a:buClrTx/>
              <a:buSzPct val="100000"/>
              <a:buFont typeface="Arial" panose="020B0604020202020204" pitchFamily="34" charset="0"/>
              <a:buChar char="•"/>
              <a:tabLst/>
              <a:defRPr/>
            </a:pPr>
            <a:endParaRPr kumimoji="0" lang="en-CA" sz="2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endParaRPr kumimoji="0" lang="en-CA" sz="3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kumimoji="0" lang="en-CA" sz="1400" b="1" i="0" u="none" strike="noStrike" kern="1200" cap="none" spc="0" normalizeH="0" baseline="0" noProof="0" dirty="0">
                <a:ln>
                  <a:noFill/>
                </a:ln>
                <a:solidFill>
                  <a:prstClr val="black"/>
                </a:solidFill>
                <a:effectLst/>
                <a:uLnTx/>
                <a:uFillTx/>
                <a:latin typeface="+mn-lt"/>
                <a:ea typeface="+mn-ea"/>
                <a:cs typeface="+mn-cs"/>
              </a:rPr>
              <a:t>If you have any questions or concerns, </a:t>
            </a:r>
            <a:br>
              <a:rPr kumimoji="0" lang="en-CA" sz="1400" b="1" i="0" u="none" strike="noStrike" kern="1200" cap="none" spc="0" normalizeH="0" baseline="0" noProof="0" dirty="0">
                <a:ln>
                  <a:noFill/>
                </a:ln>
                <a:solidFill>
                  <a:prstClr val="black"/>
                </a:solidFill>
                <a:effectLst/>
                <a:uLnTx/>
                <a:uFillTx/>
                <a:latin typeface="+mn-lt"/>
                <a:ea typeface="+mn-ea"/>
                <a:cs typeface="+mn-cs"/>
              </a:rPr>
            </a:br>
            <a:r>
              <a:rPr kumimoji="0" lang="en-CA" sz="1400" b="1" i="0" u="none" strike="noStrike" kern="1200" cap="none" spc="0" normalizeH="0" baseline="0" noProof="0" dirty="0">
                <a:ln>
                  <a:noFill/>
                </a:ln>
                <a:solidFill>
                  <a:prstClr val="black"/>
                </a:solidFill>
                <a:effectLst/>
                <a:uLnTx/>
                <a:uFillTx/>
                <a:latin typeface="+mn-lt"/>
                <a:ea typeface="+mn-ea"/>
                <a:cs typeface="+mn-cs"/>
              </a:rPr>
              <a:t>please email us at brand@manulife.com.</a:t>
            </a:r>
          </a:p>
          <a:p>
            <a:pPr marL="228600" marR="0" lvl="0" indent="-228600" algn="l" defTabSz="914400" rtl="0" eaLnBrk="1" fontAlgn="auto" latinLnBrk="0" hangingPunct="1">
              <a:lnSpc>
                <a:spcPct val="100000"/>
              </a:lnSpc>
              <a:spcBef>
                <a:spcPts val="1200"/>
              </a:spcBef>
              <a:spcAft>
                <a:spcPts val="0"/>
              </a:spcAft>
              <a:buClrTx/>
              <a:buSzPct val="100000"/>
              <a:buFont typeface="Arial" panose="020B0604020202020204" pitchFamily="34" charset="0"/>
              <a:buChar char="•"/>
              <a:tabLst/>
              <a:defRPr/>
            </a:pPr>
            <a:endParaRPr kumimoji="0" lang="en-CA"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5" name="Rectangle 14">
            <a:extLst>
              <a:ext uri="{FF2B5EF4-FFF2-40B4-BE49-F238E27FC236}">
                <a16:creationId xmlns:a16="http://schemas.microsoft.com/office/drawing/2014/main" id="{11E92F06-F4FB-4621-9169-B57FD0A41EED}"/>
              </a:ext>
            </a:extLst>
          </p:cNvPr>
          <p:cNvSpPr/>
          <p:nvPr userDrawn="1"/>
        </p:nvSpPr>
        <p:spPr>
          <a:xfrm>
            <a:off x="388832" y="950979"/>
            <a:ext cx="8359312" cy="400110"/>
          </a:xfrm>
          <a:prstGeom prst="rect">
            <a:avLst/>
          </a:prstGeom>
        </p:spPr>
        <p:txBody>
          <a:bodyPr wrap="square" lIns="0" rIns="0">
            <a:spAutoFit/>
          </a:bodyPr>
          <a:lstStyle/>
          <a:p>
            <a:r>
              <a:rPr kumimoji="0" lang="en-US" sz="2000" b="1" i="0" u="none" strike="noStrike" kern="1200" cap="none" spc="0" normalizeH="0" baseline="0" noProof="0" dirty="0">
                <a:ln>
                  <a:noFill/>
                </a:ln>
                <a:solidFill>
                  <a:prstClr val="black"/>
                </a:solidFill>
                <a:effectLst/>
                <a:uLnTx/>
                <a:uFillTx/>
                <a:latin typeface="+mn-lt"/>
                <a:ea typeface="+mj-ea"/>
                <a:cs typeface="+mj-cs"/>
              </a:rPr>
              <a:t>Getting Started – </a:t>
            </a:r>
            <a:r>
              <a:rPr kumimoji="0" lang="en-US" sz="2000" b="1" i="0" u="none" strike="noStrike" kern="1200" cap="none" spc="0" normalizeH="0" baseline="0" noProof="0" dirty="0">
                <a:ln>
                  <a:noFill/>
                </a:ln>
                <a:solidFill>
                  <a:prstClr val="black"/>
                </a:solidFill>
                <a:effectLst/>
                <a:uLnTx/>
                <a:uFillTx/>
                <a:latin typeface="+mn-lt"/>
                <a:ea typeface="+mn-ea"/>
                <a:cs typeface="+mn-cs"/>
              </a:rPr>
              <a:t>Official John Hancock Template</a:t>
            </a:r>
            <a:endParaRPr lang="en-CA" sz="1600" dirty="0"/>
          </a:p>
        </p:txBody>
      </p:sp>
      <p:sp>
        <p:nvSpPr>
          <p:cNvPr id="2" name="Date Placeholder 1"/>
          <p:cNvSpPr>
            <a:spLocks noGrp="1"/>
          </p:cNvSpPr>
          <p:nvPr userDrawn="1">
            <p:ph type="dt" sz="half" idx="10"/>
          </p:nvPr>
        </p:nvSpPr>
        <p:spPr/>
        <p:txBody>
          <a:bodyPr/>
          <a:lstStyle/>
          <a:p>
            <a:fld id="{61A4BEF5-9A05-4D20-83E5-233E87403DC0}" type="datetime4">
              <a:rPr lang="en-CA" smtClean="0"/>
              <a:t>May 3, 2023</a:t>
            </a:fld>
            <a:endParaRPr dirty="0"/>
          </a:p>
        </p:txBody>
      </p:sp>
      <p:sp>
        <p:nvSpPr>
          <p:cNvPr id="3" name="Footer Placeholder 2"/>
          <p:cNvSpPr>
            <a:spLocks noGrp="1"/>
          </p:cNvSpPr>
          <p:nvPr userDrawn="1">
            <p:ph type="ftr" sz="quarter" idx="11"/>
          </p:nvPr>
        </p:nvSpPr>
        <p:spPr/>
        <p:txBody>
          <a:bodyPr/>
          <a:lstStyle/>
          <a:p>
            <a:endParaRPr dirty="0"/>
          </a:p>
        </p:txBody>
      </p:sp>
      <p:sp>
        <p:nvSpPr>
          <p:cNvPr id="4" name="Slide Number Placeholder 3"/>
          <p:cNvSpPr>
            <a:spLocks noGrp="1"/>
          </p:cNvSpPr>
          <p:nvPr userDrawn="1">
            <p:ph type="sldNum" sz="quarter" idx="12"/>
          </p:nvPr>
        </p:nvSpPr>
        <p:spPr/>
        <p:txBody>
          <a:bodyPr/>
          <a:lstStyle/>
          <a:p>
            <a:fld id="{BB333B34-C87C-402E-ABB0-13B7C9DEBBC4}" type="slidenum">
              <a:rPr/>
              <a:t>‹#›</a:t>
            </a:fld>
            <a:endParaRPr dirty="0"/>
          </a:p>
        </p:txBody>
      </p:sp>
      <p:sp>
        <p:nvSpPr>
          <p:cNvPr id="9" name="Rectangle 8">
            <a:extLst>
              <a:ext uri="{FF2B5EF4-FFF2-40B4-BE49-F238E27FC236}">
                <a16:creationId xmlns:a16="http://schemas.microsoft.com/office/drawing/2014/main" id="{A153B09A-151F-464A-973F-FF30F816F5E8}"/>
              </a:ext>
            </a:extLst>
          </p:cNvPr>
          <p:cNvSpPr/>
          <p:nvPr userDrawn="1"/>
        </p:nvSpPr>
        <p:spPr>
          <a:xfrm>
            <a:off x="397379" y="359681"/>
            <a:ext cx="2630528" cy="246221"/>
          </a:xfrm>
          <a:prstGeom prst="rect">
            <a:avLst/>
          </a:prstGeom>
        </p:spPr>
        <p:txBody>
          <a:bodyPr wrap="none" lIns="0" rIns="0">
            <a:spAutoFit/>
          </a:bodyPr>
          <a:lstStyle/>
          <a:p>
            <a:r>
              <a:rPr lang="en-US" sz="1000" dirty="0">
                <a:latin typeface="+mn-lt"/>
              </a:rPr>
              <a:t>For use with Microsoft Office PowerPoint 365</a:t>
            </a:r>
            <a:endParaRPr lang="en-US" sz="1000" dirty="0">
              <a:solidFill>
                <a:schemeClr val="bg1"/>
              </a:solidFill>
              <a:latin typeface="+mn-lt"/>
            </a:endParaRPr>
          </a:p>
        </p:txBody>
      </p:sp>
      <p:pic>
        <p:nvPicPr>
          <p:cNvPr id="26" name="Picture 25">
            <a:extLst>
              <a:ext uri="{FF2B5EF4-FFF2-40B4-BE49-F238E27FC236}">
                <a16:creationId xmlns:a16="http://schemas.microsoft.com/office/drawing/2014/main" id="{5F80FE37-0C37-426A-9A7C-C4607B72E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19486" y="4813375"/>
            <a:ext cx="1123138" cy="842400"/>
          </a:xfrm>
          <a:prstGeom prst="rect">
            <a:avLst/>
          </a:prstGeom>
          <a:ln w="3175">
            <a:solidFill>
              <a:schemeClr val="bg2">
                <a:lumMod val="60000"/>
                <a:lumOff val="40000"/>
              </a:schemeClr>
            </a:solidFill>
          </a:ln>
        </p:spPr>
      </p:pic>
      <p:pic>
        <p:nvPicPr>
          <p:cNvPr id="32" name="Picture 31">
            <a:extLst>
              <a:ext uri="{FF2B5EF4-FFF2-40B4-BE49-F238E27FC236}">
                <a16:creationId xmlns:a16="http://schemas.microsoft.com/office/drawing/2014/main" id="{D4709FE6-3695-4F77-AB3C-1F4593BC038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76525" y="5083923"/>
            <a:ext cx="1123138" cy="842400"/>
          </a:xfrm>
          <a:prstGeom prst="rect">
            <a:avLst/>
          </a:prstGeom>
          <a:ln w="3175">
            <a:solidFill>
              <a:schemeClr val="bg2">
                <a:lumMod val="60000"/>
                <a:lumOff val="40000"/>
              </a:schemeClr>
            </a:solidFill>
          </a:ln>
        </p:spPr>
      </p:pic>
      <p:pic>
        <p:nvPicPr>
          <p:cNvPr id="34" name="Picture 33">
            <a:extLst>
              <a:ext uri="{FF2B5EF4-FFF2-40B4-BE49-F238E27FC236}">
                <a16:creationId xmlns:a16="http://schemas.microsoft.com/office/drawing/2014/main" id="{01D7D302-D8E0-46FC-A601-0E3A8AA01EE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118931" y="5364885"/>
            <a:ext cx="1123138" cy="842400"/>
          </a:xfrm>
          <a:prstGeom prst="rect">
            <a:avLst/>
          </a:prstGeom>
          <a:ln w="3175">
            <a:solidFill>
              <a:schemeClr val="bg2">
                <a:lumMod val="60000"/>
                <a:lumOff val="40000"/>
              </a:schemeClr>
            </a:solidFill>
          </a:ln>
        </p:spPr>
      </p:pic>
      <p:pic>
        <p:nvPicPr>
          <p:cNvPr id="36" name="Picture 35">
            <a:extLst>
              <a:ext uri="{FF2B5EF4-FFF2-40B4-BE49-F238E27FC236}">
                <a16:creationId xmlns:a16="http://schemas.microsoft.com/office/drawing/2014/main" id="{55F55546-24F9-48BE-893C-065019F5EFF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199467" y="3600268"/>
            <a:ext cx="1123138" cy="842400"/>
          </a:xfrm>
          <a:prstGeom prst="rect">
            <a:avLst/>
          </a:prstGeom>
          <a:ln w="3175">
            <a:solidFill>
              <a:schemeClr val="bg2">
                <a:lumMod val="60000"/>
                <a:lumOff val="40000"/>
              </a:schemeClr>
            </a:solidFill>
          </a:ln>
        </p:spPr>
      </p:pic>
      <p:pic>
        <p:nvPicPr>
          <p:cNvPr id="40" name="Picture 39">
            <a:extLst>
              <a:ext uri="{FF2B5EF4-FFF2-40B4-BE49-F238E27FC236}">
                <a16:creationId xmlns:a16="http://schemas.microsoft.com/office/drawing/2014/main" id="{7CA77317-DBF9-45AA-8C30-95ADF719E5B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655112" y="3840015"/>
            <a:ext cx="1123138" cy="842400"/>
          </a:xfrm>
          <a:prstGeom prst="rect">
            <a:avLst/>
          </a:prstGeom>
          <a:ln w="3175">
            <a:solidFill>
              <a:schemeClr val="bg2">
                <a:lumMod val="60000"/>
                <a:lumOff val="40000"/>
              </a:schemeClr>
            </a:solidFill>
          </a:ln>
        </p:spPr>
      </p:pic>
      <p:pic>
        <p:nvPicPr>
          <p:cNvPr id="42" name="Picture 41">
            <a:extLst>
              <a:ext uri="{FF2B5EF4-FFF2-40B4-BE49-F238E27FC236}">
                <a16:creationId xmlns:a16="http://schemas.microsoft.com/office/drawing/2014/main" id="{22641068-07DC-4587-976C-D813F272D5E7}"/>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104949" y="4114046"/>
            <a:ext cx="1123138" cy="842400"/>
          </a:xfrm>
          <a:prstGeom prst="rect">
            <a:avLst/>
          </a:prstGeom>
          <a:ln w="3175">
            <a:solidFill>
              <a:schemeClr val="bg2">
                <a:lumMod val="60000"/>
                <a:lumOff val="40000"/>
              </a:schemeClr>
            </a:solidFill>
          </a:ln>
        </p:spPr>
      </p:pic>
      <p:pic>
        <p:nvPicPr>
          <p:cNvPr id="44" name="Picture 43">
            <a:extLst>
              <a:ext uri="{FF2B5EF4-FFF2-40B4-BE49-F238E27FC236}">
                <a16:creationId xmlns:a16="http://schemas.microsoft.com/office/drawing/2014/main" id="{76FF3DE5-7067-440A-899C-05D41F2B13BA}"/>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549084" y="4375004"/>
            <a:ext cx="1123138" cy="842400"/>
          </a:xfrm>
          <a:prstGeom prst="rect">
            <a:avLst/>
          </a:prstGeom>
          <a:ln w="3175">
            <a:solidFill>
              <a:schemeClr val="bg2">
                <a:lumMod val="60000"/>
                <a:lumOff val="40000"/>
              </a:schemeClr>
            </a:solidFill>
          </a:ln>
        </p:spPr>
      </p:pic>
    </p:spTree>
    <p:extLst>
      <p:ext uri="{BB962C8B-B14F-4D97-AF65-F5344CB8AC3E}">
        <p14:creationId xmlns:p14="http://schemas.microsoft.com/office/powerpoint/2010/main" val="140848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etting started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9911C52-8BD4-4F0D-866B-C996C90A70C0}"/>
              </a:ext>
            </a:extLst>
          </p:cNvPr>
          <p:cNvSpPr/>
          <p:nvPr userDrawn="1"/>
        </p:nvSpPr>
        <p:spPr>
          <a:xfrm>
            <a:off x="307561" y="1576406"/>
            <a:ext cx="4065715" cy="1577355"/>
          </a:xfrm>
          <a:prstGeom prst="rect">
            <a:avLst/>
          </a:prstGeom>
        </p:spPr>
        <p:txBody>
          <a:bodyPr wrap="square">
            <a:spAutoFit/>
          </a:bodyPr>
          <a:lstStyle/>
          <a:p>
            <a:pPr marL="0" indent="0">
              <a:lnSpc>
                <a:spcPct val="95000"/>
              </a:lnSpc>
              <a:spcBef>
                <a:spcPts val="1200"/>
              </a:spcBef>
              <a:buNone/>
            </a:pPr>
            <a:r>
              <a:rPr lang="en-US" sz="1400" b="1" dirty="0"/>
              <a:t>To insert a new slide</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dirty="0">
                <a:ln>
                  <a:noFill/>
                </a:ln>
                <a:solidFill>
                  <a:prstClr val="black"/>
                </a:solidFill>
                <a:effectLst/>
                <a:uLnTx/>
                <a:uFillTx/>
                <a:latin typeface="+mn-lt"/>
                <a:ea typeface="+mn-ea"/>
                <a:cs typeface="+mn-cs"/>
              </a:rPr>
              <a:t>Click the bottom of the New Slide button on the Home tab.</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dirty="0">
                <a:ln>
                  <a:noFill/>
                </a:ln>
                <a:solidFill>
                  <a:prstClr val="black"/>
                </a:solidFill>
                <a:effectLst/>
                <a:uLnTx/>
                <a:uFillTx/>
                <a:latin typeface="+mn-lt"/>
                <a:ea typeface="+mn-ea"/>
                <a:cs typeface="+mn-cs"/>
              </a:rPr>
              <a:t>Choose a layout from the gallery.</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dirty="0">
                <a:ln>
                  <a:noFill/>
                </a:ln>
                <a:solidFill>
                  <a:prstClr val="black"/>
                </a:solidFill>
                <a:effectLst/>
                <a:uLnTx/>
                <a:uFillTx/>
                <a:latin typeface="+mn-lt"/>
                <a:ea typeface="+mn-ea"/>
                <a:cs typeface="+mn-cs"/>
              </a:rPr>
              <a:t>Add content using </a:t>
            </a:r>
            <a:r>
              <a:rPr lang="en-US" sz="1400" dirty="0"/>
              <a:t>the default boxes provided.</a:t>
            </a:r>
          </a:p>
        </p:txBody>
      </p:sp>
      <p:sp>
        <p:nvSpPr>
          <p:cNvPr id="15" name="Rectangle 14">
            <a:extLst>
              <a:ext uri="{FF2B5EF4-FFF2-40B4-BE49-F238E27FC236}">
                <a16:creationId xmlns:a16="http://schemas.microsoft.com/office/drawing/2014/main" id="{11E92F06-F4FB-4621-9169-B57FD0A41EED}"/>
              </a:ext>
            </a:extLst>
          </p:cNvPr>
          <p:cNvSpPr/>
          <p:nvPr userDrawn="1"/>
        </p:nvSpPr>
        <p:spPr>
          <a:xfrm>
            <a:off x="307562" y="950979"/>
            <a:ext cx="5836649" cy="400110"/>
          </a:xfrm>
          <a:prstGeom prst="rect">
            <a:avLst/>
          </a:prstGeom>
        </p:spPr>
        <p:txBody>
          <a:bodyPr wrap="square">
            <a:spAutoFit/>
          </a:bodyPr>
          <a:lstStyle/>
          <a:p>
            <a:r>
              <a:rPr kumimoji="0" lang="en-US" sz="2000" b="1" i="0" u="none" strike="noStrike" kern="1200" cap="none" spc="0" normalizeH="0" baseline="0" noProof="0" dirty="0">
                <a:ln>
                  <a:noFill/>
                </a:ln>
                <a:solidFill>
                  <a:prstClr val="black"/>
                </a:solidFill>
                <a:effectLst/>
                <a:uLnTx/>
                <a:uFillTx/>
                <a:latin typeface="+mn-lt"/>
                <a:ea typeface="+mj-ea"/>
                <a:cs typeface="+mj-cs"/>
              </a:rPr>
              <a:t>To Insert or Change a Slide</a:t>
            </a:r>
            <a:endParaRPr lang="en-CA" sz="1600" dirty="0"/>
          </a:p>
        </p:txBody>
      </p:sp>
      <p:sp>
        <p:nvSpPr>
          <p:cNvPr id="2" name="Date Placeholder 1"/>
          <p:cNvSpPr>
            <a:spLocks noGrp="1"/>
          </p:cNvSpPr>
          <p:nvPr>
            <p:ph type="dt" sz="half" idx="10"/>
          </p:nvPr>
        </p:nvSpPr>
        <p:spPr/>
        <p:txBody>
          <a:bodyPr/>
          <a:lstStyle/>
          <a:p>
            <a:fld id="{9C607C0D-E009-46A8-9602-4C9F4E3543F3}" type="datetime4">
              <a:rPr lang="en-CA" smtClean="0"/>
              <a:t>May 3, 2023</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BB333B34-C87C-402E-ABB0-13B7C9DEBBC4}" type="slidenum">
              <a:rPr/>
              <a:t>‹#›</a:t>
            </a:fld>
            <a:endParaRPr dirty="0"/>
          </a:p>
        </p:txBody>
      </p:sp>
      <p:sp>
        <p:nvSpPr>
          <p:cNvPr id="16" name="Rectangle 15">
            <a:extLst>
              <a:ext uri="{FF2B5EF4-FFF2-40B4-BE49-F238E27FC236}">
                <a16:creationId xmlns:a16="http://schemas.microsoft.com/office/drawing/2014/main" id="{F1C17CB5-F2BE-4A24-9128-54B915A02C7D}"/>
              </a:ext>
            </a:extLst>
          </p:cNvPr>
          <p:cNvSpPr/>
          <p:nvPr userDrawn="1"/>
        </p:nvSpPr>
        <p:spPr>
          <a:xfrm>
            <a:off x="397379" y="359681"/>
            <a:ext cx="2630528" cy="246221"/>
          </a:xfrm>
          <a:prstGeom prst="rect">
            <a:avLst/>
          </a:prstGeom>
        </p:spPr>
        <p:txBody>
          <a:bodyPr wrap="none" lIns="0" rIns="0">
            <a:spAutoFit/>
          </a:bodyPr>
          <a:lstStyle/>
          <a:p>
            <a:r>
              <a:rPr lang="en-US" sz="1000" dirty="0">
                <a:latin typeface="+mn-lt"/>
              </a:rPr>
              <a:t>For use with Microsoft Office PowerPoint 365</a:t>
            </a:r>
            <a:endParaRPr lang="en-US" sz="1000" dirty="0">
              <a:solidFill>
                <a:schemeClr val="bg1"/>
              </a:solidFill>
              <a:latin typeface="+mn-lt"/>
            </a:endParaRPr>
          </a:p>
        </p:txBody>
      </p:sp>
      <p:sp>
        <p:nvSpPr>
          <p:cNvPr id="19" name="Rectangle 18">
            <a:extLst>
              <a:ext uri="{FF2B5EF4-FFF2-40B4-BE49-F238E27FC236}">
                <a16:creationId xmlns:a16="http://schemas.microsoft.com/office/drawing/2014/main" id="{F013F073-27F8-44C6-86F2-1BFB52DCC02D}"/>
              </a:ext>
            </a:extLst>
          </p:cNvPr>
          <p:cNvSpPr/>
          <p:nvPr userDrawn="1"/>
        </p:nvSpPr>
        <p:spPr>
          <a:xfrm>
            <a:off x="4710896" y="1576406"/>
            <a:ext cx="4065720" cy="1731243"/>
          </a:xfrm>
          <a:prstGeom prst="rect">
            <a:avLst/>
          </a:prstGeom>
        </p:spPr>
        <p:txBody>
          <a:bodyPr wrap="square">
            <a:spAutoFit/>
          </a:bodyPr>
          <a:lstStyle/>
          <a:p>
            <a:pPr marL="0" indent="0">
              <a:lnSpc>
                <a:spcPct val="95000"/>
              </a:lnSpc>
              <a:spcBef>
                <a:spcPts val="1200"/>
              </a:spcBef>
              <a:buNone/>
            </a:pPr>
            <a:r>
              <a:rPr lang="en-US" sz="1400" b="1" dirty="0"/>
              <a:t>To change the layout of an existing slide </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lang="en-US" sz="1400" dirty="0"/>
              <a:t>Go </a:t>
            </a:r>
            <a:r>
              <a:rPr kumimoji="0" lang="en-US" sz="1400" b="0" i="0" u="none" strike="noStrike" kern="1200" cap="none" spc="0" normalizeH="0" baseline="0" dirty="0">
                <a:ln>
                  <a:noFill/>
                </a:ln>
                <a:solidFill>
                  <a:prstClr val="black"/>
                </a:solidFill>
                <a:effectLst/>
                <a:uLnTx/>
                <a:uFillTx/>
                <a:latin typeface="+mn-lt"/>
                <a:ea typeface="+mn-ea"/>
                <a:cs typeface="+mn-cs"/>
              </a:rPr>
              <a:t>to the slide you want to change.</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dirty="0">
                <a:ln>
                  <a:noFill/>
                </a:ln>
                <a:solidFill>
                  <a:prstClr val="black"/>
                </a:solidFill>
                <a:effectLst/>
                <a:uLnTx/>
                <a:uFillTx/>
                <a:latin typeface="+mn-lt"/>
                <a:ea typeface="+mn-ea"/>
                <a:cs typeface="+mn-cs"/>
              </a:rPr>
              <a:t>Select Layout on the Home tab.</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dirty="0">
                <a:ln>
                  <a:noFill/>
                </a:ln>
                <a:solidFill>
                  <a:prstClr val="black"/>
                </a:solidFill>
                <a:effectLst/>
                <a:uLnTx/>
                <a:uFillTx/>
                <a:latin typeface="+mn-lt"/>
                <a:ea typeface="+mn-ea"/>
                <a:cs typeface="+mn-cs"/>
              </a:rPr>
              <a:t>Choose a new layout from the gallery.</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dirty="0">
                <a:ln>
                  <a:noFill/>
                </a:ln>
                <a:solidFill>
                  <a:prstClr val="black"/>
                </a:solidFill>
                <a:effectLst/>
                <a:uLnTx/>
                <a:uFillTx/>
                <a:latin typeface="+mn-lt"/>
                <a:ea typeface="+mn-ea"/>
                <a:cs typeface="+mn-cs"/>
              </a:rPr>
              <a:t>Add content </a:t>
            </a:r>
            <a:r>
              <a:rPr lang="en-US" sz="1400" dirty="0"/>
              <a:t>using the default boxes provided.</a:t>
            </a:r>
          </a:p>
        </p:txBody>
      </p:sp>
      <p:cxnSp>
        <p:nvCxnSpPr>
          <p:cNvPr id="13" name="Straight Connector 12">
            <a:extLst>
              <a:ext uri="{FF2B5EF4-FFF2-40B4-BE49-F238E27FC236}">
                <a16:creationId xmlns:a16="http://schemas.microsoft.com/office/drawing/2014/main" id="{D881C36F-DB11-4377-82A5-7916E869C5A2}"/>
              </a:ext>
            </a:extLst>
          </p:cNvPr>
          <p:cNvCxnSpPr>
            <a:cxnSpLocks/>
          </p:cNvCxnSpPr>
          <p:nvPr userDrawn="1"/>
        </p:nvCxnSpPr>
        <p:spPr>
          <a:xfrm>
            <a:off x="4572000" y="1655840"/>
            <a:ext cx="0" cy="3892832"/>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pic>
        <p:nvPicPr>
          <p:cNvPr id="5" name="Picture 4">
            <a:extLst>
              <a:ext uri="{FF2B5EF4-FFF2-40B4-BE49-F238E27FC236}">
                <a16:creationId xmlns:a16="http://schemas.microsoft.com/office/drawing/2014/main" id="{36DFD707-F222-4D4E-B8C5-EA4BFC0E5C2B}"/>
              </a:ext>
            </a:extLst>
          </p:cNvPr>
          <p:cNvPicPr>
            <a:picLocks noChangeAspect="1"/>
          </p:cNvPicPr>
          <p:nvPr userDrawn="1"/>
        </p:nvPicPr>
        <p:blipFill>
          <a:blip r:embed="rId2"/>
          <a:stretch>
            <a:fillRect/>
          </a:stretch>
        </p:blipFill>
        <p:spPr>
          <a:xfrm>
            <a:off x="4809145" y="3722382"/>
            <a:ext cx="2787445" cy="1645920"/>
          </a:xfrm>
          <a:prstGeom prst="rect">
            <a:avLst/>
          </a:prstGeom>
          <a:ln w="3175">
            <a:solidFill>
              <a:schemeClr val="bg2">
                <a:lumMod val="60000"/>
                <a:lumOff val="40000"/>
              </a:schemeClr>
            </a:solidFill>
          </a:ln>
        </p:spPr>
      </p:pic>
      <p:pic>
        <p:nvPicPr>
          <p:cNvPr id="7" name="Picture 6">
            <a:extLst>
              <a:ext uri="{FF2B5EF4-FFF2-40B4-BE49-F238E27FC236}">
                <a16:creationId xmlns:a16="http://schemas.microsoft.com/office/drawing/2014/main" id="{DDE573EB-ED1C-4950-A414-0660D4C78160}"/>
              </a:ext>
            </a:extLst>
          </p:cNvPr>
          <p:cNvPicPr>
            <a:picLocks noChangeAspect="1"/>
          </p:cNvPicPr>
          <p:nvPr userDrawn="1"/>
        </p:nvPicPr>
        <p:blipFill>
          <a:blip r:embed="rId3"/>
          <a:stretch>
            <a:fillRect/>
          </a:stretch>
        </p:blipFill>
        <p:spPr>
          <a:xfrm>
            <a:off x="423017" y="3722382"/>
            <a:ext cx="2538848" cy="1645920"/>
          </a:xfrm>
          <a:prstGeom prst="rect">
            <a:avLst/>
          </a:prstGeom>
          <a:ln w="3175">
            <a:solidFill>
              <a:schemeClr val="bg2">
                <a:lumMod val="60000"/>
                <a:lumOff val="40000"/>
              </a:schemeClr>
            </a:solidFill>
          </a:ln>
        </p:spPr>
      </p:pic>
    </p:spTree>
    <p:extLst>
      <p:ext uri="{BB962C8B-B14F-4D97-AF65-F5344CB8AC3E}">
        <p14:creationId xmlns:p14="http://schemas.microsoft.com/office/powerpoint/2010/main" val="364374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etting started 3">
    <p:spTree>
      <p:nvGrpSpPr>
        <p:cNvPr id="1" name=""/>
        <p:cNvGrpSpPr/>
        <p:nvPr/>
      </p:nvGrpSpPr>
      <p:grpSpPr>
        <a:xfrm>
          <a:off x="0" y="0"/>
          <a:ext cx="0" cy="0"/>
          <a:chOff x="0" y="0"/>
          <a:chExt cx="0" cy="0"/>
        </a:xfrm>
      </p:grpSpPr>
      <p:sp>
        <p:nvSpPr>
          <p:cNvPr id="26" name="Content Placeholder 3">
            <a:extLst>
              <a:ext uri="{FF2B5EF4-FFF2-40B4-BE49-F238E27FC236}">
                <a16:creationId xmlns:a16="http://schemas.microsoft.com/office/drawing/2014/main" id="{C414DEA0-13FF-4DE4-9D76-9E6417F4FE5D}"/>
              </a:ext>
            </a:extLst>
          </p:cNvPr>
          <p:cNvSpPr txBox="1">
            <a:spLocks/>
          </p:cNvSpPr>
          <p:nvPr userDrawn="1"/>
        </p:nvSpPr>
        <p:spPr>
          <a:xfrm>
            <a:off x="397379" y="5038127"/>
            <a:ext cx="5744339" cy="996914"/>
          </a:xfrm>
          <a:prstGeom prst="rect">
            <a:avLst/>
          </a:prstGeom>
        </p:spPr>
        <p:txBody>
          <a:bodyPr vert="horz" lIns="0" tIns="0" rIns="0" bIns="0" rtlCol="0">
            <a:noAutofit/>
          </a:bodyPr>
          <a:lstStyle>
            <a:lvl1pPr marL="227013" indent="-227013" algn="l" defTabSz="914400" rtl="0" eaLnBrk="1" latinLnBrk="0" hangingPunct="1">
              <a:lnSpc>
                <a:spcPct val="100000"/>
              </a:lnSpc>
              <a:spcBef>
                <a:spcPts val="2400"/>
              </a:spcBef>
              <a:buClr>
                <a:schemeClr val="tx1"/>
              </a:buClr>
              <a:buSzPct val="130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5pPr>
            <a:lvl6pPr marL="1965960"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6pPr>
            <a:lvl7pPr marL="2322576"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7pPr>
            <a:lvl8pPr marL="2679192"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8pPr>
            <a:lvl9pPr marL="3035808"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9pPr>
          </a:lstStyle>
          <a:p>
            <a:pPr>
              <a:lnSpc>
                <a:spcPct val="95000"/>
              </a:lnSpc>
              <a:spcBef>
                <a:spcPts val="1200"/>
              </a:spcBef>
              <a:buSzPct val="115000"/>
            </a:pPr>
            <a:r>
              <a:rPr lang="en-US" sz="1200"/>
              <a:t>Primary colors </a:t>
            </a:r>
            <a:r>
              <a:rPr lang="en-US" sz="1200" dirty="0"/>
              <a:t>Green and Blue may be used interchangeably across the organization.</a:t>
            </a:r>
          </a:p>
          <a:p>
            <a:pPr>
              <a:lnSpc>
                <a:spcPct val="95000"/>
              </a:lnSpc>
              <a:spcBef>
                <a:spcPts val="1200"/>
              </a:spcBef>
              <a:buSzPct val="115000"/>
            </a:pPr>
            <a:r>
              <a:rPr lang="en-US" sz="1200" dirty="0"/>
              <a:t>Text colour: use black or white reverse text.</a:t>
            </a:r>
          </a:p>
          <a:p>
            <a:pPr>
              <a:lnSpc>
                <a:spcPct val="95000"/>
              </a:lnSpc>
              <a:spcBef>
                <a:spcPts val="1200"/>
              </a:spcBef>
              <a:buSzPct val="115000"/>
            </a:pPr>
            <a:r>
              <a:rPr lang="en-US" sz="1200" dirty="0"/>
              <a:t>Charts and graphics only: use any of the primary or </a:t>
            </a:r>
            <a:r>
              <a:rPr lang="en-US" sz="1200"/>
              <a:t>secondary colors </a:t>
            </a:r>
            <a:r>
              <a:rPr lang="en-US" sz="1200" dirty="0"/>
              <a:t>provided.</a:t>
            </a:r>
          </a:p>
        </p:txBody>
      </p:sp>
      <p:cxnSp>
        <p:nvCxnSpPr>
          <p:cNvPr id="25" name="Straight Connector 24">
            <a:extLst>
              <a:ext uri="{FF2B5EF4-FFF2-40B4-BE49-F238E27FC236}">
                <a16:creationId xmlns:a16="http://schemas.microsoft.com/office/drawing/2014/main" id="{0EE1E742-A967-4A3E-9F77-DA40A8E46B45}"/>
              </a:ext>
            </a:extLst>
          </p:cNvPr>
          <p:cNvCxnSpPr>
            <a:cxnSpLocks/>
          </p:cNvCxnSpPr>
          <p:nvPr userDrawn="1"/>
        </p:nvCxnSpPr>
        <p:spPr>
          <a:xfrm>
            <a:off x="6477000" y="1622705"/>
            <a:ext cx="0" cy="4412336"/>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2" name="Date Placeholder 1"/>
          <p:cNvSpPr>
            <a:spLocks noGrp="1"/>
          </p:cNvSpPr>
          <p:nvPr>
            <p:ph type="dt" sz="half" idx="10"/>
          </p:nvPr>
        </p:nvSpPr>
        <p:spPr/>
        <p:txBody>
          <a:bodyPr/>
          <a:lstStyle/>
          <a:p>
            <a:fld id="{CF2A9D3C-3137-4F15-BA72-B988755605E7}" type="datetime4">
              <a:rPr lang="en-CA" smtClean="0"/>
              <a:t>May 3, 2023</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BB333B34-C87C-402E-ABB0-13B7C9DEBBC4}" type="slidenum">
              <a:rPr/>
              <a:t>‹#›</a:t>
            </a:fld>
            <a:endParaRPr dirty="0"/>
          </a:p>
        </p:txBody>
      </p:sp>
      <p:sp>
        <p:nvSpPr>
          <p:cNvPr id="27" name="Title 5">
            <a:extLst>
              <a:ext uri="{FF2B5EF4-FFF2-40B4-BE49-F238E27FC236}">
                <a16:creationId xmlns:a16="http://schemas.microsoft.com/office/drawing/2014/main" id="{AEA8B13C-3D00-4B76-989C-A1F6F0840923}"/>
              </a:ext>
            </a:extLst>
          </p:cNvPr>
          <p:cNvSpPr txBox="1">
            <a:spLocks/>
          </p:cNvSpPr>
          <p:nvPr userDrawn="1"/>
        </p:nvSpPr>
        <p:spPr>
          <a:xfrm>
            <a:off x="397380" y="1032065"/>
            <a:ext cx="3891038" cy="49314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0" kern="1200" baseline="0">
                <a:solidFill>
                  <a:schemeClr val="tx1"/>
                </a:solidFill>
                <a:latin typeface="+mj-lt"/>
                <a:ea typeface="+mj-ea"/>
                <a:cs typeface="+mj-cs"/>
              </a:defRPr>
            </a:lvl1pPr>
          </a:lstStyle>
          <a:p>
            <a:r>
              <a:rPr lang="en-US" sz="2000" b="1" dirty="0"/>
              <a:t>Colours &amp; Images</a:t>
            </a:r>
          </a:p>
        </p:txBody>
      </p:sp>
      <p:sp>
        <p:nvSpPr>
          <p:cNvPr id="20" name="Content Placeholder 3">
            <a:extLst>
              <a:ext uri="{FF2B5EF4-FFF2-40B4-BE49-F238E27FC236}">
                <a16:creationId xmlns:a16="http://schemas.microsoft.com/office/drawing/2014/main" id="{3F1EF2E9-1005-4071-B482-10D7F95E3EF3}"/>
              </a:ext>
            </a:extLst>
          </p:cNvPr>
          <p:cNvSpPr txBox="1">
            <a:spLocks/>
          </p:cNvSpPr>
          <p:nvPr userDrawn="1"/>
        </p:nvSpPr>
        <p:spPr>
          <a:xfrm>
            <a:off x="6755137" y="1622705"/>
            <a:ext cx="2023481" cy="4927319"/>
          </a:xfrm>
          <a:prstGeom prst="rect">
            <a:avLst/>
          </a:prstGeom>
        </p:spPr>
        <p:txBody>
          <a:bodyPr vert="horz" lIns="0" tIns="0" rIns="0" bIns="0" rtlCol="0">
            <a:noAutofit/>
          </a:bodyPr>
          <a:lstStyle>
            <a:lvl1pPr marL="227013" indent="-227013" algn="l" defTabSz="914400" rtl="0" eaLnBrk="1" latinLnBrk="0" hangingPunct="1">
              <a:lnSpc>
                <a:spcPct val="100000"/>
              </a:lnSpc>
              <a:spcBef>
                <a:spcPts val="2400"/>
              </a:spcBef>
              <a:buClr>
                <a:schemeClr val="tx1"/>
              </a:buClr>
              <a:buSzPct val="130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5pPr>
            <a:lvl6pPr marL="1965960"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6pPr>
            <a:lvl7pPr marL="2322576"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7pPr>
            <a:lvl8pPr marL="2679192"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8pPr>
            <a:lvl9pPr marL="3035808"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200"/>
              </a:spcBef>
              <a:spcAft>
                <a:spcPts val="0"/>
              </a:spcAft>
              <a:buClrTx/>
              <a:buSzPct val="100000"/>
              <a:buFont typeface="Arial" panose="020B0604020202020204" pitchFamily="34" charset="0"/>
              <a:buNone/>
              <a:tabLst/>
              <a:defRPr/>
            </a:pPr>
            <a:r>
              <a:rPr lang="en-US" sz="1400" b="1" dirty="0"/>
              <a:t>Embedded Colour Palette</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200" b="0" i="0" u="none" strike="noStrike" kern="1200" cap="none" spc="0" normalizeH="0" baseline="0">
                <a:ln>
                  <a:noFill/>
                </a:ln>
                <a:solidFill>
                  <a:prstClr val="black"/>
                </a:solidFill>
                <a:effectLst/>
                <a:uLnTx/>
                <a:uFillTx/>
                <a:latin typeface="+mn-lt"/>
                <a:ea typeface="+mn-ea"/>
                <a:cs typeface="+mn-cs"/>
              </a:rPr>
              <a:t>Branded colors </a:t>
            </a:r>
            <a:r>
              <a:rPr kumimoji="0" lang="en-US" sz="1200" b="0" i="0" u="none" strike="noStrike" kern="1200" cap="none" spc="0" normalizeH="0" baseline="0" dirty="0">
                <a:ln>
                  <a:noFill/>
                </a:ln>
                <a:solidFill>
                  <a:prstClr val="black"/>
                </a:solidFill>
                <a:effectLst/>
                <a:uLnTx/>
                <a:uFillTx/>
                <a:latin typeface="+mn-lt"/>
                <a:ea typeface="+mn-ea"/>
                <a:cs typeface="+mn-cs"/>
              </a:rPr>
              <a:t>are embedded in the template for your immediate use.</a:t>
            </a: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800" b="0" i="0" u="none" strike="noStrike" kern="1200" cap="none" spc="0" normalizeH="0" baseline="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00" b="0" i="0" u="none" strike="noStrike" kern="1200" cap="none" spc="0" normalizeH="0" baseline="0" dirty="0">
              <a:ln>
                <a:noFill/>
              </a:ln>
              <a:solidFill>
                <a:prstClr val="black"/>
              </a:solidFill>
              <a:effectLst/>
              <a:uLnTx/>
              <a:uFillTx/>
              <a:latin typeface="+mn-lt"/>
              <a:ea typeface="+mn-ea"/>
              <a:cs typeface="+mn-cs"/>
            </a:endParaRPr>
          </a:p>
          <a:p>
            <a:pPr marL="0" indent="0">
              <a:lnSpc>
                <a:spcPct val="95000"/>
              </a:lnSpc>
              <a:spcBef>
                <a:spcPts val="1200"/>
              </a:spcBef>
              <a:buNone/>
            </a:pPr>
            <a:endParaRPr lang="en-US" sz="100" b="1" dirty="0"/>
          </a:p>
          <a:p>
            <a:pPr marL="0" indent="0">
              <a:lnSpc>
                <a:spcPct val="95000"/>
              </a:lnSpc>
              <a:spcBef>
                <a:spcPts val="1200"/>
              </a:spcBef>
              <a:buNone/>
            </a:pPr>
            <a:r>
              <a:rPr lang="en-US" sz="1400" b="1" dirty="0"/>
              <a:t>Images</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200" b="0" i="0" u="none" strike="noStrike" kern="1200" cap="none" spc="0" normalizeH="0" baseline="0" dirty="0">
                <a:ln>
                  <a:noFill/>
                </a:ln>
                <a:solidFill>
                  <a:prstClr val="black"/>
                </a:solidFill>
                <a:effectLst/>
                <a:uLnTx/>
                <a:uFillTx/>
                <a:latin typeface="+mn-lt"/>
                <a:ea typeface="+mn-ea"/>
                <a:cs typeface="+mn-cs"/>
              </a:rPr>
              <a:t>You can add your own copyright free photos</a:t>
            </a:r>
            <a:br>
              <a:rPr kumimoji="0" lang="en-US" sz="1200" b="0" i="0" u="none" strike="noStrike" kern="1200" cap="none" spc="0" normalizeH="0" baseline="0" dirty="0">
                <a:ln>
                  <a:noFill/>
                </a:ln>
                <a:solidFill>
                  <a:prstClr val="black"/>
                </a:solidFill>
                <a:effectLst/>
                <a:uLnTx/>
                <a:uFillTx/>
                <a:latin typeface="+mn-lt"/>
                <a:ea typeface="+mn-ea"/>
                <a:cs typeface="+mn-cs"/>
              </a:rPr>
            </a:br>
            <a:r>
              <a:rPr kumimoji="0" lang="en-US" sz="1200" b="0" i="0" u="none" strike="noStrike" kern="1200" cap="none" spc="0" normalizeH="0" baseline="0" dirty="0">
                <a:ln>
                  <a:noFill/>
                </a:ln>
                <a:solidFill>
                  <a:prstClr val="black"/>
                </a:solidFill>
                <a:effectLst/>
                <a:uLnTx/>
                <a:uFillTx/>
                <a:latin typeface="+mn-lt"/>
                <a:ea typeface="+mn-ea"/>
                <a:cs typeface="+mn-cs"/>
              </a:rPr>
              <a:t>to customize your content slides.</a:t>
            </a:r>
          </a:p>
        </p:txBody>
      </p:sp>
      <p:sp>
        <p:nvSpPr>
          <p:cNvPr id="14" name="Rectangle 13">
            <a:extLst>
              <a:ext uri="{FF2B5EF4-FFF2-40B4-BE49-F238E27FC236}">
                <a16:creationId xmlns:a16="http://schemas.microsoft.com/office/drawing/2014/main" id="{A38F2055-4983-4560-A35F-C2AD8B91C608}"/>
              </a:ext>
            </a:extLst>
          </p:cNvPr>
          <p:cNvSpPr/>
          <p:nvPr userDrawn="1"/>
        </p:nvSpPr>
        <p:spPr>
          <a:xfrm>
            <a:off x="397379" y="359681"/>
            <a:ext cx="2630528" cy="246221"/>
          </a:xfrm>
          <a:prstGeom prst="rect">
            <a:avLst/>
          </a:prstGeom>
        </p:spPr>
        <p:txBody>
          <a:bodyPr wrap="none" lIns="0" rIns="0">
            <a:spAutoFit/>
          </a:bodyPr>
          <a:lstStyle/>
          <a:p>
            <a:r>
              <a:rPr lang="en-US" sz="1000" dirty="0">
                <a:latin typeface="+mn-lt"/>
              </a:rPr>
              <a:t>For use with Microsoft Office PowerPoint 365</a:t>
            </a:r>
            <a:endParaRPr lang="en-US" sz="1000" dirty="0">
              <a:solidFill>
                <a:schemeClr val="bg1"/>
              </a:solidFill>
              <a:latin typeface="+mn-lt"/>
            </a:endParaRPr>
          </a:p>
        </p:txBody>
      </p:sp>
      <p:grpSp>
        <p:nvGrpSpPr>
          <p:cNvPr id="18" name="Group 17">
            <a:extLst>
              <a:ext uri="{FF2B5EF4-FFF2-40B4-BE49-F238E27FC236}">
                <a16:creationId xmlns:a16="http://schemas.microsoft.com/office/drawing/2014/main" id="{10A5EA6A-5CC2-4014-B857-5851599C6A3A}"/>
              </a:ext>
            </a:extLst>
          </p:cNvPr>
          <p:cNvGrpSpPr/>
          <p:nvPr userDrawn="1"/>
        </p:nvGrpSpPr>
        <p:grpSpPr>
          <a:xfrm>
            <a:off x="6994766" y="2855575"/>
            <a:ext cx="1626433" cy="1817208"/>
            <a:chOff x="6808033" y="2485869"/>
            <a:chExt cx="1626433" cy="1817208"/>
          </a:xfrm>
        </p:grpSpPr>
        <p:pic>
          <p:nvPicPr>
            <p:cNvPr id="19" name="Picture 18">
              <a:extLst>
                <a:ext uri="{FF2B5EF4-FFF2-40B4-BE49-F238E27FC236}">
                  <a16:creationId xmlns:a16="http://schemas.microsoft.com/office/drawing/2014/main" id="{7A8B07CF-694E-4DE7-BFB8-2BE0B43DA1DA}"/>
                </a:ext>
              </a:extLst>
            </p:cNvPr>
            <p:cNvPicPr>
              <a:picLocks noChangeAspect="1"/>
            </p:cNvPicPr>
            <p:nvPr userDrawn="1"/>
          </p:nvPicPr>
          <p:blipFill rotWithShape="1">
            <a:blip r:embed="rId2"/>
            <a:srcRect l="796" t="1136" r="1057"/>
            <a:stretch/>
          </p:blipFill>
          <p:spPr>
            <a:xfrm>
              <a:off x="6808033" y="2485869"/>
              <a:ext cx="1626433" cy="1817208"/>
            </a:xfrm>
            <a:prstGeom prst="rect">
              <a:avLst/>
            </a:prstGeom>
            <a:ln w="3175">
              <a:solidFill>
                <a:schemeClr val="bg2">
                  <a:lumMod val="60000"/>
                  <a:lumOff val="40000"/>
                </a:schemeClr>
              </a:solidFill>
            </a:ln>
          </p:spPr>
        </p:pic>
        <p:sp>
          <p:nvSpPr>
            <p:cNvPr id="21" name="Rectangle 20">
              <a:extLst>
                <a:ext uri="{FF2B5EF4-FFF2-40B4-BE49-F238E27FC236}">
                  <a16:creationId xmlns:a16="http://schemas.microsoft.com/office/drawing/2014/main" id="{7B9DCF80-5759-4134-AFB0-6E099B6BC2C4}"/>
                </a:ext>
              </a:extLst>
            </p:cNvPr>
            <p:cNvSpPr/>
            <p:nvPr userDrawn="1"/>
          </p:nvSpPr>
          <p:spPr>
            <a:xfrm>
              <a:off x="6808033" y="2485869"/>
              <a:ext cx="1626433" cy="394064"/>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l"/>
              <a:endParaRPr lang="en-CA" dirty="0"/>
            </a:p>
          </p:txBody>
        </p:sp>
      </p:grpSp>
      <p:sp>
        <p:nvSpPr>
          <p:cNvPr id="16" name="Rectangle 15">
            <a:extLst>
              <a:ext uri="{FF2B5EF4-FFF2-40B4-BE49-F238E27FC236}">
                <a16:creationId xmlns:a16="http://schemas.microsoft.com/office/drawing/2014/main" id="{931E5459-0781-4692-88B8-0581A3B63EDB}"/>
              </a:ext>
            </a:extLst>
          </p:cNvPr>
          <p:cNvSpPr/>
          <p:nvPr userDrawn="1"/>
        </p:nvSpPr>
        <p:spPr>
          <a:xfrm>
            <a:off x="397379" y="1622705"/>
            <a:ext cx="1933222" cy="197170"/>
          </a:xfrm>
          <a:prstGeom prst="rect">
            <a:avLst/>
          </a:prstGeom>
        </p:spPr>
        <p:txBody>
          <a:bodyPr wrap="none" lIns="0" tIns="0" rIns="0" bIns="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Primary colors – RGB values</a:t>
            </a:r>
            <a:endParaRPr kumimoji="0" lang="en-CA" sz="1100" b="1" i="0" u="none" strike="noStrike" kern="1200" cap="none" spc="0" normalizeH="0" baseline="0" noProof="0" dirty="0">
              <a:ln>
                <a:noFill/>
              </a:ln>
              <a:solidFill>
                <a:prstClr val="black"/>
              </a:solidFill>
              <a:effectLst/>
              <a:uLnTx/>
              <a:uFillTx/>
              <a:latin typeface="+mn-lt"/>
              <a:ea typeface="+mn-ea"/>
              <a:cs typeface="+mn-cs"/>
            </a:endParaRPr>
          </a:p>
        </p:txBody>
      </p:sp>
      <p:sp>
        <p:nvSpPr>
          <p:cNvPr id="17" name="Rectangle 16">
            <a:extLst>
              <a:ext uri="{FF2B5EF4-FFF2-40B4-BE49-F238E27FC236}">
                <a16:creationId xmlns:a16="http://schemas.microsoft.com/office/drawing/2014/main" id="{5E183A32-441A-4D9D-A139-550A8EBA281B}"/>
              </a:ext>
            </a:extLst>
          </p:cNvPr>
          <p:cNvSpPr/>
          <p:nvPr userDrawn="1"/>
        </p:nvSpPr>
        <p:spPr>
          <a:xfrm>
            <a:off x="402719" y="2751562"/>
            <a:ext cx="2131994" cy="197170"/>
          </a:xfrm>
          <a:prstGeom prst="rect">
            <a:avLst/>
          </a:prstGeom>
        </p:spPr>
        <p:txBody>
          <a:bodyPr wrap="none" lIns="0" tIns="0" rIns="0" bIns="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Secondary colors – RGB values</a:t>
            </a:r>
          </a:p>
        </p:txBody>
      </p:sp>
      <p:graphicFrame>
        <p:nvGraphicFramePr>
          <p:cNvPr id="22" name="Table 14">
            <a:extLst>
              <a:ext uri="{FF2B5EF4-FFF2-40B4-BE49-F238E27FC236}">
                <a16:creationId xmlns:a16="http://schemas.microsoft.com/office/drawing/2014/main" id="{F7042F08-0092-4E92-8D07-3E58A961CA78}"/>
              </a:ext>
            </a:extLst>
          </p:cNvPr>
          <p:cNvGraphicFramePr>
            <a:graphicFrameLocks noGrp="1"/>
          </p:cNvGraphicFramePr>
          <p:nvPr userDrawn="1">
            <p:extLst>
              <p:ext uri="{D42A27DB-BD31-4B8C-83A1-F6EECF244321}">
                <p14:modId xmlns:p14="http://schemas.microsoft.com/office/powerpoint/2010/main" val="2241845523"/>
              </p:ext>
            </p:extLst>
          </p:nvPr>
        </p:nvGraphicFramePr>
        <p:xfrm>
          <a:off x="401642" y="1895585"/>
          <a:ext cx="5740080" cy="746380"/>
        </p:xfrm>
        <a:graphic>
          <a:graphicData uri="http://schemas.openxmlformats.org/drawingml/2006/table">
            <a:tbl>
              <a:tblPr firstRow="1" bandRow="1">
                <a:tableStyleId>{B301B821-A1FF-4177-AEE7-76D212191A09}</a:tableStyleId>
              </a:tblPr>
              <a:tblGrid>
                <a:gridCol w="717510">
                  <a:extLst>
                    <a:ext uri="{9D8B030D-6E8A-4147-A177-3AD203B41FA5}">
                      <a16:colId xmlns:a16="http://schemas.microsoft.com/office/drawing/2014/main" val="3441835300"/>
                    </a:ext>
                  </a:extLst>
                </a:gridCol>
                <a:gridCol w="717510">
                  <a:extLst>
                    <a:ext uri="{9D8B030D-6E8A-4147-A177-3AD203B41FA5}">
                      <a16:colId xmlns:a16="http://schemas.microsoft.com/office/drawing/2014/main" val="977536678"/>
                    </a:ext>
                  </a:extLst>
                </a:gridCol>
                <a:gridCol w="717510">
                  <a:extLst>
                    <a:ext uri="{9D8B030D-6E8A-4147-A177-3AD203B41FA5}">
                      <a16:colId xmlns:a16="http://schemas.microsoft.com/office/drawing/2014/main" val="125852545"/>
                    </a:ext>
                  </a:extLst>
                </a:gridCol>
                <a:gridCol w="717510">
                  <a:extLst>
                    <a:ext uri="{9D8B030D-6E8A-4147-A177-3AD203B41FA5}">
                      <a16:colId xmlns:a16="http://schemas.microsoft.com/office/drawing/2014/main" val="931395583"/>
                    </a:ext>
                  </a:extLst>
                </a:gridCol>
                <a:gridCol w="717510">
                  <a:extLst>
                    <a:ext uri="{9D8B030D-6E8A-4147-A177-3AD203B41FA5}">
                      <a16:colId xmlns:a16="http://schemas.microsoft.com/office/drawing/2014/main" val="2451672989"/>
                    </a:ext>
                  </a:extLst>
                </a:gridCol>
                <a:gridCol w="717510">
                  <a:extLst>
                    <a:ext uri="{9D8B030D-6E8A-4147-A177-3AD203B41FA5}">
                      <a16:colId xmlns:a16="http://schemas.microsoft.com/office/drawing/2014/main" val="1199082826"/>
                    </a:ext>
                  </a:extLst>
                </a:gridCol>
                <a:gridCol w="717510">
                  <a:extLst>
                    <a:ext uri="{9D8B030D-6E8A-4147-A177-3AD203B41FA5}">
                      <a16:colId xmlns:a16="http://schemas.microsoft.com/office/drawing/2014/main" val="2368813008"/>
                    </a:ext>
                  </a:extLst>
                </a:gridCol>
                <a:gridCol w="717510">
                  <a:extLst>
                    <a:ext uri="{9D8B030D-6E8A-4147-A177-3AD203B41FA5}">
                      <a16:colId xmlns:a16="http://schemas.microsoft.com/office/drawing/2014/main" val="394202237"/>
                    </a:ext>
                  </a:extLst>
                </a:gridCol>
              </a:tblGrid>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Green</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0 167 88</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0 68 39</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427"/>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4 97 56</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46138"/>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6 135 78</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6874E"/>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0 196 110</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C46E"/>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92 215 144</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D790"/>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172 229 196</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CE5C4"/>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202 238 217</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AEED9"/>
                    </a:solidFill>
                  </a:tcPr>
                </a:tc>
                <a:extLst>
                  <a:ext uri="{0D108BD9-81ED-4DB2-BD59-A6C34878D82A}">
                    <a16:rowId xmlns:a16="http://schemas.microsoft.com/office/drawing/2014/main" val="4155223802"/>
                  </a:ext>
                </a:extLst>
              </a:tr>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Blue</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0 0 193</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0 0 96</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60"/>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0 0 130</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8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0 0 154</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9A"/>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30 30 229</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1EE5"/>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bg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bg1"/>
                          </a:solidFill>
                          <a:effectLst/>
                          <a:uLnTx/>
                          <a:uFillTx/>
                          <a:latin typeface="+mn-lt"/>
                          <a:ea typeface="+mn-ea"/>
                          <a:cs typeface="+mn-cs"/>
                        </a:rPr>
                        <a:t>45 105 255</a:t>
                      </a:r>
                      <a:endParaRPr kumimoji="0" lang="en-CA" sz="750" b="0" i="0" u="none" strike="noStrike" kern="1200" cap="none" spc="0" normalizeH="0" baseline="0" noProof="0" dirty="0">
                        <a:ln>
                          <a:noFill/>
                        </a:ln>
                        <a:solidFill>
                          <a:schemeClr val="bg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D69FF"/>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118 176 255</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6B0FF"/>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193 216 247</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1D8F7"/>
                    </a:solidFill>
                  </a:tcPr>
                </a:tc>
                <a:extLst>
                  <a:ext uri="{0D108BD9-81ED-4DB2-BD59-A6C34878D82A}">
                    <a16:rowId xmlns:a16="http://schemas.microsoft.com/office/drawing/2014/main" val="3785195550"/>
                  </a:ext>
                </a:extLst>
              </a:tr>
            </a:tbl>
          </a:graphicData>
        </a:graphic>
      </p:graphicFrame>
      <p:graphicFrame>
        <p:nvGraphicFramePr>
          <p:cNvPr id="23" name="Table 14">
            <a:extLst>
              <a:ext uri="{FF2B5EF4-FFF2-40B4-BE49-F238E27FC236}">
                <a16:creationId xmlns:a16="http://schemas.microsoft.com/office/drawing/2014/main" id="{33CF129F-B729-4099-BEC4-3E9DF876EB91}"/>
              </a:ext>
            </a:extLst>
          </p:cNvPr>
          <p:cNvGraphicFramePr>
            <a:graphicFrameLocks noGrp="1"/>
          </p:cNvGraphicFramePr>
          <p:nvPr userDrawn="1">
            <p:extLst>
              <p:ext uri="{D42A27DB-BD31-4B8C-83A1-F6EECF244321}">
                <p14:modId xmlns:p14="http://schemas.microsoft.com/office/powerpoint/2010/main" val="1053255943"/>
              </p:ext>
            </p:extLst>
          </p:nvPr>
        </p:nvGraphicFramePr>
        <p:xfrm>
          <a:off x="406986" y="3026219"/>
          <a:ext cx="5734736" cy="1865950"/>
        </p:xfrm>
        <a:graphic>
          <a:graphicData uri="http://schemas.openxmlformats.org/drawingml/2006/table">
            <a:tbl>
              <a:tblPr firstRow="1" bandRow="1">
                <a:tableStyleId>{B301B821-A1FF-4177-AEE7-76D212191A09}</a:tableStyleId>
              </a:tblPr>
              <a:tblGrid>
                <a:gridCol w="716842">
                  <a:extLst>
                    <a:ext uri="{9D8B030D-6E8A-4147-A177-3AD203B41FA5}">
                      <a16:colId xmlns:a16="http://schemas.microsoft.com/office/drawing/2014/main" val="3441835300"/>
                    </a:ext>
                  </a:extLst>
                </a:gridCol>
                <a:gridCol w="716842">
                  <a:extLst>
                    <a:ext uri="{9D8B030D-6E8A-4147-A177-3AD203B41FA5}">
                      <a16:colId xmlns:a16="http://schemas.microsoft.com/office/drawing/2014/main" val="977536678"/>
                    </a:ext>
                  </a:extLst>
                </a:gridCol>
                <a:gridCol w="716842">
                  <a:extLst>
                    <a:ext uri="{9D8B030D-6E8A-4147-A177-3AD203B41FA5}">
                      <a16:colId xmlns:a16="http://schemas.microsoft.com/office/drawing/2014/main" val="125852545"/>
                    </a:ext>
                  </a:extLst>
                </a:gridCol>
                <a:gridCol w="716842">
                  <a:extLst>
                    <a:ext uri="{9D8B030D-6E8A-4147-A177-3AD203B41FA5}">
                      <a16:colId xmlns:a16="http://schemas.microsoft.com/office/drawing/2014/main" val="931395583"/>
                    </a:ext>
                  </a:extLst>
                </a:gridCol>
                <a:gridCol w="716842">
                  <a:extLst>
                    <a:ext uri="{9D8B030D-6E8A-4147-A177-3AD203B41FA5}">
                      <a16:colId xmlns:a16="http://schemas.microsoft.com/office/drawing/2014/main" val="2451672989"/>
                    </a:ext>
                  </a:extLst>
                </a:gridCol>
                <a:gridCol w="716842">
                  <a:extLst>
                    <a:ext uri="{9D8B030D-6E8A-4147-A177-3AD203B41FA5}">
                      <a16:colId xmlns:a16="http://schemas.microsoft.com/office/drawing/2014/main" val="1199082826"/>
                    </a:ext>
                  </a:extLst>
                </a:gridCol>
                <a:gridCol w="716842">
                  <a:extLst>
                    <a:ext uri="{9D8B030D-6E8A-4147-A177-3AD203B41FA5}">
                      <a16:colId xmlns:a16="http://schemas.microsoft.com/office/drawing/2014/main" val="2368813008"/>
                    </a:ext>
                  </a:extLst>
                </a:gridCol>
                <a:gridCol w="716842">
                  <a:extLst>
                    <a:ext uri="{9D8B030D-6E8A-4147-A177-3AD203B41FA5}">
                      <a16:colId xmlns:a16="http://schemas.microsoft.com/office/drawing/2014/main" val="394202237"/>
                    </a:ext>
                  </a:extLst>
                </a:gridCol>
              </a:tblGrid>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Navy</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40 43 62</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52 56 75</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384B"/>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66 69 89</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24559"/>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94 96 115</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E6073"/>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142 144 162</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E90A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155223802"/>
                  </a:ext>
                </a:extLst>
              </a:tr>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Coral</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236 100 83</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131 10 16</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30A10"/>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160 14 24</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00E18"/>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208 58 57</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3A39"/>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255 119 105</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769"/>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246 144 130</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908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252 172 161</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ACA1"/>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246 204 199</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CCC7"/>
                    </a:solidFill>
                  </a:tcPr>
                </a:tc>
                <a:extLst>
                  <a:ext uri="{0D108BD9-81ED-4DB2-BD59-A6C34878D82A}">
                    <a16:rowId xmlns:a16="http://schemas.microsoft.com/office/drawing/2014/main" val="3785195550"/>
                  </a:ext>
                </a:extLst>
              </a:tr>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Violet</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96 69 132</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38 24 72</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1848"/>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51 26 83</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1A53"/>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76 51 107</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C336B"/>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111 86 147</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F5693"/>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bg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bg1"/>
                          </a:solidFill>
                          <a:effectLst/>
                          <a:uLnTx/>
                          <a:uFillTx/>
                          <a:latin typeface="+mn-lt"/>
                          <a:ea typeface="+mn-ea"/>
                          <a:cs typeface="+mn-cs"/>
                        </a:rPr>
                        <a:t>131 106 166</a:t>
                      </a:r>
                      <a:endParaRPr kumimoji="0" lang="en-CA" sz="750" b="0" i="0" u="none" strike="noStrike" kern="1200" cap="none" spc="0" normalizeH="0" baseline="0" noProof="0" dirty="0">
                        <a:ln>
                          <a:noFill/>
                        </a:ln>
                        <a:solidFill>
                          <a:schemeClr val="bg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36AA6"/>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157 141 188</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D8DBC"/>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212 210 233</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D2E9"/>
                    </a:solidFill>
                  </a:tcPr>
                </a:tc>
                <a:extLst>
                  <a:ext uri="{0D108BD9-81ED-4DB2-BD59-A6C34878D82A}">
                    <a16:rowId xmlns:a16="http://schemas.microsoft.com/office/drawing/2014/main" val="1544447608"/>
                  </a:ext>
                </a:extLst>
              </a:tr>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Gold</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244 150 0</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167 89 0</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5900"/>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206 118 18</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761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215 125 40</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7D28"/>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249 171 46</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AB2E"/>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252 196 87</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C457"/>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248 211 138</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D38A"/>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251 233 198</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E9C6"/>
                    </a:solidFill>
                  </a:tcPr>
                </a:tc>
                <a:extLst>
                  <a:ext uri="{0D108BD9-81ED-4DB2-BD59-A6C34878D82A}">
                    <a16:rowId xmlns:a16="http://schemas.microsoft.com/office/drawing/2014/main" val="1646160453"/>
                  </a:ext>
                </a:extLst>
              </a:tr>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Turquoise</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6 199 186</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9 132 123</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9847B"/>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8 162 152</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A298"/>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5 178 167</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B2A7"/>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40 215 203</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8D7CB"/>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106 231 223</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AE7DF"/>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157 243 237</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DF3ED"/>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197 244 241</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F4F1"/>
                    </a:solidFill>
                  </a:tcPr>
                </a:tc>
                <a:extLst>
                  <a:ext uri="{0D108BD9-81ED-4DB2-BD59-A6C34878D82A}">
                    <a16:rowId xmlns:a16="http://schemas.microsoft.com/office/drawing/2014/main" val="2760968983"/>
                  </a:ext>
                </a:extLst>
              </a:tr>
            </a:tbl>
          </a:graphicData>
        </a:graphic>
      </p:graphicFrame>
    </p:spTree>
    <p:extLst>
      <p:ext uri="{BB962C8B-B14F-4D97-AF65-F5344CB8AC3E}">
        <p14:creationId xmlns:p14="http://schemas.microsoft.com/office/powerpoint/2010/main" val="364491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05B9365-D846-4E2A-8103-10734CAB52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5581" r="11840"/>
          <a:stretch/>
        </p:blipFill>
        <p:spPr>
          <a:xfrm rot="10800000">
            <a:off x="6039003" y="-7"/>
            <a:ext cx="3104997" cy="6858003"/>
          </a:xfrm>
          <a:prstGeom prst="rect">
            <a:avLst/>
          </a:prstGeom>
        </p:spPr>
      </p:pic>
      <p:sp>
        <p:nvSpPr>
          <p:cNvPr id="2" name="Title 1"/>
          <p:cNvSpPr>
            <a:spLocks noGrp="1"/>
          </p:cNvSpPr>
          <p:nvPr>
            <p:ph type="ctrTitle" hasCustomPrompt="1"/>
          </p:nvPr>
        </p:nvSpPr>
        <p:spPr>
          <a:xfrm>
            <a:off x="398463" y="554780"/>
            <a:ext cx="6053611" cy="3036178"/>
          </a:xfrm>
        </p:spPr>
        <p:txBody>
          <a:bodyPr anchor="b">
            <a:normAutofit/>
          </a:bodyPr>
          <a:lstStyle>
            <a:lvl1pPr>
              <a:lnSpc>
                <a:spcPct val="95000"/>
              </a:lnSpc>
              <a:defRPr sz="7200" b="1" baseline="0">
                <a:solidFill>
                  <a:schemeClr val="tx1"/>
                </a:solidFill>
              </a:defRPr>
            </a:lvl1pPr>
          </a:lstStyle>
          <a:p>
            <a:r>
              <a:rPr lang="en-CA" noProof="0" dirty="0"/>
              <a:t>Title of </a:t>
            </a:r>
            <a:br>
              <a:rPr lang="en-CA" noProof="0" dirty="0"/>
            </a:br>
            <a:r>
              <a:rPr lang="en-CA" noProof="0" dirty="0"/>
              <a:t>presentation</a:t>
            </a:r>
          </a:p>
        </p:txBody>
      </p:sp>
      <p:sp>
        <p:nvSpPr>
          <p:cNvPr id="3" name="Subtitle 2"/>
          <p:cNvSpPr>
            <a:spLocks noGrp="1"/>
          </p:cNvSpPr>
          <p:nvPr>
            <p:ph type="subTitle" idx="1" hasCustomPrompt="1"/>
          </p:nvPr>
        </p:nvSpPr>
        <p:spPr>
          <a:xfrm>
            <a:off x="398463" y="4789255"/>
            <a:ext cx="6053612" cy="407584"/>
          </a:xfrm>
        </p:spPr>
        <p:txBody>
          <a:bodyPr anchor="b">
            <a:noAutofit/>
          </a:bodyPr>
          <a:lstStyle>
            <a:lvl1pPr marL="0" indent="0" algn="l">
              <a:lnSpc>
                <a:spcPct val="95000"/>
              </a:lnSpc>
              <a:spcBef>
                <a:spcPts val="0"/>
              </a:spcBef>
              <a:buNone/>
              <a:defRPr sz="1400" b="0" baseline="0">
                <a:solidFill>
                  <a:schemeClr val="tx1"/>
                </a:solidFill>
              </a:defRPr>
            </a:lvl1pPr>
            <a:lvl2pPr marL="0" indent="0" algn="r">
              <a:spcBef>
                <a:spcPts val="300"/>
              </a:spcBef>
              <a:buNone/>
              <a:defRPr sz="1200">
                <a:solidFill>
                  <a:schemeClr val="tx1"/>
                </a:solidFill>
              </a:defRPr>
            </a:lvl2pPr>
            <a:lvl3pPr marL="914400" indent="0" algn="r">
              <a:buNone/>
              <a:defRPr sz="1200">
                <a:solidFill>
                  <a:schemeClr val="tx1"/>
                </a:solidFill>
              </a:defRPr>
            </a:lvl3pPr>
            <a:lvl4pPr marL="1371600" indent="0" algn="r">
              <a:buNone/>
              <a:defRPr sz="1200">
                <a:solidFill>
                  <a:schemeClr val="tx1"/>
                </a:solidFill>
              </a:defRPr>
            </a:lvl4pPr>
            <a:lvl5pPr marL="1828800" indent="0" algn="r">
              <a:buNone/>
              <a:defRPr sz="1200">
                <a:solidFill>
                  <a:schemeClr val="tx1"/>
                </a:solidFill>
              </a:defRPr>
            </a:lvl5pPr>
            <a:lvl6pPr marL="2286000" indent="0" algn="r">
              <a:buNone/>
              <a:defRPr sz="1200">
                <a:solidFill>
                  <a:schemeClr val="tx1"/>
                </a:solidFill>
              </a:defRPr>
            </a:lvl6pPr>
            <a:lvl7pPr marL="2743200" indent="0" algn="r">
              <a:buNone/>
              <a:defRPr sz="1200">
                <a:solidFill>
                  <a:schemeClr val="tx1"/>
                </a:solidFill>
              </a:defRPr>
            </a:lvl7pPr>
            <a:lvl8pPr marL="3200400" indent="0" algn="r">
              <a:buNone/>
              <a:defRPr sz="1200">
                <a:solidFill>
                  <a:schemeClr val="tx1"/>
                </a:solidFill>
              </a:defRPr>
            </a:lvl8pPr>
            <a:lvl9pPr marL="3657600" indent="0" algn="r">
              <a:buNone/>
              <a:defRPr sz="1200">
                <a:solidFill>
                  <a:schemeClr val="tx1"/>
                </a:solidFill>
              </a:defRPr>
            </a:lvl9pPr>
          </a:lstStyle>
          <a:p>
            <a:r>
              <a:rPr lang="en-CA" noProof="0"/>
              <a:t>Presenter Full Name</a:t>
            </a:r>
          </a:p>
        </p:txBody>
      </p:sp>
      <p:sp>
        <p:nvSpPr>
          <p:cNvPr id="13" name="Date Placeholder 12"/>
          <p:cNvSpPr>
            <a:spLocks noGrp="1"/>
          </p:cNvSpPr>
          <p:nvPr>
            <p:ph type="dt" sz="half" idx="10"/>
          </p:nvPr>
        </p:nvSpPr>
        <p:spPr bwMode="black">
          <a:xfrm>
            <a:off x="398463" y="5459994"/>
            <a:ext cx="6053611" cy="267194"/>
          </a:xfrm>
        </p:spPr>
        <p:txBody>
          <a:bodyPr anchor="t"/>
          <a:lstStyle>
            <a:lvl1pPr algn="l">
              <a:defRPr sz="1400">
                <a:solidFill>
                  <a:schemeClr val="tx1"/>
                </a:solidFill>
              </a:defRPr>
            </a:lvl1pPr>
          </a:lstStyle>
          <a:p>
            <a:fld id="{EE08E108-527B-4B52-98A7-35210C16A695}" type="datetime4">
              <a:rPr lang="en-CA" noProof="0" smtClean="0"/>
              <a:t>May 3, 2023</a:t>
            </a:fld>
            <a:endParaRPr lang="en-CA" noProof="0" dirty="0"/>
          </a:p>
        </p:txBody>
      </p:sp>
      <p:sp>
        <p:nvSpPr>
          <p:cNvPr id="14" name="Footer Placeholder 13"/>
          <p:cNvSpPr>
            <a:spLocks noGrp="1"/>
          </p:cNvSpPr>
          <p:nvPr>
            <p:ph type="ftr" sz="quarter" idx="11"/>
          </p:nvPr>
        </p:nvSpPr>
        <p:spPr>
          <a:xfrm>
            <a:off x="341799" y="7010401"/>
            <a:ext cx="8462696" cy="45719"/>
          </a:xfrm>
        </p:spPr>
        <p:txBody>
          <a:bodyPr/>
          <a:lstStyle/>
          <a:p>
            <a:endParaRPr dirty="0"/>
          </a:p>
        </p:txBody>
      </p:sp>
      <p:sp>
        <p:nvSpPr>
          <p:cNvPr id="15" name="Slide Number Placeholder 14"/>
          <p:cNvSpPr>
            <a:spLocks noGrp="1"/>
          </p:cNvSpPr>
          <p:nvPr>
            <p:ph type="sldNum" sz="quarter" idx="12"/>
          </p:nvPr>
        </p:nvSpPr>
        <p:spPr bwMode="white">
          <a:xfrm>
            <a:off x="8807965" y="7010398"/>
            <a:ext cx="336035" cy="45720"/>
          </a:xfrm>
        </p:spPr>
        <p:txBody>
          <a:bodyPr/>
          <a:lstStyle>
            <a:lvl1pPr>
              <a:defRPr sz="100">
                <a:solidFill>
                  <a:srgbClr val="E6E6E6"/>
                </a:solidFill>
              </a:defRPr>
            </a:lvl1pPr>
          </a:lstStyle>
          <a:p>
            <a:fld id="{BB333B34-C87C-402E-ABB0-13B7C9DEBBC4}" type="slidenum">
              <a:rPr lang="en-CA" smtClean="0"/>
              <a:pPr/>
              <a:t>‹#›</a:t>
            </a:fld>
            <a:endParaRPr lang="en-CA" dirty="0"/>
          </a:p>
        </p:txBody>
      </p:sp>
      <p:sp>
        <p:nvSpPr>
          <p:cNvPr id="7" name="Text Placeholder 6">
            <a:extLst>
              <a:ext uri="{FF2B5EF4-FFF2-40B4-BE49-F238E27FC236}">
                <a16:creationId xmlns:a16="http://schemas.microsoft.com/office/drawing/2014/main" id="{B23051F6-97A8-498B-82C1-AD3B80219492}"/>
              </a:ext>
            </a:extLst>
          </p:cNvPr>
          <p:cNvSpPr>
            <a:spLocks noGrp="1"/>
          </p:cNvSpPr>
          <p:nvPr>
            <p:ph type="body" sz="quarter" idx="13" hasCustomPrompt="1"/>
          </p:nvPr>
        </p:nvSpPr>
        <p:spPr>
          <a:xfrm>
            <a:off x="398463" y="3773691"/>
            <a:ext cx="6053612" cy="749823"/>
          </a:xfrm>
        </p:spPr>
        <p:txBody>
          <a:bodyPr/>
          <a:lstStyle>
            <a:lvl1pPr marL="0" indent="0">
              <a:lnSpc>
                <a:spcPct val="95000"/>
              </a:lnSpc>
              <a:buNone/>
              <a:defRPr sz="1800">
                <a:solidFill>
                  <a:schemeClr val="tx1"/>
                </a:solidFill>
                <a:latin typeface="+mj-lt"/>
              </a:defRPr>
            </a:lvl1pPr>
            <a:lvl2pPr marL="338328" indent="0">
              <a:buNone/>
              <a:defRPr>
                <a:solidFill>
                  <a:schemeClr val="bg1"/>
                </a:solidFill>
              </a:defRPr>
            </a:lvl2pPr>
            <a:lvl3pPr marL="685800" indent="0">
              <a:buNone/>
              <a:defRPr>
                <a:solidFill>
                  <a:schemeClr val="bg1"/>
                </a:solidFill>
              </a:defRPr>
            </a:lvl3pPr>
            <a:lvl4pPr marL="1014984" indent="0">
              <a:buNone/>
              <a:defRPr>
                <a:solidFill>
                  <a:schemeClr val="bg1"/>
                </a:solidFill>
              </a:defRPr>
            </a:lvl4pPr>
            <a:lvl5pPr marL="1380744" indent="0">
              <a:buNone/>
              <a:defRPr>
                <a:solidFill>
                  <a:schemeClr val="bg1"/>
                </a:solidFill>
              </a:defRPr>
            </a:lvl5pPr>
          </a:lstStyle>
          <a:p>
            <a:pPr lvl="0"/>
            <a:r>
              <a:rPr lang="en-CA" noProof="0" dirty="0"/>
              <a:t>Subtitle of presentation goes here</a:t>
            </a:r>
          </a:p>
        </p:txBody>
      </p:sp>
    </p:spTree>
    <p:extLst>
      <p:ext uri="{BB962C8B-B14F-4D97-AF65-F5344CB8AC3E}">
        <p14:creationId xmlns:p14="http://schemas.microsoft.com/office/powerpoint/2010/main" val="195419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lvl1pPr>
              <a:defRPr baseline="0"/>
            </a:lvl1pPr>
          </a:lstStyle>
          <a:p>
            <a:r>
              <a:rPr lang="en-CA" noProof="0" dirty="0"/>
              <a:t>Slide title</a:t>
            </a:r>
          </a:p>
        </p:txBody>
      </p:sp>
      <p:sp>
        <p:nvSpPr>
          <p:cNvPr id="3" name="Content Placeholder 2"/>
          <p:cNvSpPr>
            <a:spLocks noGrp="1"/>
          </p:cNvSpPr>
          <p:nvPr>
            <p:ph idx="1" hasCustomPrompt="1"/>
          </p:nvPr>
        </p:nvSpPr>
        <p:spPr>
          <a:xfrm>
            <a:off x="398463" y="1434190"/>
            <a:ext cx="8347076"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p:cNvSpPr>
            <a:spLocks noGrp="1"/>
          </p:cNvSpPr>
          <p:nvPr>
            <p:ph type="dt" sz="half" idx="10"/>
          </p:nvPr>
        </p:nvSpPr>
        <p:spPr>
          <a:xfrm>
            <a:off x="8807965" y="7010398"/>
            <a:ext cx="336035" cy="45720"/>
          </a:xfrm>
        </p:spPr>
        <p:txBody>
          <a:bodyPr/>
          <a:lstStyle/>
          <a:p>
            <a:fld id="{A2E7EEF7-2239-440B-8A6E-F3B93774E491}" type="datetime4">
              <a:rPr lang="en-CA" smtClean="0"/>
              <a:t>May 3, 2023</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9" name="Text Placeholder 8">
            <a:extLst>
              <a:ext uri="{FF2B5EF4-FFF2-40B4-BE49-F238E27FC236}">
                <a16:creationId xmlns:a16="http://schemas.microsoft.com/office/drawing/2014/main" id="{9DE9F8E0-BCC7-4049-9B66-CBD41765F7B5}"/>
              </a:ext>
            </a:extLst>
          </p:cNvPr>
          <p:cNvSpPr>
            <a:spLocks noGrp="1"/>
          </p:cNvSpPr>
          <p:nvPr>
            <p:ph type="body" sz="quarter" idx="13" hasCustomPrompt="1"/>
          </p:nvPr>
        </p:nvSpPr>
        <p:spPr>
          <a:xfrm>
            <a:off x="1876885" y="6168124"/>
            <a:ext cx="6476093"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dirty="0">
                <a:latin typeface="Arial" panose="020B0303040401060103" pitchFamily="34" charset="0"/>
                <a:cs typeface="Arial" panose="020B0604020202020204" pitchFamily="34" charset="0"/>
              </a:rPr>
              <a:t>Source text should be Arial, size 8. </a:t>
            </a:r>
            <a:endParaRPr lang="en-CA" noProof="0" dirty="0"/>
          </a:p>
        </p:txBody>
      </p:sp>
    </p:spTree>
    <p:extLst>
      <p:ext uri="{BB962C8B-B14F-4D97-AF65-F5344CB8AC3E}">
        <p14:creationId xmlns:p14="http://schemas.microsoft.com/office/powerpoint/2010/main" val="79338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374D89-5166-4AF5-8567-B47BB135CC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7116227" y="0"/>
            <a:ext cx="2027772" cy="6858000"/>
          </a:xfrm>
          <a:prstGeom prst="rect">
            <a:avLst/>
          </a:prstGeom>
        </p:spPr>
      </p:pic>
      <p:sp>
        <p:nvSpPr>
          <p:cNvPr id="2" name="Title 1">
            <a:extLst>
              <a:ext uri="{FF2B5EF4-FFF2-40B4-BE49-F238E27FC236}">
                <a16:creationId xmlns:a16="http://schemas.microsoft.com/office/drawing/2014/main" id="{404932F7-6B32-4C34-AD3E-BF597CA11209}"/>
              </a:ext>
            </a:extLst>
          </p:cNvPr>
          <p:cNvSpPr>
            <a:spLocks noGrp="1"/>
          </p:cNvSpPr>
          <p:nvPr>
            <p:ph type="title" hasCustomPrompt="1"/>
          </p:nvPr>
        </p:nvSpPr>
        <p:spPr>
          <a:xfrm>
            <a:off x="398463" y="472438"/>
            <a:ext cx="6762156" cy="792167"/>
          </a:xfrm>
        </p:spPr>
        <p:txBody>
          <a:bodyPr/>
          <a:lstStyle>
            <a:lvl1pPr>
              <a:defRPr/>
            </a:lvl1pPr>
          </a:lstStyle>
          <a:p>
            <a:r>
              <a:rPr lang="en-CA" noProof="0" dirty="0"/>
              <a:t>Agenda slide title</a:t>
            </a:r>
          </a:p>
        </p:txBody>
      </p:sp>
      <p:sp>
        <p:nvSpPr>
          <p:cNvPr id="3" name="Date Placeholder 2">
            <a:extLst>
              <a:ext uri="{FF2B5EF4-FFF2-40B4-BE49-F238E27FC236}">
                <a16:creationId xmlns:a16="http://schemas.microsoft.com/office/drawing/2014/main" id="{5194783F-45F3-432B-A08E-B5187165F08F}"/>
              </a:ext>
            </a:extLst>
          </p:cNvPr>
          <p:cNvSpPr>
            <a:spLocks noGrp="1"/>
          </p:cNvSpPr>
          <p:nvPr>
            <p:ph type="dt" sz="half" idx="10"/>
          </p:nvPr>
        </p:nvSpPr>
        <p:spPr/>
        <p:txBody>
          <a:bodyPr/>
          <a:lstStyle/>
          <a:p>
            <a:fld id="{B2679580-1DE4-4AED-B4F0-F01E2D77314B}" type="datetime4">
              <a:rPr lang="en-CA" smtClean="0"/>
              <a:t>May 3, 2023</a:t>
            </a:fld>
            <a:endParaRPr lang="en-US" dirty="0"/>
          </a:p>
        </p:txBody>
      </p:sp>
      <p:sp>
        <p:nvSpPr>
          <p:cNvPr id="4" name="Footer Placeholder 3">
            <a:extLst>
              <a:ext uri="{FF2B5EF4-FFF2-40B4-BE49-F238E27FC236}">
                <a16:creationId xmlns:a16="http://schemas.microsoft.com/office/drawing/2014/main" id="{5484AD97-4B30-4713-8D26-04AAD8A60468}"/>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4151261F-A43F-4893-A9BE-991C000EBEE7}"/>
              </a:ext>
            </a:extLst>
          </p:cNvPr>
          <p:cNvSpPr>
            <a:spLocks noGrp="1"/>
          </p:cNvSpPr>
          <p:nvPr>
            <p:ph type="sldNum" sz="quarter" idx="12"/>
          </p:nvPr>
        </p:nvSpPr>
        <p:spPr>
          <a:xfrm>
            <a:off x="8333977" y="6399283"/>
            <a:ext cx="212470" cy="175694"/>
          </a:xfrm>
        </p:spPr>
        <p:txBody>
          <a:bodyPr/>
          <a:lstStyle/>
          <a:p>
            <a:fld id="{BB333B34-C87C-402E-ABB0-13B7C9DEBBC4}" type="slidenum">
              <a:rPr lang="en-CA" smtClean="0"/>
              <a:pPr/>
              <a:t>‹#›</a:t>
            </a:fld>
            <a:endParaRPr lang="en-CA" dirty="0"/>
          </a:p>
        </p:txBody>
      </p:sp>
      <p:sp>
        <p:nvSpPr>
          <p:cNvPr id="9" name="Text Placeholder 8">
            <a:extLst>
              <a:ext uri="{FF2B5EF4-FFF2-40B4-BE49-F238E27FC236}">
                <a16:creationId xmlns:a16="http://schemas.microsoft.com/office/drawing/2014/main" id="{695B93E3-EEA6-456D-B67D-D16BEF52559A}"/>
              </a:ext>
            </a:extLst>
          </p:cNvPr>
          <p:cNvSpPr>
            <a:spLocks noGrp="1"/>
          </p:cNvSpPr>
          <p:nvPr>
            <p:ph type="body" sz="quarter" idx="13" hasCustomPrompt="1"/>
          </p:nvPr>
        </p:nvSpPr>
        <p:spPr>
          <a:xfrm>
            <a:off x="398463" y="1434190"/>
            <a:ext cx="3178345" cy="4575436"/>
          </a:xfrm>
        </p:spPr>
        <p:txBody>
          <a:bodyPr/>
          <a:lstStyle>
            <a:lvl1pPr>
              <a:buSzPct val="115000"/>
              <a:defRPr/>
            </a:lvl1pPr>
            <a:lvl2pPr>
              <a:buSzPct val="115000"/>
              <a:defRPr/>
            </a:lvl2pPr>
            <a:lvl3pPr>
              <a:buSzPct val="115000"/>
              <a:defRPr/>
            </a:lvl3pPr>
            <a:lvl4pPr>
              <a:buSzPct val="115000"/>
              <a:defRPr/>
            </a:lvl4pPr>
            <a:lvl5pPr marL="1609344" indent="-228600">
              <a:buSzPct val="1150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buSzPct val="115000"/>
              <a:defRPr lang="en-US" sz="1400" kern="1200" dirty="0">
                <a:solidFill>
                  <a:schemeClr val="tx1"/>
                </a:solidFill>
                <a:latin typeface="+mn-lt"/>
                <a:ea typeface="+mn-ea"/>
                <a:cs typeface="+mn-cs"/>
              </a:defRPr>
            </a:lvl7pPr>
            <a:lvl8pPr>
              <a:buSzPct val="115000"/>
              <a:defRPr/>
            </a:lvl8pPr>
            <a:lvl9pPr>
              <a:buSzPct val="115000"/>
              <a:defRPr/>
            </a:lvl9pPr>
          </a:lstStyle>
          <a:p>
            <a:pPr lvl="0"/>
            <a:r>
              <a:rPr lang="en-CA" noProof="0" dirty="0"/>
              <a:t>Section headline or item 1</a:t>
            </a:r>
          </a:p>
          <a:p>
            <a:pPr lvl="1"/>
            <a:r>
              <a:rPr lang="en-CA" noProof="0" dirty="0"/>
              <a:t>Item 2</a:t>
            </a:r>
          </a:p>
          <a:p>
            <a:pPr lvl="2"/>
            <a:r>
              <a:rPr lang="en-CA" noProof="0" dirty="0"/>
              <a:t>Item 3</a:t>
            </a:r>
          </a:p>
          <a:p>
            <a:pPr lvl="3"/>
            <a:r>
              <a:rPr lang="en-CA" noProof="0" dirty="0"/>
              <a:t>Item 4</a:t>
            </a:r>
          </a:p>
          <a:p>
            <a:pPr lvl="4"/>
            <a:r>
              <a:rPr lang="en-CA" noProof="0" dirty="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CA" noProof="0" dirty="0"/>
              <a:t>Item 6</a:t>
            </a:r>
          </a:p>
          <a:p>
            <a:pPr lvl="6"/>
            <a:r>
              <a:rPr lang="en-CA" noProof="0" dirty="0"/>
              <a:t>Item 7</a:t>
            </a:r>
          </a:p>
          <a:p>
            <a:pPr lvl="7"/>
            <a:r>
              <a:rPr lang="en-CA" noProof="0" dirty="0"/>
              <a:t>Item 8</a:t>
            </a:r>
          </a:p>
          <a:p>
            <a:pPr lvl="8"/>
            <a:r>
              <a:rPr lang="en-CA" noProof="0" dirty="0"/>
              <a:t>Item 9</a:t>
            </a:r>
          </a:p>
        </p:txBody>
      </p:sp>
      <p:sp>
        <p:nvSpPr>
          <p:cNvPr id="12" name="Text Placeholder 8">
            <a:extLst>
              <a:ext uri="{FF2B5EF4-FFF2-40B4-BE49-F238E27FC236}">
                <a16:creationId xmlns:a16="http://schemas.microsoft.com/office/drawing/2014/main" id="{2507130D-B493-4337-BB0F-5DB874909A70}"/>
              </a:ext>
            </a:extLst>
          </p:cNvPr>
          <p:cNvSpPr>
            <a:spLocks noGrp="1"/>
          </p:cNvSpPr>
          <p:nvPr>
            <p:ph type="body" sz="quarter" idx="14" hasCustomPrompt="1"/>
          </p:nvPr>
        </p:nvSpPr>
        <p:spPr>
          <a:xfrm>
            <a:off x="3982276" y="1434189"/>
            <a:ext cx="3178344" cy="4584843"/>
          </a:xfrm>
        </p:spPr>
        <p:txBody>
          <a:bodyPr/>
          <a:lstStyle>
            <a:lvl1pPr>
              <a:defRPr/>
            </a:lvl1pPr>
            <a:lvl2pPr>
              <a:defRPr/>
            </a:lvl2pPr>
            <a:lvl3pPr>
              <a:defRPr/>
            </a:lvl3pPr>
            <a:lvl4pPr>
              <a:defRPr/>
            </a:lvl4pPr>
            <a:lvl5pPr marL="1609344" indent="-2286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defRPr lang="en-US" sz="1400" kern="1200" dirty="0">
                <a:solidFill>
                  <a:schemeClr val="tx1"/>
                </a:solidFill>
                <a:latin typeface="+mn-lt"/>
                <a:ea typeface="+mn-ea"/>
                <a:cs typeface="+mn-cs"/>
              </a:defRPr>
            </a:lvl7pPr>
          </a:lstStyle>
          <a:p>
            <a:pPr lvl="0"/>
            <a:r>
              <a:rPr lang="en-CA" noProof="0" dirty="0"/>
              <a:t>Section headline or item 1</a:t>
            </a:r>
          </a:p>
          <a:p>
            <a:pPr lvl="1"/>
            <a:r>
              <a:rPr lang="en-CA" noProof="0" dirty="0"/>
              <a:t>Item 2</a:t>
            </a:r>
          </a:p>
          <a:p>
            <a:pPr lvl="2"/>
            <a:r>
              <a:rPr lang="en-CA" noProof="0" dirty="0"/>
              <a:t>Item 3</a:t>
            </a:r>
          </a:p>
          <a:p>
            <a:pPr lvl="3"/>
            <a:r>
              <a:rPr lang="en-CA" noProof="0" dirty="0"/>
              <a:t>Item 4</a:t>
            </a:r>
          </a:p>
          <a:p>
            <a:pPr lvl="4"/>
            <a:r>
              <a:rPr lang="en-CA" noProof="0" dirty="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CA" noProof="0" dirty="0"/>
              <a:t>Item 6</a:t>
            </a:r>
          </a:p>
          <a:p>
            <a:pPr lvl="6"/>
            <a:r>
              <a:rPr lang="en-CA" noProof="0" dirty="0"/>
              <a:t>Item 7</a:t>
            </a:r>
          </a:p>
          <a:p>
            <a:pPr lvl="7"/>
            <a:r>
              <a:rPr lang="en-CA" noProof="0" dirty="0"/>
              <a:t>Item 8</a:t>
            </a:r>
          </a:p>
          <a:p>
            <a:pPr lvl="8"/>
            <a:r>
              <a:rPr lang="en-CA" noProof="0" dirty="0"/>
              <a:t>Item 9</a:t>
            </a:r>
          </a:p>
        </p:txBody>
      </p:sp>
    </p:spTree>
    <p:extLst>
      <p:ext uri="{BB962C8B-B14F-4D97-AF65-F5344CB8AC3E}">
        <p14:creationId xmlns:p14="http://schemas.microsoft.com/office/powerpoint/2010/main" val="96526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4" y="472438"/>
            <a:ext cx="8356240" cy="792167"/>
          </a:xfrm>
        </p:spPr>
        <p:txBody>
          <a:bodyPr/>
          <a:lstStyle>
            <a:lvl1pPr>
              <a:defRPr baseline="0"/>
            </a:lvl1pPr>
          </a:lstStyle>
          <a:p>
            <a:r>
              <a:rPr lang="en-CA" noProof="0" dirty="0"/>
              <a:t>Slide title</a:t>
            </a:r>
          </a:p>
        </p:txBody>
      </p:sp>
      <p:sp>
        <p:nvSpPr>
          <p:cNvPr id="3" name="Content Placeholder 2"/>
          <p:cNvSpPr>
            <a:spLocks noGrp="1"/>
          </p:cNvSpPr>
          <p:nvPr>
            <p:ph idx="1" hasCustomPrompt="1"/>
          </p:nvPr>
        </p:nvSpPr>
        <p:spPr>
          <a:xfrm>
            <a:off x="398464" y="1454966"/>
            <a:ext cx="8356240" cy="4564066"/>
          </a:xfrm>
        </p:spPr>
        <p:txBody>
          <a:bodyPr/>
          <a:lstStyle>
            <a:lvl1pPr>
              <a:defRPr sz="1400"/>
            </a:lvl1pPr>
          </a:lstStyle>
          <a:p>
            <a:pPr lvl="0"/>
            <a:r>
              <a:rPr lang="en-CA" noProof="0"/>
              <a:t>Click icon to add table or chart</a:t>
            </a:r>
          </a:p>
        </p:txBody>
      </p:sp>
      <p:sp>
        <p:nvSpPr>
          <p:cNvPr id="4" name="Date Placeholder 3"/>
          <p:cNvSpPr>
            <a:spLocks noGrp="1"/>
          </p:cNvSpPr>
          <p:nvPr>
            <p:ph type="dt" sz="half" idx="10"/>
          </p:nvPr>
        </p:nvSpPr>
        <p:spPr>
          <a:xfrm>
            <a:off x="8807965" y="7010398"/>
            <a:ext cx="336035" cy="45720"/>
          </a:xfrm>
        </p:spPr>
        <p:txBody>
          <a:bodyPr/>
          <a:lstStyle/>
          <a:p>
            <a:fld id="{516914B5-AEA6-47C1-80F7-C7FD18A22EA2}" type="datetime4">
              <a:rPr lang="en-CA" smtClean="0"/>
              <a:t>May 3, 2023</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7" name="Text Placeholder 8">
            <a:extLst>
              <a:ext uri="{FF2B5EF4-FFF2-40B4-BE49-F238E27FC236}">
                <a16:creationId xmlns:a16="http://schemas.microsoft.com/office/drawing/2014/main" id="{09DA36B3-22EA-47CB-9DCD-C1A0BC2D239E}"/>
              </a:ext>
            </a:extLst>
          </p:cNvPr>
          <p:cNvSpPr>
            <a:spLocks noGrp="1"/>
          </p:cNvSpPr>
          <p:nvPr>
            <p:ph type="body" sz="quarter" idx="13" hasCustomPrompt="1"/>
          </p:nvPr>
        </p:nvSpPr>
        <p:spPr>
          <a:xfrm>
            <a:off x="1876885" y="6168123"/>
            <a:ext cx="6476093"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spTree>
    <p:extLst>
      <p:ext uri="{BB962C8B-B14F-4D97-AF65-F5344CB8AC3E}">
        <p14:creationId xmlns:p14="http://schemas.microsoft.com/office/powerpoint/2010/main" val="281731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Char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lvl1pPr>
              <a:defRPr baseline="0"/>
            </a:lvl1pPr>
          </a:lstStyle>
          <a:p>
            <a:r>
              <a:rPr lang="en-CA" noProof="0" dirty="0"/>
              <a:t>Slide title</a:t>
            </a:r>
          </a:p>
        </p:txBody>
      </p:sp>
      <p:sp>
        <p:nvSpPr>
          <p:cNvPr id="3" name="Content Placeholder 2"/>
          <p:cNvSpPr>
            <a:spLocks noGrp="1"/>
          </p:cNvSpPr>
          <p:nvPr>
            <p:ph idx="1" hasCustomPrompt="1"/>
          </p:nvPr>
        </p:nvSpPr>
        <p:spPr>
          <a:xfrm>
            <a:off x="398463" y="1829560"/>
            <a:ext cx="8347076" cy="4184896"/>
          </a:xfrm>
        </p:spPr>
        <p:txBody>
          <a:bodyPr/>
          <a:lstStyle>
            <a:lvl1pPr>
              <a:defRPr sz="1400"/>
            </a:lvl1pPr>
          </a:lstStyle>
          <a:p>
            <a:pPr lvl="0"/>
            <a:r>
              <a:rPr lang="en-CA" noProof="0"/>
              <a:t>Click icon to add table or chart</a:t>
            </a:r>
          </a:p>
        </p:txBody>
      </p:sp>
      <p:sp>
        <p:nvSpPr>
          <p:cNvPr id="4" name="Date Placeholder 3"/>
          <p:cNvSpPr>
            <a:spLocks noGrp="1"/>
          </p:cNvSpPr>
          <p:nvPr>
            <p:ph type="dt" sz="half" idx="10"/>
          </p:nvPr>
        </p:nvSpPr>
        <p:spPr>
          <a:xfrm>
            <a:off x="8807965" y="7010398"/>
            <a:ext cx="336035" cy="45720"/>
          </a:xfrm>
        </p:spPr>
        <p:txBody>
          <a:bodyPr/>
          <a:lstStyle/>
          <a:p>
            <a:fld id="{977C927B-EA5B-4D38-B63B-A75272FB7D5F}" type="datetime4">
              <a:rPr lang="en-CA" smtClean="0"/>
              <a:t>May 3, 2023</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7" name="Text Placeholder 8">
            <a:extLst>
              <a:ext uri="{FF2B5EF4-FFF2-40B4-BE49-F238E27FC236}">
                <a16:creationId xmlns:a16="http://schemas.microsoft.com/office/drawing/2014/main" id="{09DA36B3-22EA-47CB-9DCD-C1A0BC2D239E}"/>
              </a:ext>
            </a:extLst>
          </p:cNvPr>
          <p:cNvSpPr>
            <a:spLocks noGrp="1"/>
          </p:cNvSpPr>
          <p:nvPr>
            <p:ph type="body" sz="quarter" idx="13" hasCustomPrompt="1"/>
          </p:nvPr>
        </p:nvSpPr>
        <p:spPr>
          <a:xfrm>
            <a:off x="1876885" y="6168123"/>
            <a:ext cx="6476093"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sp>
        <p:nvSpPr>
          <p:cNvPr id="8" name="Text Placeholder 7">
            <a:extLst>
              <a:ext uri="{FF2B5EF4-FFF2-40B4-BE49-F238E27FC236}">
                <a16:creationId xmlns:a16="http://schemas.microsoft.com/office/drawing/2014/main" id="{830F0699-528E-4D23-AAD0-9014222C8ABE}"/>
              </a:ext>
            </a:extLst>
          </p:cNvPr>
          <p:cNvSpPr>
            <a:spLocks noGrp="1"/>
          </p:cNvSpPr>
          <p:nvPr>
            <p:ph type="body" sz="quarter" idx="14" hasCustomPrompt="1"/>
          </p:nvPr>
        </p:nvSpPr>
        <p:spPr>
          <a:xfrm>
            <a:off x="398462" y="1418190"/>
            <a:ext cx="8347076" cy="231242"/>
          </a:xfrm>
        </p:spPr>
        <p:txBody>
          <a:bodyPr anchor="b">
            <a:noAutofit/>
          </a:bodyPr>
          <a:lstStyle>
            <a:lvl1pPr marL="0" indent="0">
              <a:spcBef>
                <a:spcPts val="0"/>
              </a:spcBef>
              <a:buNone/>
              <a:defRPr sz="1400" b="0" baseline="0">
                <a:latin typeface="+mj-lt"/>
              </a:defRPr>
            </a:lvl1pPr>
            <a:lvl2pPr marL="0" indent="0">
              <a:spcBef>
                <a:spcPts val="0"/>
              </a:spcBef>
              <a:buNone/>
              <a:defRPr sz="1600" b="1"/>
            </a:lvl2pPr>
            <a:lvl3pPr marL="0" indent="0">
              <a:spcBef>
                <a:spcPts val="0"/>
              </a:spcBef>
              <a:buNone/>
              <a:defRPr sz="1600" b="1"/>
            </a:lvl3pPr>
            <a:lvl4pPr marL="0" indent="0">
              <a:spcBef>
                <a:spcPts val="0"/>
              </a:spcBef>
              <a:buNone/>
              <a:defRPr sz="1600" b="1"/>
            </a:lvl4pPr>
            <a:lvl5pPr marL="0" indent="0">
              <a:spcBef>
                <a:spcPts val="0"/>
              </a:spcBef>
              <a:buNone/>
              <a:defRPr sz="1600" b="1"/>
            </a:lvl5pPr>
            <a:lvl6pPr marL="0" indent="0">
              <a:spcBef>
                <a:spcPts val="0"/>
              </a:spcBef>
              <a:buNone/>
              <a:defRPr sz="1600" b="1"/>
            </a:lvl6pPr>
            <a:lvl7pPr marL="0" indent="0">
              <a:spcBef>
                <a:spcPts val="0"/>
              </a:spcBef>
              <a:buNone/>
              <a:defRPr sz="1600" b="1"/>
            </a:lvl7pPr>
            <a:lvl8pPr marL="0" indent="0">
              <a:spcBef>
                <a:spcPts val="0"/>
              </a:spcBef>
              <a:buNone/>
              <a:defRPr sz="1600" b="1"/>
            </a:lvl8pPr>
            <a:lvl9pPr marL="0" indent="0">
              <a:spcBef>
                <a:spcPts val="0"/>
              </a:spcBef>
              <a:buNone/>
              <a:defRPr sz="1600" b="1"/>
            </a:lvl9pPr>
          </a:lstStyle>
          <a:p>
            <a:pPr lvl="0"/>
            <a:r>
              <a:rPr lang="en-CA" noProof="0"/>
              <a:t>Subtitle</a:t>
            </a:r>
          </a:p>
        </p:txBody>
      </p:sp>
    </p:spTree>
    <p:extLst>
      <p:ext uri="{BB962C8B-B14F-4D97-AF65-F5344CB8AC3E}">
        <p14:creationId xmlns:p14="http://schemas.microsoft.com/office/powerpoint/2010/main" val="337387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hapter">
    <p:bg>
      <p:bgPr>
        <a:solidFill>
          <a:schemeClr val="accent1"/>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00571" y="780239"/>
            <a:ext cx="8356356" cy="4771958"/>
          </a:xfrm>
        </p:spPr>
        <p:txBody>
          <a:bodyPr anchor="ctr">
            <a:normAutofit/>
          </a:bodyPr>
          <a:lstStyle>
            <a:lvl1pPr>
              <a:defRPr sz="7200">
                <a:solidFill>
                  <a:schemeClr val="bg1"/>
                </a:solidFill>
              </a:defRPr>
            </a:lvl1pPr>
          </a:lstStyle>
          <a:p>
            <a:r>
              <a:rPr lang="en-CA" noProof="0" dirty="0"/>
              <a:t>Chapter slide</a:t>
            </a:r>
          </a:p>
        </p:txBody>
      </p:sp>
      <p:sp>
        <p:nvSpPr>
          <p:cNvPr id="2" name="Date Placeholder 1"/>
          <p:cNvSpPr>
            <a:spLocks noGrp="1"/>
          </p:cNvSpPr>
          <p:nvPr>
            <p:ph type="dt" sz="half" idx="10"/>
          </p:nvPr>
        </p:nvSpPr>
        <p:spPr/>
        <p:txBody>
          <a:bodyPr/>
          <a:lstStyle>
            <a:lvl1pPr>
              <a:defRPr>
                <a:solidFill>
                  <a:schemeClr val="bg1"/>
                </a:solidFill>
              </a:defRPr>
            </a:lvl1pPr>
          </a:lstStyle>
          <a:p>
            <a:fld id="{664D86A9-B95A-42FA-8B03-2725FDB90EC5}" type="datetime4">
              <a:rPr lang="en-CA" smtClean="0"/>
              <a:t>May 3, 2023</a:t>
            </a:fld>
            <a:endParaRPr lang="en-US"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a:xfrm>
            <a:off x="8533067" y="6399283"/>
            <a:ext cx="212470" cy="175694"/>
          </a:xfrm>
        </p:spPr>
        <p:txBody>
          <a:bodyPr/>
          <a:lstStyle>
            <a:lvl1pPr>
              <a:defRPr>
                <a:solidFill>
                  <a:schemeClr val="bg1"/>
                </a:solidFill>
              </a:defRPr>
            </a:lvl1pPr>
          </a:lstStyle>
          <a:p>
            <a:fld id="{BB333B34-C87C-402E-ABB0-13B7C9DEBBC4}" type="slidenum">
              <a:rPr lang="en-CA" smtClean="0"/>
              <a:pPr/>
              <a:t>‹#›</a:t>
            </a:fld>
            <a:endParaRPr lang="en-CA" dirty="0"/>
          </a:p>
        </p:txBody>
      </p:sp>
      <p:pic>
        <p:nvPicPr>
          <p:cNvPr id="5" name="Graphic 4">
            <a:extLst>
              <a:ext uri="{FF2B5EF4-FFF2-40B4-BE49-F238E27FC236}">
                <a16:creationId xmlns:a16="http://schemas.microsoft.com/office/drawing/2014/main" id="{E7ACA874-DB2E-4D21-A4FC-3697F6EA266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118748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hapter 2">
    <p:bg>
      <p:bgPr>
        <a:solidFill>
          <a:schemeClr val="accent2"/>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00571" y="780239"/>
            <a:ext cx="8356356" cy="4771958"/>
          </a:xfrm>
        </p:spPr>
        <p:txBody>
          <a:bodyPr anchor="ctr">
            <a:normAutofit/>
          </a:bodyPr>
          <a:lstStyle>
            <a:lvl1pPr>
              <a:defRPr sz="7200">
                <a:solidFill>
                  <a:schemeClr val="bg1"/>
                </a:solidFill>
              </a:defRPr>
            </a:lvl1pPr>
          </a:lstStyle>
          <a:p>
            <a:r>
              <a:rPr lang="en-CA" noProof="0" dirty="0"/>
              <a:t>Chapter slide</a:t>
            </a:r>
          </a:p>
        </p:txBody>
      </p:sp>
      <p:sp>
        <p:nvSpPr>
          <p:cNvPr id="2" name="Date Placeholder 1"/>
          <p:cNvSpPr>
            <a:spLocks noGrp="1"/>
          </p:cNvSpPr>
          <p:nvPr>
            <p:ph type="dt" sz="half" idx="10"/>
          </p:nvPr>
        </p:nvSpPr>
        <p:spPr/>
        <p:txBody>
          <a:bodyPr/>
          <a:lstStyle>
            <a:lvl1pPr>
              <a:defRPr>
                <a:solidFill>
                  <a:schemeClr val="bg1"/>
                </a:solidFill>
              </a:defRPr>
            </a:lvl1pPr>
          </a:lstStyle>
          <a:p>
            <a:fld id="{51C1510D-34D1-4B3A-9459-3FC94A26D1AA}" type="datetime4">
              <a:rPr lang="en-CA" smtClean="0"/>
              <a:t>May 3, 2023</a:t>
            </a:fld>
            <a:endParaRPr lang="en-US"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BB333B34-C87C-402E-ABB0-13B7C9DEBBC4}" type="slidenum">
              <a:rPr lang="en-CA" smtClean="0"/>
              <a:pPr/>
              <a:t>‹#›</a:t>
            </a:fld>
            <a:endParaRPr lang="en-CA" dirty="0"/>
          </a:p>
        </p:txBody>
      </p:sp>
      <p:pic>
        <p:nvPicPr>
          <p:cNvPr id="5" name="Graphic 4">
            <a:extLst>
              <a:ext uri="{FF2B5EF4-FFF2-40B4-BE49-F238E27FC236}">
                <a16:creationId xmlns:a16="http://schemas.microsoft.com/office/drawing/2014/main" id="{4162741C-FE1D-406B-9AC9-74A23B745CB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370424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462" y="472438"/>
            <a:ext cx="8347075" cy="792167"/>
          </a:xfrm>
          <a:prstGeom prst="rect">
            <a:avLst/>
          </a:prstGeom>
        </p:spPr>
        <p:txBody>
          <a:bodyPr vert="horz" lIns="0" tIns="0" rIns="0" bIns="0" rtlCol="0" anchor="t">
            <a:noAutofit/>
          </a:bodyPr>
          <a:lstStyle/>
          <a:p>
            <a:r>
              <a:rPr lang="en-CA" noProof="0" dirty="0"/>
              <a:t>Slide title</a:t>
            </a:r>
          </a:p>
        </p:txBody>
      </p:sp>
      <p:sp>
        <p:nvSpPr>
          <p:cNvPr id="3" name="Text Placeholder 2"/>
          <p:cNvSpPr>
            <a:spLocks noGrp="1"/>
          </p:cNvSpPr>
          <p:nvPr>
            <p:ph type="body" idx="1"/>
          </p:nvPr>
        </p:nvSpPr>
        <p:spPr>
          <a:xfrm>
            <a:off x="398462" y="1434190"/>
            <a:ext cx="8347075" cy="4584842"/>
          </a:xfrm>
          <a:prstGeom prst="rect">
            <a:avLst/>
          </a:prstGeom>
        </p:spPr>
        <p:txBody>
          <a:bodyPr vert="horz" lIns="0" tIns="0" rIns="0" bIns="0" rtlCol="0">
            <a:noAutofit/>
          </a:body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a:p>
            <a:pPr lvl="5"/>
            <a:r>
              <a:rPr lang="en-CA" noProof="0"/>
              <a:t>Sixth level</a:t>
            </a:r>
          </a:p>
          <a:p>
            <a:pPr lvl="6"/>
            <a:r>
              <a:rPr lang="en-CA" noProof="0"/>
              <a:t>Seventh level</a:t>
            </a:r>
          </a:p>
          <a:p>
            <a:pPr lvl="7"/>
            <a:r>
              <a:rPr lang="en-CA" noProof="0"/>
              <a:t>Eighth level</a:t>
            </a:r>
          </a:p>
          <a:p>
            <a:pPr lvl="8"/>
            <a:r>
              <a:rPr lang="en-CA" noProof="0"/>
              <a:t>Ninth level</a:t>
            </a:r>
          </a:p>
        </p:txBody>
      </p:sp>
      <p:sp>
        <p:nvSpPr>
          <p:cNvPr id="4" name="Date Placeholder 3"/>
          <p:cNvSpPr>
            <a:spLocks noGrp="1"/>
          </p:cNvSpPr>
          <p:nvPr>
            <p:ph type="dt" sz="half" idx="2"/>
          </p:nvPr>
        </p:nvSpPr>
        <p:spPr>
          <a:xfrm>
            <a:off x="8807965" y="7010399"/>
            <a:ext cx="336035" cy="45720"/>
          </a:xfrm>
          <a:prstGeom prst="rect">
            <a:avLst/>
          </a:prstGeom>
        </p:spPr>
        <p:txBody>
          <a:bodyPr vert="horz" lIns="0" tIns="0" rIns="0" bIns="0" rtlCol="0" anchor="b">
            <a:noAutofit/>
          </a:bodyPr>
          <a:lstStyle>
            <a:lvl1pPr algn="r">
              <a:defRPr sz="100">
                <a:solidFill>
                  <a:srgbClr val="E6E6E6"/>
                </a:solidFill>
              </a:defRPr>
            </a:lvl1pPr>
          </a:lstStyle>
          <a:p>
            <a:fld id="{B2679580-1DE4-4AED-B4F0-F01E2D77314B}" type="datetime4">
              <a:rPr lang="en-CA" smtClean="0"/>
              <a:t>May 3, 2023</a:t>
            </a:fld>
            <a:endParaRPr lang="en-US" dirty="0"/>
          </a:p>
        </p:txBody>
      </p:sp>
      <p:sp>
        <p:nvSpPr>
          <p:cNvPr id="5" name="Footer Placeholder 4"/>
          <p:cNvSpPr>
            <a:spLocks noGrp="1"/>
          </p:cNvSpPr>
          <p:nvPr>
            <p:ph type="ftr" sz="quarter" idx="3"/>
          </p:nvPr>
        </p:nvSpPr>
        <p:spPr>
          <a:xfrm>
            <a:off x="341799" y="7010401"/>
            <a:ext cx="8462696" cy="45719"/>
          </a:xfrm>
          <a:prstGeom prst="rect">
            <a:avLst/>
          </a:prstGeom>
        </p:spPr>
        <p:txBody>
          <a:bodyPr vert="horz" lIns="91440" tIns="45720" rIns="91440" bIns="45720" rtlCol="0" anchor="b">
            <a:noAutofit/>
          </a:bodyPr>
          <a:lstStyle>
            <a:lvl1pPr algn="l">
              <a:defRPr sz="100">
                <a:solidFill>
                  <a:srgbClr val="E6E6E6"/>
                </a:solidFill>
              </a:defRPr>
            </a:lvl1pPr>
          </a:lstStyle>
          <a:p>
            <a:endParaRPr lang="en-CA" dirty="0"/>
          </a:p>
        </p:txBody>
      </p:sp>
      <p:sp>
        <p:nvSpPr>
          <p:cNvPr id="6" name="Slide Number Placeholder 5"/>
          <p:cNvSpPr>
            <a:spLocks noGrp="1"/>
          </p:cNvSpPr>
          <p:nvPr>
            <p:ph type="sldNum" sz="quarter" idx="4"/>
          </p:nvPr>
        </p:nvSpPr>
        <p:spPr>
          <a:xfrm>
            <a:off x="8533067" y="6399283"/>
            <a:ext cx="212470"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11" name="Graphic 10">
            <a:extLst>
              <a:ext uri="{FF2B5EF4-FFF2-40B4-BE49-F238E27FC236}">
                <a16:creationId xmlns:a16="http://schemas.microsoft.com/office/drawing/2014/main" id="{5FFB1BF3-2E9A-46DD-9A25-67C201774DB6}"/>
              </a:ext>
            </a:extLst>
          </p:cNvPr>
          <p:cNvPicPr>
            <a:picLocks noChangeAspect="1"/>
          </p:cNvPicPr>
          <p:nvPr userDrawn="1"/>
        </p:nvPicPr>
        <p:blipFill rotWithShape="1">
          <a:blip r:embed="rId25">
            <a:extLst>
              <a:ext uri="{96DAC541-7B7A-43D3-8B79-37D633B846F1}">
                <asvg:svgBlip xmlns:asvg="http://schemas.microsoft.com/office/drawing/2016/SVG/main" r:embed="rId26"/>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3828481397"/>
      </p:ext>
    </p:extLst>
  </p:cSld>
  <p:clrMap bg1="lt1" tx1="dk1" bg2="lt2" tx2="dk2" accent1="accent1" accent2="accent2" accent3="accent3" accent4="accent4" accent5="accent5" accent6="accent6" hlink="hlink" folHlink="folHlink"/>
  <p:sldLayoutIdLst>
    <p:sldLayoutId id="2147483684" r:id="rId1"/>
    <p:sldLayoutId id="2147483650" r:id="rId2"/>
    <p:sldLayoutId id="2147483683" r:id="rId3"/>
    <p:sldLayoutId id="2147483690" r:id="rId4"/>
    <p:sldLayoutId id="2147483701" r:id="rId5"/>
    <p:sldLayoutId id="2147483691" r:id="rId6"/>
    <p:sldLayoutId id="2147483695" r:id="rId7"/>
    <p:sldLayoutId id="2147483696" r:id="rId8"/>
    <p:sldLayoutId id="2147483697" r:id="rId9"/>
    <p:sldLayoutId id="2147483700" r:id="rId10"/>
    <p:sldLayoutId id="2147483654" r:id="rId11"/>
    <p:sldLayoutId id="2147483698" r:id="rId12"/>
    <p:sldLayoutId id="2147483652" r:id="rId13"/>
    <p:sldLayoutId id="2147483653" r:id="rId14"/>
    <p:sldLayoutId id="2147483705" r:id="rId15"/>
    <p:sldLayoutId id="2147483704" r:id="rId16"/>
    <p:sldLayoutId id="2147483692" r:id="rId17"/>
    <p:sldLayoutId id="2147483703" r:id="rId18"/>
    <p:sldLayoutId id="2147483655" r:id="rId19"/>
    <p:sldLayoutId id="2147483668" r:id="rId20"/>
    <p:sldLayoutId id="2147483693" r:id="rId21"/>
    <p:sldLayoutId id="2147483694" r:id="rId22"/>
    <p:sldLayoutId id="2147483699"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p:titleStyle>
    <p:body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51" userDrawn="1">
          <p15:clr>
            <a:srgbClr val="F26B43"/>
          </p15:clr>
        </p15:guide>
        <p15:guide id="4" pos="5509" userDrawn="1">
          <p15:clr>
            <a:srgbClr val="F26B43"/>
          </p15:clr>
        </p15:guide>
        <p15:guide id="5" orient="horz" pos="412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7.sv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51.emf"/><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chart" Target="../charts/chart3.xml"/><Relationship Id="rId7"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53.svg"/><Relationship Id="rId11" Type="http://schemas.openxmlformats.org/officeDocument/2006/relationships/image" Target="../media/image57.svg"/><Relationship Id="rId5" Type="http://schemas.openxmlformats.org/officeDocument/2006/relationships/image" Target="../media/image52.png"/><Relationship Id="rId10" Type="http://schemas.openxmlformats.org/officeDocument/2006/relationships/image" Target="../media/image56.png"/><Relationship Id="rId4" Type="http://schemas.openxmlformats.org/officeDocument/2006/relationships/chart" Target="../charts/chart4.xml"/><Relationship Id="rId9"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62.png"/><Relationship Id="rId4" Type="http://schemas.openxmlformats.org/officeDocument/2006/relationships/image" Target="../media/image61.svg"/></Relationships>
</file>

<file path=ppt/slides/_rels/slide15.xml.rels><?xml version="1.0" encoding="UTF-8" standalone="yes"?>
<Relationships xmlns="http://schemas.openxmlformats.org/package/2006/relationships"><Relationship Id="rId8" Type="http://schemas.openxmlformats.org/officeDocument/2006/relationships/image" Target="../media/image67.svg"/><Relationship Id="rId3" Type="http://schemas.microsoft.com/office/2018/10/relationships/comments" Target="../comments/modernComment_F1B_117CC8.xml"/><Relationship Id="rId7"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69.svg"/><Relationship Id="rId4" Type="http://schemas.openxmlformats.org/officeDocument/2006/relationships/image" Target="../media/image63.jpeg"/><Relationship Id="rId9" Type="http://schemas.openxmlformats.org/officeDocument/2006/relationships/image" Target="../media/image68.png"/></Relationships>
</file>

<file path=ppt/slides/_rels/slide1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17.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sv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75.svg"/><Relationship Id="rId11" Type="http://schemas.openxmlformats.org/officeDocument/2006/relationships/image" Target="../media/image80.png"/><Relationship Id="rId5" Type="http://schemas.openxmlformats.org/officeDocument/2006/relationships/image" Target="../media/image74.png"/><Relationship Id="rId10" Type="http://schemas.openxmlformats.org/officeDocument/2006/relationships/image" Target="../media/image79.svg"/><Relationship Id="rId4" Type="http://schemas.openxmlformats.org/officeDocument/2006/relationships/image" Target="../media/image73.svg"/><Relationship Id="rId9" Type="http://schemas.openxmlformats.org/officeDocument/2006/relationships/image" Target="../media/image78.png"/></Relationships>
</file>

<file path=ppt/slides/_rels/slide1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85.svg"/><Relationship Id="rId5" Type="http://schemas.openxmlformats.org/officeDocument/2006/relationships/image" Target="../media/image84.png"/><Relationship Id="rId4" Type="http://schemas.openxmlformats.org/officeDocument/2006/relationships/image" Target="../media/image83.png"/></Relationships>
</file>

<file path=ppt/slides/_rels/slide19.xml.rels><?xml version="1.0" encoding="UTF-8" standalone="yes"?>
<Relationships xmlns="http://schemas.openxmlformats.org/package/2006/relationships"><Relationship Id="rId8" Type="http://schemas.openxmlformats.org/officeDocument/2006/relationships/image" Target="../media/image91.emf"/><Relationship Id="rId3" Type="http://schemas.openxmlformats.org/officeDocument/2006/relationships/image" Target="../media/image86.jpg"/><Relationship Id="rId7" Type="http://schemas.openxmlformats.org/officeDocument/2006/relationships/image" Target="../media/image90.emf"/><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93.svg"/><Relationship Id="rId4" Type="http://schemas.openxmlformats.org/officeDocument/2006/relationships/image" Target="../media/image87.emf"/><Relationship Id="rId9" Type="http://schemas.openxmlformats.org/officeDocument/2006/relationships/image" Target="../media/image92.png"/></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sv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94.jpeg"/><Relationship Id="rId7" Type="http://schemas.openxmlformats.org/officeDocument/2006/relationships/image" Target="../media/image79.sv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78.png"/><Relationship Id="rId11" Type="http://schemas.openxmlformats.org/officeDocument/2006/relationships/image" Target="../media/image98.svg"/><Relationship Id="rId5" Type="http://schemas.openxmlformats.org/officeDocument/2006/relationships/image" Target="../media/image95.svg"/><Relationship Id="rId10" Type="http://schemas.openxmlformats.org/officeDocument/2006/relationships/image" Target="../media/image97.png"/><Relationship Id="rId4" Type="http://schemas.openxmlformats.org/officeDocument/2006/relationships/image" Target="../media/image84.png"/><Relationship Id="rId9" Type="http://schemas.openxmlformats.org/officeDocument/2006/relationships/image" Target="../media/image96.svg"/></Relationships>
</file>

<file path=ppt/slides/_rels/slide21.xml.rels><?xml version="1.0" encoding="UTF-8" standalone="yes"?>
<Relationships xmlns="http://schemas.openxmlformats.org/package/2006/relationships"><Relationship Id="rId8" Type="http://schemas.openxmlformats.org/officeDocument/2006/relationships/image" Target="../media/image104.svg"/><Relationship Id="rId13" Type="http://schemas.openxmlformats.org/officeDocument/2006/relationships/image" Target="../media/image107.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95.sv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02.svg"/><Relationship Id="rId11" Type="http://schemas.openxmlformats.org/officeDocument/2006/relationships/image" Target="../media/image84.png"/><Relationship Id="rId5" Type="http://schemas.openxmlformats.org/officeDocument/2006/relationships/image" Target="../media/image101.png"/><Relationship Id="rId10" Type="http://schemas.openxmlformats.org/officeDocument/2006/relationships/image" Target="../media/image106.svg"/><Relationship Id="rId4" Type="http://schemas.openxmlformats.org/officeDocument/2006/relationships/image" Target="../media/image100.svg"/><Relationship Id="rId9" Type="http://schemas.openxmlformats.org/officeDocument/2006/relationships/image" Target="../media/image105.png"/><Relationship Id="rId14" Type="http://schemas.openxmlformats.org/officeDocument/2006/relationships/image" Target="../media/image108.sv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8" Type="http://schemas.openxmlformats.org/officeDocument/2006/relationships/image" Target="../media/image112.svg"/><Relationship Id="rId13" Type="http://schemas.openxmlformats.org/officeDocument/2006/relationships/image" Target="../media/image25.png"/><Relationship Id="rId3" Type="http://schemas.openxmlformats.org/officeDocument/2006/relationships/image" Target="../media/image109.png"/><Relationship Id="rId7" Type="http://schemas.openxmlformats.org/officeDocument/2006/relationships/image" Target="../media/image111.png"/><Relationship Id="rId12" Type="http://schemas.openxmlformats.org/officeDocument/2006/relationships/image" Target="../media/image116.sv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33.svg"/><Relationship Id="rId11" Type="http://schemas.openxmlformats.org/officeDocument/2006/relationships/image" Target="../media/image115.png"/><Relationship Id="rId5" Type="http://schemas.openxmlformats.org/officeDocument/2006/relationships/image" Target="../media/image32.png"/><Relationship Id="rId10" Type="http://schemas.openxmlformats.org/officeDocument/2006/relationships/image" Target="../media/image114.svg"/><Relationship Id="rId4" Type="http://schemas.openxmlformats.org/officeDocument/2006/relationships/image" Target="../media/image110.svg"/><Relationship Id="rId9" Type="http://schemas.openxmlformats.org/officeDocument/2006/relationships/image" Target="../media/image113.png"/><Relationship Id="rId14" Type="http://schemas.openxmlformats.org/officeDocument/2006/relationships/image" Target="../media/image117.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1.svg"/><Relationship Id="rId11" Type="http://schemas.openxmlformats.org/officeDocument/2006/relationships/image" Target="../media/image36.jpe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462" y="1043806"/>
            <a:ext cx="5365729" cy="3438682"/>
          </a:xfrm>
        </p:spPr>
        <p:txBody>
          <a:bodyPr>
            <a:normAutofit/>
          </a:bodyPr>
          <a:lstStyle/>
          <a:p>
            <a:r>
              <a:rPr lang="es-419" sz="6600"/>
              <a:t>Romper </a:t>
            </a:r>
            <a:br>
              <a:rPr lang="es-419" sz="6600"/>
            </a:br>
            <a:r>
              <a:rPr lang="es-419" sz="6600"/>
              <a:t>el ciclo </a:t>
            </a:r>
            <a:br>
              <a:rPr lang="es-419" sz="6600"/>
            </a:br>
            <a:r>
              <a:rPr lang="es-419" sz="6600"/>
              <a:t>del estrés</a:t>
            </a:r>
          </a:p>
        </p:txBody>
      </p:sp>
      <p:sp>
        <p:nvSpPr>
          <p:cNvPr id="9" name="Slide Number Placeholder 8">
            <a:extLst>
              <a:ext uri="{FF2B5EF4-FFF2-40B4-BE49-F238E27FC236}">
                <a16:creationId xmlns:a16="http://schemas.microsoft.com/office/drawing/2014/main" id="{0C7EDE9F-23ED-4A2E-8D35-76583FE64A16}"/>
              </a:ext>
            </a:extLst>
          </p:cNvPr>
          <p:cNvSpPr>
            <a:spLocks noGrp="1"/>
          </p:cNvSpPr>
          <p:nvPr>
            <p:ph type="sldNum" sz="quarter" idx="12"/>
          </p:nvPr>
        </p:nvSpPr>
        <p:spPr/>
        <p:txBody>
          <a:bodyPr/>
          <a:lstStyle/>
          <a:p>
            <a:fld id="{BB333B34-C87C-402E-ABB0-13B7C9DEBBC4}" type="slidenum">
              <a:rPr lang="en-CA" smtClean="0"/>
              <a:pPr/>
              <a:t>1</a:t>
            </a:fld>
            <a:endParaRPr lang="en-CA"/>
          </a:p>
        </p:txBody>
      </p:sp>
      <p:pic>
        <p:nvPicPr>
          <p:cNvPr id="10" name="Graphic 9">
            <a:extLst>
              <a:ext uri="{FF2B5EF4-FFF2-40B4-BE49-F238E27FC236}">
                <a16:creationId xmlns:a16="http://schemas.microsoft.com/office/drawing/2014/main" id="{7834E00A-47B8-1F4E-9F40-E17A41FDE397}"/>
              </a:ext>
            </a:extLst>
          </p:cNvPr>
          <p:cNvPicPr>
            <a:picLocks noChangeAspect="1"/>
          </p:cNvPicPr>
          <p:nvPr/>
        </p:nvPicPr>
        <p:blipFill>
          <a:blip r:embed="rId4" cstate="screen">
            <a:extLst>
              <a:ext uri="{28A0092B-C50C-407E-A947-70E740481C1C}">
                <a14:useLocalDpi xmlns:a14="http://schemas.microsoft.com/office/drawing/2010/main"/>
              </a:ext>
            </a:extLst>
          </a:blip>
          <a:srcRect t="1370" b="1370"/>
          <a:stretch/>
        </p:blipFill>
        <p:spPr bwMode="black">
          <a:xfrm>
            <a:off x="398462" y="370183"/>
            <a:ext cx="1338049" cy="428303"/>
          </a:xfrm>
          <a:prstGeom prst="rect">
            <a:avLst/>
          </a:prstGeom>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ADMASTER-STAMP!MGR0309232773759</a:t>
            </a:r>
          </a:p>
        </p:txBody>
      </p:sp>
      <p:sp>
        <p:nvSpPr>
          <p:cNvPr id="4" name="TextBox 4"/>
          <p:cNvSpPr txBox="1"/>
          <p:nvPr/>
        </p:nvSpPr>
        <p:spPr>
          <a:xfrm>
            <a:off x="7086600" y="6642100"/>
            <a:ext cx="3810000" cy="166449"/>
          </a:xfrm>
          <a:prstGeom prst="rect">
            <a:avLst/>
          </a:prstGeom>
        </p:spPr>
        <p:txBody>
          <a:bodyPr lIns="0" tIns="0" rIns="0" bIns="0" rtlCol="0" anchor="t" anchorCtr="0">
            <a:noAutofit/>
          </a:bodyPr>
          <a:lstStyle/>
          <a:p>
            <a:pPr algn="l">
              <a:defRPr/>
            </a:pPr>
            <a:r>
              <a:rPr lang="es-419" sz="800" b="0" i="0">
                <a:solidFill>
                  <a:srgbClr val="000000"/>
                </a:solidFill>
                <a:latin typeface="Courier"/>
              </a:rPr>
              <a:t>MGR0309232773759</a:t>
            </a:r>
          </a:p>
        </p:txBody>
      </p:sp>
    </p:spTree>
    <p:custDataLst>
      <p:tags r:id="rId1"/>
    </p:custDataLst>
    <p:extLst>
      <p:ext uri="{BB962C8B-B14F-4D97-AF65-F5344CB8AC3E}">
        <p14:creationId xmlns:p14="http://schemas.microsoft.com/office/powerpoint/2010/main" val="281411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B9D2FFC-38F7-8A45-A9F9-FA369DD68432}"/>
              </a:ext>
            </a:extLst>
          </p:cNvPr>
          <p:cNvSpPr/>
          <p:nvPr/>
        </p:nvSpPr>
        <p:spPr>
          <a:xfrm>
            <a:off x="6189446" y="2231143"/>
            <a:ext cx="2552040" cy="2339308"/>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pPr>
              <a:spcBef>
                <a:spcPts val="600"/>
              </a:spcBef>
            </a:pPr>
            <a:r>
              <a:rPr lang="es-419">
                <a:solidFill>
                  <a:schemeClr val="tx1"/>
                </a:solidFill>
              </a:rPr>
              <a:t>Si tiene que empezar con poco, vaya aumentando sus contribuciones un 1 % cada año.</a:t>
            </a:r>
          </a:p>
        </p:txBody>
      </p:sp>
      <p:sp>
        <p:nvSpPr>
          <p:cNvPr id="13" name="Rectangle 12">
            <a:extLst>
              <a:ext uri="{FF2B5EF4-FFF2-40B4-BE49-F238E27FC236}">
                <a16:creationId xmlns:a16="http://schemas.microsoft.com/office/drawing/2014/main" id="{98F42947-EB5D-8D40-818E-5D20896D0E88}"/>
              </a:ext>
            </a:extLst>
          </p:cNvPr>
          <p:cNvSpPr/>
          <p:nvPr/>
        </p:nvSpPr>
        <p:spPr>
          <a:xfrm>
            <a:off x="3295980" y="2231143"/>
            <a:ext cx="2552040" cy="2339308"/>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pPr>
              <a:spcBef>
                <a:spcPts val="600"/>
              </a:spcBef>
            </a:pPr>
            <a:r>
              <a:rPr lang="es-419">
                <a:solidFill>
                  <a:schemeClr val="tx1"/>
                </a:solidFill>
              </a:rPr>
              <a:t>Calcule cuánto necesita ahorrar y establezca esa cantidad como su objetivo.</a:t>
            </a:r>
          </a:p>
        </p:txBody>
      </p:sp>
      <p:sp>
        <p:nvSpPr>
          <p:cNvPr id="18" name="Rectangle 17">
            <a:extLst>
              <a:ext uri="{FF2B5EF4-FFF2-40B4-BE49-F238E27FC236}">
                <a16:creationId xmlns:a16="http://schemas.microsoft.com/office/drawing/2014/main" id="{5CC0D7BF-167A-B24A-A75B-1E744397DAAE}"/>
              </a:ext>
            </a:extLst>
          </p:cNvPr>
          <p:cNvSpPr/>
          <p:nvPr/>
        </p:nvSpPr>
        <p:spPr>
          <a:xfrm>
            <a:off x="402514" y="2231143"/>
            <a:ext cx="2552040" cy="2339308"/>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pPr>
              <a:spcBef>
                <a:spcPts val="600"/>
              </a:spcBef>
            </a:pPr>
            <a:r>
              <a:rPr lang="es-419">
                <a:solidFill>
                  <a:schemeClr val="tx1"/>
                </a:solidFill>
              </a:rPr>
              <a:t>Participe en su plan de jubilación tan pronto como le sea posible.</a:t>
            </a:r>
          </a:p>
        </p:txBody>
      </p:sp>
      <p:sp>
        <p:nvSpPr>
          <p:cNvPr id="12" name="Title 11">
            <a:extLst>
              <a:ext uri="{FF2B5EF4-FFF2-40B4-BE49-F238E27FC236}">
                <a16:creationId xmlns:a16="http://schemas.microsoft.com/office/drawing/2014/main" id="{9BA24F50-B949-472B-BD1E-5F603729714B}"/>
              </a:ext>
            </a:extLst>
          </p:cNvPr>
          <p:cNvSpPr>
            <a:spLocks noGrp="1"/>
          </p:cNvSpPr>
          <p:nvPr>
            <p:ph type="title"/>
          </p:nvPr>
        </p:nvSpPr>
        <p:spPr/>
        <p:txBody>
          <a:bodyPr/>
          <a:lstStyle/>
          <a:p>
            <a:r>
              <a:rPr lang="es-419" sz="2400" b="1">
                <a:latin typeface="+mj-lt"/>
              </a:rPr>
              <a:t>El ahorro para la jubilación sigue siendo una de las principales preocupaciones</a:t>
            </a:r>
            <a:br>
              <a:rPr lang="es-419" sz="2400" b="1">
                <a:latin typeface="+mj-lt"/>
              </a:rPr>
            </a:br>
            <a:endParaRPr lang="es-419" sz="2400" b="1">
              <a:latin typeface="+mj-lt"/>
            </a:endParaRPr>
          </a:p>
        </p:txBody>
      </p:sp>
      <p:sp>
        <p:nvSpPr>
          <p:cNvPr id="4" name="Slide Number Placeholder 3">
            <a:extLst>
              <a:ext uri="{FF2B5EF4-FFF2-40B4-BE49-F238E27FC236}">
                <a16:creationId xmlns:a16="http://schemas.microsoft.com/office/drawing/2014/main" id="{0AC83716-166D-435A-97FD-87EB297E45C0}"/>
              </a:ext>
            </a:extLst>
          </p:cNvPr>
          <p:cNvSpPr>
            <a:spLocks noGrp="1"/>
          </p:cNvSpPr>
          <p:nvPr>
            <p:ph type="sldNum" sz="quarter" idx="12"/>
          </p:nvPr>
        </p:nvSpPr>
        <p:spPr/>
        <p:txBody>
          <a:bodyPr/>
          <a:lstStyle/>
          <a:p>
            <a:fld id="{BB333B34-C87C-402E-ABB0-13B7C9DEBBC4}" type="slidenum">
              <a:rPr lang="en-US" smtClean="0"/>
              <a:t>10</a:t>
            </a:fld>
            <a:endParaRPr lang="en-US"/>
          </a:p>
        </p:txBody>
      </p:sp>
      <p:sp>
        <p:nvSpPr>
          <p:cNvPr id="2" name="TextBox 1">
            <a:extLst>
              <a:ext uri="{FF2B5EF4-FFF2-40B4-BE49-F238E27FC236}">
                <a16:creationId xmlns:a16="http://schemas.microsoft.com/office/drawing/2014/main" id="{241CEA7D-0DC6-4EDD-9BD0-B5A6D92C3D8A}"/>
              </a:ext>
            </a:extLst>
          </p:cNvPr>
          <p:cNvSpPr txBox="1"/>
          <p:nvPr/>
        </p:nvSpPr>
        <p:spPr>
          <a:xfrm>
            <a:off x="398460" y="1579882"/>
            <a:ext cx="7341596" cy="307777"/>
          </a:xfrm>
          <a:prstGeom prst="rect">
            <a:avLst/>
          </a:prstGeom>
          <a:noFill/>
        </p:spPr>
        <p:txBody>
          <a:bodyPr wrap="square" lIns="0" tIns="0" rIns="0" bIns="0" rtlCol="0">
            <a:spAutoFit/>
          </a:bodyPr>
          <a:lstStyle/>
          <a:p>
            <a:pPr>
              <a:spcBef>
                <a:spcPts val="600"/>
              </a:spcBef>
            </a:pPr>
            <a:r>
              <a:rPr lang="es-419" sz="2000" b="1"/>
              <a:t>Intente dar estos pasos para minimizar el estrés</a:t>
            </a:r>
          </a:p>
        </p:txBody>
      </p:sp>
      <p:sp>
        <p:nvSpPr>
          <p:cNvPr id="17" name="Rectangle 16">
            <a:extLst>
              <a:ext uri="{FF2B5EF4-FFF2-40B4-BE49-F238E27FC236}">
                <a16:creationId xmlns:a16="http://schemas.microsoft.com/office/drawing/2014/main" id="{B217B7AC-1B42-7C45-A6FA-DF987C2CC2C1}"/>
              </a:ext>
            </a:extLst>
          </p:cNvPr>
          <p:cNvSpPr/>
          <p:nvPr/>
        </p:nvSpPr>
        <p:spPr>
          <a:xfrm>
            <a:off x="3295980" y="2105500"/>
            <a:ext cx="2552040" cy="1756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pPr>
              <a:spcBef>
                <a:spcPts val="600"/>
              </a:spcBef>
            </a:pPr>
            <a:endParaRPr lang="en-US" dirty="0">
              <a:solidFill>
                <a:schemeClr val="bg1"/>
              </a:solidFill>
            </a:endParaRPr>
          </a:p>
        </p:txBody>
      </p:sp>
      <p:sp>
        <p:nvSpPr>
          <p:cNvPr id="22" name="Rectangle 21">
            <a:extLst>
              <a:ext uri="{FF2B5EF4-FFF2-40B4-BE49-F238E27FC236}">
                <a16:creationId xmlns:a16="http://schemas.microsoft.com/office/drawing/2014/main" id="{63CBC6E4-6577-1248-A204-059EEE60C56A}"/>
              </a:ext>
            </a:extLst>
          </p:cNvPr>
          <p:cNvSpPr/>
          <p:nvPr/>
        </p:nvSpPr>
        <p:spPr>
          <a:xfrm>
            <a:off x="402514" y="2105500"/>
            <a:ext cx="2552040" cy="1756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pPr>
              <a:spcBef>
                <a:spcPts val="600"/>
              </a:spcBef>
            </a:pPr>
            <a:endParaRPr lang="en-US" strike="sngStrike" dirty="0">
              <a:solidFill>
                <a:schemeClr val="bg1"/>
              </a:solidFill>
            </a:endParaRPr>
          </a:p>
        </p:txBody>
      </p:sp>
      <p:sp>
        <p:nvSpPr>
          <p:cNvPr id="23" name="Rectangle 22">
            <a:extLst>
              <a:ext uri="{FF2B5EF4-FFF2-40B4-BE49-F238E27FC236}">
                <a16:creationId xmlns:a16="http://schemas.microsoft.com/office/drawing/2014/main" id="{0BFFB44B-FEE0-9442-9FBA-F4DB54A1CDC4}"/>
              </a:ext>
            </a:extLst>
          </p:cNvPr>
          <p:cNvSpPr/>
          <p:nvPr/>
        </p:nvSpPr>
        <p:spPr>
          <a:xfrm>
            <a:off x="6189446" y="2105500"/>
            <a:ext cx="2552040" cy="1756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pPr>
              <a:spcBef>
                <a:spcPts val="600"/>
              </a:spcBef>
            </a:pPr>
            <a:endParaRPr lang="en-US" dirty="0">
              <a:solidFill>
                <a:schemeClr val="bg1"/>
              </a:solidFill>
            </a:endParaRPr>
          </a:p>
        </p:txBody>
      </p:sp>
      <p:pic>
        <p:nvPicPr>
          <p:cNvPr id="20" name="Graphic 19">
            <a:extLst>
              <a:ext uri="{FF2B5EF4-FFF2-40B4-BE49-F238E27FC236}">
                <a16:creationId xmlns:a16="http://schemas.microsoft.com/office/drawing/2014/main" id="{3FDFE2D1-727D-144B-A758-120CB800BEE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61510" y="3680249"/>
            <a:ext cx="729046" cy="729046"/>
          </a:xfrm>
          <a:prstGeom prst="rect">
            <a:avLst/>
          </a:prstGeom>
        </p:spPr>
      </p:pic>
      <p:pic>
        <p:nvPicPr>
          <p:cNvPr id="21" name="Graphic 20">
            <a:extLst>
              <a:ext uri="{FF2B5EF4-FFF2-40B4-BE49-F238E27FC236}">
                <a16:creationId xmlns:a16="http://schemas.microsoft.com/office/drawing/2014/main" id="{A527938C-954A-C847-9228-109652990D1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036466" y="3652279"/>
            <a:ext cx="729046" cy="729046"/>
          </a:xfrm>
          <a:prstGeom prst="rect">
            <a:avLst/>
          </a:prstGeom>
        </p:spPr>
      </p:pic>
      <p:pic>
        <p:nvPicPr>
          <p:cNvPr id="24" name="Graphic 23">
            <a:extLst>
              <a:ext uri="{FF2B5EF4-FFF2-40B4-BE49-F238E27FC236}">
                <a16:creationId xmlns:a16="http://schemas.microsoft.com/office/drawing/2014/main" id="{FD1B421F-8B64-B94B-907E-53D1FA03F1C9}"/>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877498" y="3650062"/>
            <a:ext cx="729046" cy="729046"/>
          </a:xfrm>
          <a:prstGeom prst="rect">
            <a:avLst/>
          </a:prstGeom>
        </p:spPr>
      </p:pic>
      <p:sp>
        <p:nvSpPr>
          <p:cNvPr id="6" name="Text Placeholder 5">
            <a:extLst>
              <a:ext uri="{FF2B5EF4-FFF2-40B4-BE49-F238E27FC236}">
                <a16:creationId xmlns:a16="http://schemas.microsoft.com/office/drawing/2014/main" id="{38E18C10-6942-5741-7075-F84123708A3B}"/>
              </a:ext>
            </a:extLst>
          </p:cNvPr>
          <p:cNvSpPr>
            <a:spLocks noGrp="1"/>
          </p:cNvSpPr>
          <p:nvPr>
            <p:ph type="body" sz="quarter" idx="13"/>
          </p:nvPr>
        </p:nvSpPr>
        <p:spPr/>
        <p:txBody>
          <a:bodyPr/>
          <a:lstStyle/>
          <a:p>
            <a:r>
              <a:rPr lang="es-419"/>
              <a:t>Fuente: Encuesta de estrés financiero de John Hancock, noviembre de 2022.</a:t>
            </a:r>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ADMASTER-STAMP!MGR0309232773759</a:t>
            </a:r>
          </a:p>
        </p:txBody>
      </p:sp>
      <p:sp>
        <p:nvSpPr>
          <p:cNvPr id="5" name="TextBox 5"/>
          <p:cNvSpPr txBox="1"/>
          <p:nvPr/>
        </p:nvSpPr>
        <p:spPr>
          <a:xfrm>
            <a:off x="7086600" y="6642100"/>
            <a:ext cx="3810000" cy="166449"/>
          </a:xfrm>
          <a:prstGeom prst="rect">
            <a:avLst/>
          </a:prstGeom>
        </p:spPr>
        <p:txBody>
          <a:bodyPr lIns="0" tIns="0" rIns="0" bIns="0" rtlCol="0" anchor="t" anchorCtr="0">
            <a:noAutofit/>
          </a:bodyPr>
          <a:lstStyle/>
          <a:p>
            <a:pPr algn="l">
              <a:defRPr/>
            </a:pPr>
            <a:r>
              <a:rPr lang="es-419" sz="800" b="0" i="0">
                <a:solidFill>
                  <a:srgbClr val="000000"/>
                </a:solidFill>
                <a:latin typeface="Courier"/>
              </a:rPr>
              <a:t>MGR0309232773759</a:t>
            </a:r>
          </a:p>
        </p:txBody>
      </p:sp>
    </p:spTree>
    <p:extLst>
      <p:ext uri="{BB962C8B-B14F-4D97-AF65-F5344CB8AC3E}">
        <p14:creationId xmlns:p14="http://schemas.microsoft.com/office/powerpoint/2010/main" val="386225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D29D474-A0D8-8247-8882-994D22B98A62}"/>
              </a:ext>
            </a:extLst>
          </p:cNvPr>
          <p:cNvSpPr>
            <a:spLocks noGrp="1"/>
          </p:cNvSpPr>
          <p:nvPr>
            <p:ph type="body" sz="quarter" idx="15"/>
          </p:nvPr>
        </p:nvSpPr>
        <p:spPr/>
        <p:txBody>
          <a:bodyPr/>
          <a:lstStyle/>
          <a:p>
            <a:r>
              <a:rPr lang="es-419" b="1"/>
              <a:t>Participe en su plan de jubilación y empiece a ahorrar anticipadamente</a:t>
            </a:r>
          </a:p>
        </p:txBody>
      </p:sp>
      <p:sp>
        <p:nvSpPr>
          <p:cNvPr id="4" name="Slide Number Placeholder 3">
            <a:extLst>
              <a:ext uri="{FF2B5EF4-FFF2-40B4-BE49-F238E27FC236}">
                <a16:creationId xmlns:a16="http://schemas.microsoft.com/office/drawing/2014/main" id="{DE4594EE-5395-594F-AFC6-CF8382EF02EA}"/>
              </a:ext>
            </a:extLst>
          </p:cNvPr>
          <p:cNvSpPr>
            <a:spLocks noGrp="1"/>
          </p:cNvSpPr>
          <p:nvPr>
            <p:ph type="sldNum" sz="quarter" idx="12"/>
          </p:nvPr>
        </p:nvSpPr>
        <p:spPr/>
        <p:txBody>
          <a:bodyPr/>
          <a:lstStyle/>
          <a:p>
            <a:fld id="{BB333B34-C87C-402E-ABB0-13B7C9DEBBC4}" type="slidenum">
              <a:rPr lang="en-PH" smtClean="0"/>
              <a:t>11</a:t>
            </a:fld>
            <a:endParaRPr lang="en-PH"/>
          </a:p>
        </p:txBody>
      </p:sp>
      <p:sp>
        <p:nvSpPr>
          <p:cNvPr id="8" name="Text Placeholder 7">
            <a:extLst>
              <a:ext uri="{FF2B5EF4-FFF2-40B4-BE49-F238E27FC236}">
                <a16:creationId xmlns:a16="http://schemas.microsoft.com/office/drawing/2014/main" id="{7B5B78F1-70D2-E84E-B044-423EA52FCE31}"/>
              </a:ext>
            </a:extLst>
          </p:cNvPr>
          <p:cNvSpPr>
            <a:spLocks noGrp="1"/>
          </p:cNvSpPr>
          <p:nvPr>
            <p:ph type="body" sz="quarter" idx="13"/>
          </p:nvPr>
        </p:nvSpPr>
        <p:spPr>
          <a:xfrm>
            <a:off x="3246319" y="5899868"/>
            <a:ext cx="5150258" cy="566127"/>
          </a:xfrm>
        </p:spPr>
        <p:txBody>
          <a:bodyPr/>
          <a:lstStyle/>
          <a:p>
            <a:r>
              <a:rPr lang="es-419"/>
              <a:t>El ejemplo hipotético anterior se basa en un principio matemático y no representa ninguna inversión en particular. Se presenta únicamente con fines ilustrativos y supone ahorros de $0, una contribución mensual de $100, una tasa de rendimiento del 7 %, capitalización mensual y pagos al inicio del período. No refleja la deducción de impuestos ni los costos de transacción. Existen riesgos asociados con la inversión, incluyendo, entre otros, la pérdida de capital. </a:t>
            </a:r>
          </a:p>
        </p:txBody>
      </p:sp>
      <p:pic>
        <p:nvPicPr>
          <p:cNvPr id="12" name="Picture 11">
            <a:extLst>
              <a:ext uri="{FF2B5EF4-FFF2-40B4-BE49-F238E27FC236}">
                <a16:creationId xmlns:a16="http://schemas.microsoft.com/office/drawing/2014/main" id="{6063EEC3-D3BB-3E43-A814-CEFA93237AC3}"/>
              </a:ext>
            </a:extLst>
          </p:cNvPr>
          <p:cNvPicPr>
            <a:picLocks noChangeAspect="1"/>
          </p:cNvPicPr>
          <p:nvPr/>
        </p:nvPicPr>
        <p:blipFill rotWithShape="1">
          <a:blip r:embed="rId3">
            <a:extLst>
              <a:ext uri="{28A0092B-C50C-407E-A947-70E740481C1C}">
                <a14:useLocalDpi xmlns:a14="http://schemas.microsoft.com/office/drawing/2010/main"/>
              </a:ext>
            </a:extLst>
          </a:blip>
          <a:srcRect l="9612" t="-1" r="3128" b="1623"/>
          <a:stretch/>
        </p:blipFill>
        <p:spPr>
          <a:xfrm>
            <a:off x="0" y="0"/>
            <a:ext cx="3041649" cy="6858000"/>
          </a:xfrm>
          <a:prstGeom prst="rect">
            <a:avLst/>
          </a:prstGeom>
        </p:spPr>
      </p:pic>
      <p:sp>
        <p:nvSpPr>
          <p:cNvPr id="14" name="Rectangle 13">
            <a:extLst>
              <a:ext uri="{FF2B5EF4-FFF2-40B4-BE49-F238E27FC236}">
                <a16:creationId xmlns:a16="http://schemas.microsoft.com/office/drawing/2014/main" id="{FA1BD3D2-6DEB-BF42-9274-4FC21FB38596}"/>
              </a:ext>
            </a:extLst>
          </p:cNvPr>
          <p:cNvSpPr/>
          <p:nvPr/>
        </p:nvSpPr>
        <p:spPr>
          <a:xfrm>
            <a:off x="4646810" y="1530431"/>
            <a:ext cx="4098280" cy="37971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 rIns="137160" bIns="34290" numCol="1" spcCol="0" rtlCol="0" fromWordArt="0" anchor="ctr" anchorCtr="0" forceAA="0" compatLnSpc="1">
            <a:prstTxWarp prst="textNoShape">
              <a:avLst/>
            </a:prstTxWarp>
            <a:noAutofit/>
          </a:bodyPr>
          <a:lstStyle/>
          <a:p>
            <a:pPr algn="l"/>
            <a:endParaRPr lang="en-US" sz="1350" dirty="0"/>
          </a:p>
        </p:txBody>
      </p:sp>
      <p:sp>
        <p:nvSpPr>
          <p:cNvPr id="15" name="Rectangle 14">
            <a:extLst>
              <a:ext uri="{FF2B5EF4-FFF2-40B4-BE49-F238E27FC236}">
                <a16:creationId xmlns:a16="http://schemas.microsoft.com/office/drawing/2014/main" id="{8FDF6974-F757-1548-B254-F2AEAF725505}"/>
              </a:ext>
            </a:extLst>
          </p:cNvPr>
          <p:cNvSpPr/>
          <p:nvPr/>
        </p:nvSpPr>
        <p:spPr>
          <a:xfrm>
            <a:off x="3270900" y="1530431"/>
            <a:ext cx="1473699" cy="37971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34290" rIns="137160" bIns="34290" numCol="1" spcCol="0" rtlCol="0" fromWordArt="0" anchor="ctr" anchorCtr="0" forceAA="0" compatLnSpc="1">
            <a:prstTxWarp prst="textNoShape">
              <a:avLst/>
            </a:prstTxWarp>
            <a:noAutofit/>
          </a:bodyPr>
          <a:lstStyle/>
          <a:p>
            <a:pPr algn="l"/>
            <a:endParaRPr lang="en-US" sz="1350" dirty="0"/>
          </a:p>
        </p:txBody>
      </p:sp>
      <p:sp>
        <p:nvSpPr>
          <p:cNvPr id="16" name="Content Placeholder 7">
            <a:extLst>
              <a:ext uri="{FF2B5EF4-FFF2-40B4-BE49-F238E27FC236}">
                <a16:creationId xmlns:a16="http://schemas.microsoft.com/office/drawing/2014/main" id="{6711CAE3-225C-6C46-972C-BB9B83FC094F}"/>
              </a:ext>
            </a:extLst>
          </p:cNvPr>
          <p:cNvSpPr>
            <a:spLocks noGrp="1"/>
          </p:cNvSpPr>
          <p:nvPr>
            <p:ph idx="1"/>
          </p:nvPr>
        </p:nvSpPr>
        <p:spPr>
          <a:xfrm>
            <a:off x="3412081" y="1667599"/>
            <a:ext cx="1473699" cy="294474"/>
          </a:xfrm>
        </p:spPr>
        <p:txBody>
          <a:bodyPr/>
          <a:lstStyle/>
          <a:p>
            <a:pPr marL="0" indent="0">
              <a:buNone/>
              <a:defRPr/>
            </a:pPr>
            <a:r>
              <a:rPr lang="es-419" sz="1500" b="1">
                <a:solidFill>
                  <a:schemeClr val="bg1"/>
                </a:solidFill>
              </a:rPr>
              <a:t>Ahorro de $100/mes</a:t>
            </a:r>
          </a:p>
        </p:txBody>
      </p:sp>
      <p:pic>
        <p:nvPicPr>
          <p:cNvPr id="17" name="Picture 16">
            <a:extLst>
              <a:ext uri="{FF2B5EF4-FFF2-40B4-BE49-F238E27FC236}">
                <a16:creationId xmlns:a16="http://schemas.microsoft.com/office/drawing/2014/main" id="{9FC31780-D46B-C74F-ABF6-EA5589E7FE5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881653" y="1682496"/>
            <a:ext cx="3682000" cy="3549039"/>
          </a:xfrm>
          <a:prstGeom prst="rect">
            <a:avLst/>
          </a:prstGeom>
        </p:spPr>
      </p:pic>
      <p:pic>
        <p:nvPicPr>
          <p:cNvPr id="18" name="Picture 17">
            <a:extLst>
              <a:ext uri="{FF2B5EF4-FFF2-40B4-BE49-F238E27FC236}">
                <a16:creationId xmlns:a16="http://schemas.microsoft.com/office/drawing/2014/main" id="{4A7637CF-DD00-4C4C-A584-A7215C4A139C}"/>
              </a:ext>
            </a:extLst>
          </p:cNvPr>
          <p:cNvPicPr>
            <a:picLocks noChangeAspect="1"/>
          </p:cNvPicPr>
          <p:nvPr/>
        </p:nvPicPr>
        <p:blipFill>
          <a:blip r:embed="rId5">
            <a:lum bright="100000"/>
          </a:blip>
          <a:stretch>
            <a:fillRect/>
          </a:stretch>
        </p:blipFill>
        <p:spPr>
          <a:xfrm>
            <a:off x="3788364" y="4403790"/>
            <a:ext cx="780204" cy="505688"/>
          </a:xfrm>
          <a:prstGeom prst="rect">
            <a:avLst/>
          </a:prstGeom>
        </p:spPr>
      </p:pic>
      <p:pic>
        <p:nvPicPr>
          <p:cNvPr id="20" name="Graphic 19">
            <a:extLst>
              <a:ext uri="{FF2B5EF4-FFF2-40B4-BE49-F238E27FC236}">
                <a16:creationId xmlns:a16="http://schemas.microsoft.com/office/drawing/2014/main" id="{01A19D7D-4DE2-2949-9693-E402E8509ADB}"/>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t="16893" b="19384"/>
          <a:stretch/>
        </p:blipFill>
        <p:spPr bwMode="black">
          <a:xfrm>
            <a:off x="208115" y="6264770"/>
            <a:ext cx="1463482" cy="468453"/>
          </a:xfrm>
          <a:prstGeom prst="rect">
            <a:avLst/>
          </a:prstGeom>
        </p:spPr>
      </p:pic>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ADMASTER-STAMP!MGR0309232773759</a:t>
            </a:r>
          </a:p>
        </p:txBody>
      </p:sp>
      <p:sp>
        <p:nvSpPr>
          <p:cNvPr id="3" name="TextBox 3"/>
          <p:cNvSpPr txBox="1"/>
          <p:nvPr/>
        </p:nvSpPr>
        <p:spPr>
          <a:xfrm>
            <a:off x="7086600" y="6642100"/>
            <a:ext cx="3810000" cy="166449"/>
          </a:xfrm>
          <a:prstGeom prst="rect">
            <a:avLst/>
          </a:prstGeom>
        </p:spPr>
        <p:txBody>
          <a:bodyPr lIns="0" tIns="0" rIns="0" bIns="0" rtlCol="0" anchor="t" anchorCtr="0">
            <a:noAutofit/>
          </a:bodyPr>
          <a:lstStyle/>
          <a:p>
            <a:pPr algn="l">
              <a:defRPr/>
            </a:pPr>
            <a:r>
              <a:rPr lang="es-419" sz="800" b="0" i="0">
                <a:solidFill>
                  <a:srgbClr val="000000"/>
                </a:solidFill>
                <a:latin typeface="Courier"/>
              </a:rPr>
              <a:t>MGR0309232773759</a:t>
            </a:r>
          </a:p>
        </p:txBody>
      </p:sp>
    </p:spTree>
    <p:extLst>
      <p:ext uri="{BB962C8B-B14F-4D97-AF65-F5344CB8AC3E}">
        <p14:creationId xmlns:p14="http://schemas.microsoft.com/office/powerpoint/2010/main" val="96060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262561-CA82-7F44-9A6F-32DDEC214289}"/>
              </a:ext>
            </a:extLst>
          </p:cNvPr>
          <p:cNvSpPr>
            <a:spLocks noGrp="1"/>
          </p:cNvSpPr>
          <p:nvPr>
            <p:ph type="title"/>
          </p:nvPr>
        </p:nvSpPr>
        <p:spPr/>
        <p:txBody>
          <a:bodyPr/>
          <a:lstStyle/>
          <a:p>
            <a:r>
              <a:rPr lang="es-419" sz="2400"/>
              <a:t>Las personas como usted entienden que tener un plan para la jubilación las ayudará a reducir el estrés, y están buscando orientación</a:t>
            </a:r>
          </a:p>
        </p:txBody>
      </p:sp>
      <p:sp>
        <p:nvSpPr>
          <p:cNvPr id="6" name="Slide Number Placeholder 5">
            <a:extLst>
              <a:ext uri="{FF2B5EF4-FFF2-40B4-BE49-F238E27FC236}">
                <a16:creationId xmlns:a16="http://schemas.microsoft.com/office/drawing/2014/main" id="{0C46F54E-5026-4CD6-A22D-70AE5975F877}"/>
              </a:ext>
            </a:extLst>
          </p:cNvPr>
          <p:cNvSpPr>
            <a:spLocks noGrp="1"/>
          </p:cNvSpPr>
          <p:nvPr>
            <p:ph type="sldNum" sz="quarter" idx="12"/>
          </p:nvPr>
        </p:nvSpPr>
        <p:spPr/>
        <p:txBody>
          <a:bodyPr/>
          <a:lstStyle/>
          <a:p>
            <a:fld id="{BB333B34-C87C-402E-ABB0-13B7C9DEBBC4}" type="slidenum">
              <a:rPr lang="en-US" smtClean="0"/>
              <a:t>12</a:t>
            </a:fld>
            <a:endParaRPr lang="en-US"/>
          </a:p>
        </p:txBody>
      </p:sp>
      <p:grpSp>
        <p:nvGrpSpPr>
          <p:cNvPr id="9" name="Group 8">
            <a:extLst>
              <a:ext uri="{FF2B5EF4-FFF2-40B4-BE49-F238E27FC236}">
                <a16:creationId xmlns:a16="http://schemas.microsoft.com/office/drawing/2014/main" id="{954BA778-6D98-054C-AC8D-5869E1FB1CDC}"/>
              </a:ext>
            </a:extLst>
          </p:cNvPr>
          <p:cNvGrpSpPr/>
          <p:nvPr/>
        </p:nvGrpSpPr>
        <p:grpSpPr>
          <a:xfrm>
            <a:off x="1696796" y="4607258"/>
            <a:ext cx="5467086" cy="1480010"/>
            <a:chOff x="981006" y="4174057"/>
            <a:chExt cx="5467086" cy="1480010"/>
          </a:xfrm>
        </p:grpSpPr>
        <p:graphicFrame>
          <p:nvGraphicFramePr>
            <p:cNvPr id="42" name="Chart 41">
              <a:extLst>
                <a:ext uri="{FF2B5EF4-FFF2-40B4-BE49-F238E27FC236}">
                  <a16:creationId xmlns:a16="http://schemas.microsoft.com/office/drawing/2014/main" id="{752D4301-A841-F24F-990C-D97FE2BD9FA4}"/>
                </a:ext>
              </a:extLst>
            </p:cNvPr>
            <p:cNvGraphicFramePr/>
            <p:nvPr>
              <p:extLst>
                <p:ext uri="{D42A27DB-BD31-4B8C-83A1-F6EECF244321}">
                  <p14:modId xmlns:p14="http://schemas.microsoft.com/office/powerpoint/2010/main" val="2055551397"/>
                </p:ext>
              </p:extLst>
            </p:nvPr>
          </p:nvGraphicFramePr>
          <p:xfrm>
            <a:off x="1766310" y="4174057"/>
            <a:ext cx="4681782" cy="1480010"/>
          </p:xfrm>
          <a:graphic>
            <a:graphicData uri="http://schemas.openxmlformats.org/drawingml/2006/chart">
              <c:chart xmlns:c="http://schemas.openxmlformats.org/drawingml/2006/chart" xmlns:r="http://schemas.openxmlformats.org/officeDocument/2006/relationships" r:id="rId3"/>
            </a:graphicData>
          </a:graphic>
        </p:graphicFrame>
        <p:sp>
          <p:nvSpPr>
            <p:cNvPr id="43" name="TextBox 42">
              <a:extLst>
                <a:ext uri="{FF2B5EF4-FFF2-40B4-BE49-F238E27FC236}">
                  <a16:creationId xmlns:a16="http://schemas.microsoft.com/office/drawing/2014/main" id="{897F01B1-DB06-9542-AE03-D002D304595A}"/>
                </a:ext>
              </a:extLst>
            </p:cNvPr>
            <p:cNvSpPr txBox="1"/>
            <p:nvPr/>
          </p:nvSpPr>
          <p:spPr>
            <a:xfrm>
              <a:off x="981006" y="4506092"/>
              <a:ext cx="1168408" cy="246221"/>
            </a:xfrm>
            <a:prstGeom prst="rect">
              <a:avLst/>
            </a:prstGeom>
            <a:noFill/>
          </p:spPr>
          <p:txBody>
            <a:bodyPr wrap="square" lIns="0" tIns="0" rIns="0" bIns="0" rtlCol="0">
              <a:spAutoFit/>
            </a:bodyPr>
            <a:lstStyle/>
            <a:p>
              <a:pPr algn="r">
                <a:spcBef>
                  <a:spcPts val="450"/>
                </a:spcBef>
              </a:pPr>
              <a:r>
                <a:rPr lang="es-419" sz="1600" b="1"/>
                <a:t>Hombres</a:t>
              </a:r>
            </a:p>
          </p:txBody>
        </p:sp>
        <p:sp>
          <p:nvSpPr>
            <p:cNvPr id="44" name="TextBox 43">
              <a:extLst>
                <a:ext uri="{FF2B5EF4-FFF2-40B4-BE49-F238E27FC236}">
                  <a16:creationId xmlns:a16="http://schemas.microsoft.com/office/drawing/2014/main" id="{306E4458-D7E0-4749-A1BD-B3135F8B31F2}"/>
                </a:ext>
              </a:extLst>
            </p:cNvPr>
            <p:cNvSpPr txBox="1"/>
            <p:nvPr/>
          </p:nvSpPr>
          <p:spPr>
            <a:xfrm>
              <a:off x="981006" y="5156877"/>
              <a:ext cx="1168408" cy="246221"/>
            </a:xfrm>
            <a:prstGeom prst="rect">
              <a:avLst/>
            </a:prstGeom>
            <a:noFill/>
          </p:spPr>
          <p:txBody>
            <a:bodyPr wrap="square" lIns="0" tIns="0" rIns="0" bIns="0" rtlCol="0">
              <a:spAutoFit/>
            </a:bodyPr>
            <a:lstStyle/>
            <a:p>
              <a:pPr algn="r">
                <a:spcBef>
                  <a:spcPts val="450"/>
                </a:spcBef>
              </a:pPr>
              <a:r>
                <a:rPr lang="es-419" sz="1600" b="1"/>
                <a:t>Mujeres</a:t>
              </a:r>
            </a:p>
          </p:txBody>
        </p:sp>
      </p:grpSp>
      <p:graphicFrame>
        <p:nvGraphicFramePr>
          <p:cNvPr id="27" name="Chart 26">
            <a:extLst>
              <a:ext uri="{FF2B5EF4-FFF2-40B4-BE49-F238E27FC236}">
                <a16:creationId xmlns:a16="http://schemas.microsoft.com/office/drawing/2014/main" id="{4071F167-3482-214B-A544-3A6BD0ED1DE0}"/>
              </a:ext>
            </a:extLst>
          </p:cNvPr>
          <p:cNvGraphicFramePr/>
          <p:nvPr>
            <p:extLst>
              <p:ext uri="{D42A27DB-BD31-4B8C-83A1-F6EECF244321}">
                <p14:modId xmlns:p14="http://schemas.microsoft.com/office/powerpoint/2010/main" val="3604675764"/>
              </p:ext>
            </p:extLst>
          </p:nvPr>
        </p:nvGraphicFramePr>
        <p:xfrm>
          <a:off x="398464" y="1730718"/>
          <a:ext cx="1968715" cy="1867064"/>
        </p:xfrm>
        <a:graphic>
          <a:graphicData uri="http://schemas.openxmlformats.org/drawingml/2006/chart">
            <c:chart xmlns:c="http://schemas.openxmlformats.org/drawingml/2006/chart" xmlns:r="http://schemas.openxmlformats.org/officeDocument/2006/relationships" r:id="rId4"/>
          </a:graphicData>
        </a:graphic>
      </p:graphicFrame>
      <p:sp>
        <p:nvSpPr>
          <p:cNvPr id="38" name="TextBox 37">
            <a:extLst>
              <a:ext uri="{FF2B5EF4-FFF2-40B4-BE49-F238E27FC236}">
                <a16:creationId xmlns:a16="http://schemas.microsoft.com/office/drawing/2014/main" id="{EF221B55-41FA-9D49-A7F1-C431243CA6C8}"/>
              </a:ext>
            </a:extLst>
          </p:cNvPr>
          <p:cNvSpPr txBox="1"/>
          <p:nvPr/>
        </p:nvSpPr>
        <p:spPr>
          <a:xfrm>
            <a:off x="2216259" y="1963697"/>
            <a:ext cx="2271829" cy="1292662"/>
          </a:xfrm>
          <a:prstGeom prst="rect">
            <a:avLst/>
          </a:prstGeom>
          <a:noFill/>
        </p:spPr>
        <p:txBody>
          <a:bodyPr wrap="square">
            <a:spAutoFit/>
          </a:bodyPr>
          <a:lstStyle/>
          <a:p>
            <a:r>
              <a:rPr lang="es-419"/>
              <a:t>Solo el </a:t>
            </a:r>
            <a:r>
              <a:rPr lang="es-419" sz="2400" b="1"/>
              <a:t>31 % </a:t>
            </a:r>
            <a:r>
              <a:rPr lang="es-419"/>
              <a:t>de sus compañeros tienen un plan integral para su jubilación.</a:t>
            </a:r>
          </a:p>
        </p:txBody>
      </p:sp>
      <p:pic>
        <p:nvPicPr>
          <p:cNvPr id="40" name="Graphic 39">
            <a:extLst>
              <a:ext uri="{FF2B5EF4-FFF2-40B4-BE49-F238E27FC236}">
                <a16:creationId xmlns:a16="http://schemas.microsoft.com/office/drawing/2014/main" id="{B3BC2320-E7AE-7D45-A9F2-9CBC456A2AC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97071" y="2371520"/>
            <a:ext cx="571500" cy="571500"/>
          </a:xfrm>
          <a:prstGeom prst="rect">
            <a:avLst/>
          </a:prstGeom>
        </p:spPr>
      </p:pic>
      <p:sp>
        <p:nvSpPr>
          <p:cNvPr id="48" name="TextBox 47">
            <a:extLst>
              <a:ext uri="{FF2B5EF4-FFF2-40B4-BE49-F238E27FC236}">
                <a16:creationId xmlns:a16="http://schemas.microsoft.com/office/drawing/2014/main" id="{EF9DCE95-6F5A-6A42-93AE-A48797A3E67D}"/>
              </a:ext>
            </a:extLst>
          </p:cNvPr>
          <p:cNvSpPr txBox="1"/>
          <p:nvPr/>
        </p:nvSpPr>
        <p:spPr>
          <a:xfrm>
            <a:off x="1552026" y="4044248"/>
            <a:ext cx="6419310" cy="369332"/>
          </a:xfrm>
          <a:prstGeom prst="rect">
            <a:avLst/>
          </a:prstGeom>
          <a:noFill/>
        </p:spPr>
        <p:txBody>
          <a:bodyPr wrap="square">
            <a:spAutoFit/>
          </a:bodyPr>
          <a:lstStyle/>
          <a:p>
            <a:pPr>
              <a:spcBef>
                <a:spcPts val="450"/>
              </a:spcBef>
            </a:pPr>
            <a:r>
              <a:rPr lang="es-419" sz="1800" dirty="0"/>
              <a:t>Las mujeres tienen menos probabilidades de tener un plan financiero para la jubilación.</a:t>
            </a:r>
          </a:p>
        </p:txBody>
      </p:sp>
      <p:pic>
        <p:nvPicPr>
          <p:cNvPr id="49" name="Graphic 48">
            <a:extLst>
              <a:ext uri="{FF2B5EF4-FFF2-40B4-BE49-F238E27FC236}">
                <a16:creationId xmlns:a16="http://schemas.microsoft.com/office/drawing/2014/main" id="{D33EEC4F-28CE-B147-A36D-F19EA94AEA2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80526" y="4140142"/>
            <a:ext cx="571500" cy="571500"/>
          </a:xfrm>
          <a:prstGeom prst="rect">
            <a:avLst/>
          </a:prstGeom>
        </p:spPr>
      </p:pic>
      <p:graphicFrame>
        <p:nvGraphicFramePr>
          <p:cNvPr id="17" name="Chart 16">
            <a:extLst>
              <a:ext uri="{FF2B5EF4-FFF2-40B4-BE49-F238E27FC236}">
                <a16:creationId xmlns:a16="http://schemas.microsoft.com/office/drawing/2014/main" id="{2491E376-30FF-554E-9FB3-D28095267E73}"/>
              </a:ext>
            </a:extLst>
          </p:cNvPr>
          <p:cNvGraphicFramePr/>
          <p:nvPr>
            <p:extLst>
              <p:ext uri="{D42A27DB-BD31-4B8C-83A1-F6EECF244321}">
                <p14:modId xmlns:p14="http://schemas.microsoft.com/office/powerpoint/2010/main" val="1195425204"/>
              </p:ext>
            </p:extLst>
          </p:nvPr>
        </p:nvGraphicFramePr>
        <p:xfrm>
          <a:off x="4709449" y="1730718"/>
          <a:ext cx="1968715" cy="1867064"/>
        </p:xfrm>
        <a:graphic>
          <a:graphicData uri="http://schemas.openxmlformats.org/drawingml/2006/chart">
            <c:chart xmlns:c="http://schemas.openxmlformats.org/drawingml/2006/chart" xmlns:r="http://schemas.openxmlformats.org/officeDocument/2006/relationships" r:id="rId9"/>
          </a:graphicData>
        </a:graphic>
      </p:graphicFrame>
      <p:sp>
        <p:nvSpPr>
          <p:cNvPr id="19" name="TextBox 18">
            <a:extLst>
              <a:ext uri="{FF2B5EF4-FFF2-40B4-BE49-F238E27FC236}">
                <a16:creationId xmlns:a16="http://schemas.microsoft.com/office/drawing/2014/main" id="{8D16219D-7803-AA4C-8DD7-4C39D362EEA1}"/>
              </a:ext>
            </a:extLst>
          </p:cNvPr>
          <p:cNvSpPr txBox="1"/>
          <p:nvPr/>
        </p:nvSpPr>
        <p:spPr>
          <a:xfrm>
            <a:off x="6521892" y="1963697"/>
            <a:ext cx="2039482" cy="1569660"/>
          </a:xfrm>
          <a:prstGeom prst="rect">
            <a:avLst/>
          </a:prstGeom>
          <a:noFill/>
        </p:spPr>
        <p:txBody>
          <a:bodyPr wrap="square">
            <a:spAutoFit/>
          </a:bodyPr>
          <a:lstStyle/>
          <a:p>
            <a:r>
              <a:rPr lang="es-419"/>
              <a:t>El </a:t>
            </a:r>
            <a:r>
              <a:rPr lang="es-419" sz="2400" b="1"/>
              <a:t>45 % </a:t>
            </a:r>
            <a:r>
              <a:rPr lang="es-419"/>
              <a:t>de las personas están preocupadas por cubrir los gastos básicos y la atención médica al jubilarse.</a:t>
            </a:r>
          </a:p>
        </p:txBody>
      </p:sp>
      <p:pic>
        <p:nvPicPr>
          <p:cNvPr id="20" name="Graphic 19">
            <a:extLst>
              <a:ext uri="{FF2B5EF4-FFF2-40B4-BE49-F238E27FC236}">
                <a16:creationId xmlns:a16="http://schemas.microsoft.com/office/drawing/2014/main" id="{C5DBA3FF-7A9C-7C48-8D11-2C764ED35DC7}"/>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408056" y="2397911"/>
            <a:ext cx="571500" cy="571500"/>
          </a:xfrm>
          <a:prstGeom prst="rect">
            <a:avLst/>
          </a:prstGeom>
        </p:spPr>
      </p:pic>
      <p:sp>
        <p:nvSpPr>
          <p:cNvPr id="8" name="Text Placeholder 5">
            <a:extLst>
              <a:ext uri="{FF2B5EF4-FFF2-40B4-BE49-F238E27FC236}">
                <a16:creationId xmlns:a16="http://schemas.microsoft.com/office/drawing/2014/main" id="{097D4D8C-A63B-836C-F367-3639EB403751}"/>
              </a:ext>
            </a:extLst>
          </p:cNvPr>
          <p:cNvSpPr txBox="1">
            <a:spLocks/>
          </p:cNvSpPr>
          <p:nvPr/>
        </p:nvSpPr>
        <p:spPr>
          <a:xfrm>
            <a:off x="1838785" y="6434205"/>
            <a:ext cx="6476093" cy="402451"/>
          </a:xfrm>
          <a:prstGeom prst="rect">
            <a:avLst/>
          </a:prstGeom>
        </p:spPr>
        <p:txBody>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s-419" sz="900"/>
              <a:t>Fuente: Encuesta de estrés financiero de John Hancock, noviembre de 2022.</a:t>
            </a:r>
          </a:p>
        </p:txBody>
      </p:sp>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ADMASTER-STAMP!MGR0309232773759</a:t>
            </a:r>
          </a:p>
        </p:txBody>
      </p:sp>
      <p:sp>
        <p:nvSpPr>
          <p:cNvPr id="3" name="TextBox 3"/>
          <p:cNvSpPr txBox="1"/>
          <p:nvPr/>
        </p:nvSpPr>
        <p:spPr>
          <a:xfrm>
            <a:off x="7086600" y="6642100"/>
            <a:ext cx="3810000" cy="166449"/>
          </a:xfrm>
          <a:prstGeom prst="rect">
            <a:avLst/>
          </a:prstGeom>
        </p:spPr>
        <p:txBody>
          <a:bodyPr lIns="0" tIns="0" rIns="0" bIns="0" rtlCol="0" anchor="t" anchorCtr="0">
            <a:noAutofit/>
          </a:bodyPr>
          <a:lstStyle/>
          <a:p>
            <a:pPr algn="l">
              <a:defRPr/>
            </a:pPr>
            <a:r>
              <a:rPr lang="es-419" sz="800" b="0" i="0">
                <a:solidFill>
                  <a:srgbClr val="000000"/>
                </a:solidFill>
                <a:latin typeface="Courier"/>
              </a:rPr>
              <a:t>MGR0309232773759</a:t>
            </a:r>
          </a:p>
        </p:txBody>
      </p:sp>
      <p:sp>
        <p:nvSpPr>
          <p:cNvPr id="5" name="Rectangle 4"/>
          <p:cNvSpPr/>
          <p:nvPr/>
        </p:nvSpPr>
        <p:spPr>
          <a:xfrm>
            <a:off x="5712856" y="4800844"/>
            <a:ext cx="953361" cy="461665"/>
          </a:xfrm>
          <a:prstGeom prst="rect">
            <a:avLst/>
          </a:prstGeom>
        </p:spPr>
        <p:txBody>
          <a:bodyPr wrap="square">
            <a:spAutoFit/>
          </a:bodyPr>
          <a:lstStyle/>
          <a:p>
            <a:pPr algn="r">
              <a:defRPr sz="2400" b="1" i="0" u="none" strike="noStrike" kern="1200" baseline="0">
                <a:solidFill>
                  <a:prstClr val="white"/>
                </a:solidFill>
                <a:latin typeface="+mn-lt"/>
                <a:ea typeface="+mn-ea"/>
                <a:cs typeface="+mn-cs"/>
              </a:defRPr>
            </a:pPr>
            <a:r>
              <a:rPr lang="es-419"/>
              <a:t>36 %</a:t>
            </a:r>
          </a:p>
        </p:txBody>
      </p:sp>
      <p:sp>
        <p:nvSpPr>
          <p:cNvPr id="22" name="Rectangle 21"/>
          <p:cNvSpPr/>
          <p:nvPr/>
        </p:nvSpPr>
        <p:spPr>
          <a:xfrm>
            <a:off x="4582312" y="5436128"/>
            <a:ext cx="953361" cy="461665"/>
          </a:xfrm>
          <a:prstGeom prst="rect">
            <a:avLst/>
          </a:prstGeom>
        </p:spPr>
        <p:txBody>
          <a:bodyPr wrap="square">
            <a:spAutoFit/>
          </a:bodyPr>
          <a:lstStyle/>
          <a:p>
            <a:pPr algn="r">
              <a:defRPr sz="2400" b="1" i="0" u="none" strike="noStrike" kern="1200" baseline="0">
                <a:solidFill>
                  <a:prstClr val="white"/>
                </a:solidFill>
                <a:latin typeface="+mn-lt"/>
                <a:ea typeface="+mn-ea"/>
                <a:cs typeface="+mn-cs"/>
              </a:defRPr>
            </a:pPr>
            <a:r>
              <a:rPr lang="es-419"/>
              <a:t>25 %</a:t>
            </a:r>
          </a:p>
        </p:txBody>
      </p:sp>
    </p:spTree>
    <p:extLst>
      <p:ext uri="{BB962C8B-B14F-4D97-AF65-F5344CB8AC3E}">
        <p14:creationId xmlns:p14="http://schemas.microsoft.com/office/powerpoint/2010/main" val="54853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2D9DA45-8246-1042-A311-1CC9256C6C5E}"/>
              </a:ext>
            </a:extLst>
          </p:cNvPr>
          <p:cNvSpPr/>
          <p:nvPr/>
        </p:nvSpPr>
        <p:spPr>
          <a:xfrm>
            <a:off x="0" y="1264605"/>
            <a:ext cx="9144000" cy="4364202"/>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grpSp>
        <p:nvGrpSpPr>
          <p:cNvPr id="5" name="Group 4">
            <a:extLst>
              <a:ext uri="{FF2B5EF4-FFF2-40B4-BE49-F238E27FC236}">
                <a16:creationId xmlns:a16="http://schemas.microsoft.com/office/drawing/2014/main" id="{B27F0CE8-E2B6-8949-A9FC-CB8D70CEC765}"/>
              </a:ext>
            </a:extLst>
          </p:cNvPr>
          <p:cNvGrpSpPr/>
          <p:nvPr/>
        </p:nvGrpSpPr>
        <p:grpSpPr>
          <a:xfrm>
            <a:off x="378610" y="2446413"/>
            <a:ext cx="8540339" cy="3007513"/>
            <a:chOff x="2586229" y="1116928"/>
            <a:chExt cx="7639438" cy="2850532"/>
          </a:xfrm>
        </p:grpSpPr>
        <p:pic>
          <p:nvPicPr>
            <p:cNvPr id="21" name="Picture 20">
              <a:extLst>
                <a:ext uri="{FF2B5EF4-FFF2-40B4-BE49-F238E27FC236}">
                  <a16:creationId xmlns:a16="http://schemas.microsoft.com/office/drawing/2014/main" id="{800E193F-97DC-9F45-807C-92414F9A9F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9512" y="1116928"/>
              <a:ext cx="5016155" cy="2850532"/>
            </a:xfrm>
            <a:prstGeom prst="rect">
              <a:avLst/>
            </a:prstGeom>
          </p:spPr>
        </p:pic>
        <p:pic>
          <p:nvPicPr>
            <p:cNvPr id="22" name="Picture 21">
              <a:extLst>
                <a:ext uri="{FF2B5EF4-FFF2-40B4-BE49-F238E27FC236}">
                  <a16:creationId xmlns:a16="http://schemas.microsoft.com/office/drawing/2014/main" id="{E6B3D660-CE84-CC4A-BF0E-A27C703C19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86229" y="1861712"/>
              <a:ext cx="2788556" cy="2011744"/>
            </a:xfrm>
            <a:prstGeom prst="rect">
              <a:avLst/>
            </a:prstGeom>
          </p:spPr>
        </p:pic>
      </p:grpSp>
      <p:sp>
        <p:nvSpPr>
          <p:cNvPr id="2" name="Title 1">
            <a:extLst>
              <a:ext uri="{FF2B5EF4-FFF2-40B4-BE49-F238E27FC236}">
                <a16:creationId xmlns:a16="http://schemas.microsoft.com/office/drawing/2014/main" id="{DEC52BAE-342E-4748-984E-FCB871FD2693}"/>
              </a:ext>
            </a:extLst>
          </p:cNvPr>
          <p:cNvSpPr>
            <a:spLocks noGrp="1"/>
          </p:cNvSpPr>
          <p:nvPr>
            <p:ph type="title"/>
          </p:nvPr>
        </p:nvSpPr>
        <p:spPr/>
        <p:txBody>
          <a:bodyPr/>
          <a:lstStyle/>
          <a:p>
            <a:r>
              <a:rPr lang="es-419"/>
              <a:t>Obtenga un plan para su futuro</a:t>
            </a:r>
            <a:br>
              <a:rPr lang="es-419"/>
            </a:br>
            <a:br>
              <a:rPr lang="es-419" sz="1600"/>
            </a:br>
            <a:endParaRPr lang="es-419" sz="1600"/>
          </a:p>
        </p:txBody>
      </p:sp>
      <p:sp>
        <p:nvSpPr>
          <p:cNvPr id="8" name="Slide Number Placeholder 7">
            <a:extLst>
              <a:ext uri="{FF2B5EF4-FFF2-40B4-BE49-F238E27FC236}">
                <a16:creationId xmlns:a16="http://schemas.microsoft.com/office/drawing/2014/main" id="{A02088D8-8138-4D25-B81F-BCE2D593A4A8}"/>
              </a:ext>
            </a:extLst>
          </p:cNvPr>
          <p:cNvSpPr>
            <a:spLocks noGrp="1"/>
          </p:cNvSpPr>
          <p:nvPr>
            <p:ph type="sldNum" sz="quarter" idx="12"/>
          </p:nvPr>
        </p:nvSpPr>
        <p:spPr/>
        <p:txBody>
          <a:bodyPr/>
          <a:lstStyle/>
          <a:p>
            <a:fld id="{BB333B34-C87C-402E-ABB0-13B7C9DEBBC4}" type="slidenum">
              <a:rPr lang="en-US" smtClean="0"/>
              <a:t>13</a:t>
            </a:fld>
            <a:endParaRPr lang="en-US"/>
          </a:p>
        </p:txBody>
      </p:sp>
      <p:sp>
        <p:nvSpPr>
          <p:cNvPr id="3" name="Text Placeholder 2">
            <a:extLst>
              <a:ext uri="{FF2B5EF4-FFF2-40B4-BE49-F238E27FC236}">
                <a16:creationId xmlns:a16="http://schemas.microsoft.com/office/drawing/2014/main" id="{82773653-94B3-9246-A40F-7FAA24C7C6BD}"/>
              </a:ext>
            </a:extLst>
          </p:cNvPr>
          <p:cNvSpPr>
            <a:spLocks noGrp="1"/>
          </p:cNvSpPr>
          <p:nvPr>
            <p:ph type="body" sz="quarter" idx="15"/>
          </p:nvPr>
        </p:nvSpPr>
        <p:spPr>
          <a:xfrm>
            <a:off x="1789741" y="6024815"/>
            <a:ext cx="6476093" cy="794456"/>
          </a:xfrm>
        </p:spPr>
        <p:txBody>
          <a:bodyPr/>
          <a:lstStyle/>
          <a:p>
            <a:endParaRPr lang="en-US" sz="900" dirty="0">
              <a:cs typeface="Arial" panose="020B0604020202020204" pitchFamily="34" charset="0"/>
            </a:endParaRPr>
          </a:p>
          <a:p>
            <a:r>
              <a:rPr lang="es-419" sz="900">
                <a:cs typeface="Arial" panose="020B0604020202020204" pitchFamily="34" charset="0"/>
              </a:rPr>
              <a:t>Las estimaciones de los ingresos de jubilación proyectados para sus cuentas actuales de John Hancock, contribuciones futuras, contribuciones de los empleadores (si corresponde), así como otras cuentas reservadas para la jubilación que se utilizan en esta calculadora son hipotéticas, solo se muestran con fines ilustrativos y no constituyen asesoramiento en materia de inversiones. Los resultados no están garantizados ni representan el desempeño actual o futuro de ninguna cuenta o inversión específica. Debido a las fluctuaciones del mercado y a otros factores, es posible que no se alcancen los objetivos de inversión. Invertir implica riesgos, y el rendimiento pasado no garantiza los resultados futuros.</a:t>
            </a:r>
          </a:p>
          <a:p>
            <a:endParaRPr lang="en-US" sz="900" dirty="0">
              <a:cs typeface="Arial" panose="020B0604020202020204" pitchFamily="34" charset="0"/>
            </a:endParaRPr>
          </a:p>
        </p:txBody>
      </p:sp>
      <p:sp>
        <p:nvSpPr>
          <p:cNvPr id="20" name="TextBox 19">
            <a:extLst>
              <a:ext uri="{FF2B5EF4-FFF2-40B4-BE49-F238E27FC236}">
                <a16:creationId xmlns:a16="http://schemas.microsoft.com/office/drawing/2014/main" id="{03C612B8-41EB-3F43-864D-AAB82E6EF0C5}"/>
              </a:ext>
            </a:extLst>
          </p:cNvPr>
          <p:cNvSpPr txBox="1"/>
          <p:nvPr/>
        </p:nvSpPr>
        <p:spPr>
          <a:xfrm>
            <a:off x="2543249" y="1404074"/>
            <a:ext cx="5722585" cy="646331"/>
          </a:xfrm>
          <a:prstGeom prst="rect">
            <a:avLst/>
          </a:prstGeom>
          <a:noFill/>
        </p:spPr>
        <p:txBody>
          <a:bodyPr wrap="square">
            <a:spAutoFit/>
          </a:bodyPr>
          <a:lstStyle/>
          <a:p>
            <a:r>
              <a:rPr lang="es-419">
                <a:solidFill>
                  <a:sysClr val="windowText" lastClr="000000"/>
                </a:solidFill>
              </a:rPr>
              <a:t>de las personas están de acuerdo en que ver una proyección de sus gastos de jubilación las ayudaría a tener motivación para ahorrar más.</a:t>
            </a:r>
          </a:p>
        </p:txBody>
      </p:sp>
      <p:sp>
        <p:nvSpPr>
          <p:cNvPr id="14" name="TextBox 13">
            <a:extLst>
              <a:ext uri="{FF2B5EF4-FFF2-40B4-BE49-F238E27FC236}">
                <a16:creationId xmlns:a16="http://schemas.microsoft.com/office/drawing/2014/main" id="{792E5C2B-B71F-E141-B754-6D93BF190265}"/>
              </a:ext>
            </a:extLst>
          </p:cNvPr>
          <p:cNvSpPr txBox="1"/>
          <p:nvPr/>
        </p:nvSpPr>
        <p:spPr>
          <a:xfrm>
            <a:off x="915066" y="1357907"/>
            <a:ext cx="1660033" cy="738664"/>
          </a:xfrm>
          <a:prstGeom prst="rect">
            <a:avLst/>
          </a:prstGeom>
          <a:noFill/>
        </p:spPr>
        <p:txBody>
          <a:bodyPr wrap="square" lIns="0" tIns="0" rIns="0" bIns="0" rtlCol="0">
            <a:spAutoFit/>
          </a:bodyPr>
          <a:lstStyle/>
          <a:p>
            <a:pPr algn="ctr">
              <a:spcBef>
                <a:spcPts val="450"/>
              </a:spcBef>
            </a:pPr>
            <a:r>
              <a:rPr lang="es-419" sz="4800" b="1"/>
              <a:t> El 91 %</a:t>
            </a:r>
          </a:p>
        </p:txBody>
      </p:sp>
      <p:sp>
        <p:nvSpPr>
          <p:cNvPr id="4" name="TextBox 4"/>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ADMASTER-STAMP!MGR0309232773759</a:t>
            </a:r>
          </a:p>
        </p:txBody>
      </p:sp>
      <p:sp>
        <p:nvSpPr>
          <p:cNvPr id="6" name="TextBox 6"/>
          <p:cNvSpPr txBox="1"/>
          <p:nvPr/>
        </p:nvSpPr>
        <p:spPr>
          <a:xfrm>
            <a:off x="7086600" y="6642100"/>
            <a:ext cx="3810000" cy="166449"/>
          </a:xfrm>
          <a:prstGeom prst="rect">
            <a:avLst/>
          </a:prstGeom>
        </p:spPr>
        <p:txBody>
          <a:bodyPr lIns="0" tIns="0" rIns="0" bIns="0" rtlCol="0" anchor="t" anchorCtr="0">
            <a:noAutofit/>
          </a:bodyPr>
          <a:lstStyle/>
          <a:p>
            <a:pPr algn="l">
              <a:defRPr/>
            </a:pPr>
            <a:r>
              <a:rPr lang="es-419" sz="800" b="0" i="0">
                <a:solidFill>
                  <a:srgbClr val="000000"/>
                </a:solidFill>
                <a:latin typeface="Courier"/>
              </a:rPr>
              <a:t>MGR0309232773759</a:t>
            </a:r>
          </a:p>
        </p:txBody>
      </p:sp>
      <p:sp>
        <p:nvSpPr>
          <p:cNvPr id="7" name="TextBox 6">
            <a:extLst>
              <a:ext uri="{FF2B5EF4-FFF2-40B4-BE49-F238E27FC236}">
                <a16:creationId xmlns:a16="http://schemas.microsoft.com/office/drawing/2014/main" id="{3286D591-7CB3-A919-39D3-1437BB4701BB}"/>
              </a:ext>
            </a:extLst>
          </p:cNvPr>
          <p:cNvSpPr txBox="1"/>
          <p:nvPr/>
        </p:nvSpPr>
        <p:spPr>
          <a:xfrm>
            <a:off x="1187116" y="5441961"/>
            <a:ext cx="3384884" cy="123111"/>
          </a:xfrm>
          <a:prstGeom prst="rect">
            <a:avLst/>
          </a:prstGeom>
          <a:noFill/>
        </p:spPr>
        <p:txBody>
          <a:bodyPr wrap="square" lIns="0" tIns="0" rIns="0" bIns="0" rtlCol="0">
            <a:spAutoFit/>
          </a:bodyPr>
          <a:lstStyle/>
          <a:p>
            <a:pPr algn="l">
              <a:spcBef>
                <a:spcPts val="600"/>
              </a:spcBef>
            </a:pPr>
            <a:r>
              <a:rPr lang="es-419" sz="800"/>
              <a:t>Solo para fines ilustrativos.</a:t>
            </a:r>
          </a:p>
        </p:txBody>
      </p:sp>
      <p:sp>
        <p:nvSpPr>
          <p:cNvPr id="9" name="TextBox 8">
            <a:extLst>
              <a:ext uri="{FF2B5EF4-FFF2-40B4-BE49-F238E27FC236}">
                <a16:creationId xmlns:a16="http://schemas.microsoft.com/office/drawing/2014/main" id="{C0F2BAC4-6ADF-1093-6DFA-47BB35079581}"/>
              </a:ext>
            </a:extLst>
          </p:cNvPr>
          <p:cNvSpPr txBox="1"/>
          <p:nvPr/>
        </p:nvSpPr>
        <p:spPr>
          <a:xfrm>
            <a:off x="1789741" y="5826768"/>
            <a:ext cx="3776870" cy="123111"/>
          </a:xfrm>
          <a:prstGeom prst="rect">
            <a:avLst/>
          </a:prstGeom>
          <a:noFill/>
        </p:spPr>
        <p:txBody>
          <a:bodyPr wrap="square" lIns="0" tIns="0" rIns="0" bIns="0" rtlCol="0">
            <a:spAutoFit/>
          </a:bodyPr>
          <a:lstStyle/>
          <a:p>
            <a:r>
              <a:rPr lang="es-419" sz="800" dirty="0"/>
              <a:t>Fuente: Encuesta de estrés financiero de John </a:t>
            </a:r>
            <a:r>
              <a:rPr lang="es-419" sz="800" dirty="0" err="1"/>
              <a:t>Hancock</a:t>
            </a:r>
            <a:r>
              <a:rPr lang="es-419" sz="800" dirty="0"/>
              <a:t>, noviembre de 2022.</a:t>
            </a:r>
          </a:p>
        </p:txBody>
      </p:sp>
    </p:spTree>
    <p:extLst>
      <p:ext uri="{BB962C8B-B14F-4D97-AF65-F5344CB8AC3E}">
        <p14:creationId xmlns:p14="http://schemas.microsoft.com/office/powerpoint/2010/main" val="259695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41E98-117C-4BD3-A0C1-8B6C1DA81F4D}"/>
              </a:ext>
            </a:extLst>
          </p:cNvPr>
          <p:cNvSpPr>
            <a:spLocks noGrp="1"/>
          </p:cNvSpPr>
          <p:nvPr>
            <p:ph type="title"/>
          </p:nvPr>
        </p:nvSpPr>
        <p:spPr/>
        <p:txBody>
          <a:bodyPr/>
          <a:lstStyle/>
          <a:p>
            <a:r>
              <a:rPr lang="es-419"/>
              <a:t>Acelere sus ahorros</a:t>
            </a:r>
          </a:p>
        </p:txBody>
      </p:sp>
      <p:sp>
        <p:nvSpPr>
          <p:cNvPr id="3" name="Slide Number Placeholder 2">
            <a:extLst>
              <a:ext uri="{FF2B5EF4-FFF2-40B4-BE49-F238E27FC236}">
                <a16:creationId xmlns:a16="http://schemas.microsoft.com/office/drawing/2014/main" id="{850962E5-67B0-48D9-9D7E-9FDF0ECAC25A}"/>
              </a:ext>
            </a:extLst>
          </p:cNvPr>
          <p:cNvSpPr>
            <a:spLocks noGrp="1"/>
          </p:cNvSpPr>
          <p:nvPr>
            <p:ph type="sldNum" sz="quarter" idx="12"/>
          </p:nvPr>
        </p:nvSpPr>
        <p:spPr/>
        <p:txBody>
          <a:bodyPr/>
          <a:lstStyle/>
          <a:p>
            <a:fld id="{BB333B34-C87C-402E-ABB0-13B7C9DEBBC4}" type="slidenum">
              <a:rPr lang="en-US">
                <a:solidFill>
                  <a:prstClr val="black"/>
                </a:solidFill>
                <a:latin typeface="Arial" panose="020B0604020202020204"/>
              </a:rPr>
              <a:pPr/>
              <a:t>14</a:t>
            </a:fld>
            <a:endParaRPr lang="en-US">
              <a:solidFill>
                <a:prstClr val="black"/>
              </a:solidFill>
              <a:latin typeface="Arial" panose="020B0604020202020204"/>
            </a:endParaRPr>
          </a:p>
        </p:txBody>
      </p:sp>
      <p:sp>
        <p:nvSpPr>
          <p:cNvPr id="4" name="Text Placeholder 3">
            <a:extLst>
              <a:ext uri="{FF2B5EF4-FFF2-40B4-BE49-F238E27FC236}">
                <a16:creationId xmlns:a16="http://schemas.microsoft.com/office/drawing/2014/main" id="{63479EAB-CA26-4BE1-B624-F7DD7626D4C1}"/>
              </a:ext>
            </a:extLst>
          </p:cNvPr>
          <p:cNvSpPr>
            <a:spLocks noGrp="1"/>
          </p:cNvSpPr>
          <p:nvPr>
            <p:ph type="body" sz="quarter" idx="15"/>
          </p:nvPr>
        </p:nvSpPr>
        <p:spPr>
          <a:xfrm>
            <a:off x="1876885" y="5909879"/>
            <a:ext cx="6476093" cy="660696"/>
          </a:xfrm>
        </p:spPr>
        <p:txBody>
          <a:bodyPr/>
          <a:lstStyle/>
          <a:p>
            <a:r>
              <a:rPr lang="es-419"/>
              <a:t>Esto es solo una ilustración hipotética. Esto supone un salario de $40 000, una tasa de contribución inicial del 8 % y un saldo de $0, así como una tasa de rendimiento anual del 5 %, un aumento salarial del 3 % anual y un aumento de la contribución del 1 % anual durante los primeros cinco años. Cada caso puede variar. No se garantiza que se alcanzarán los resultados que se muestran aquí ni que se mantendrán durante un período determinado. Este ejemplo no contempla los retiros ni toma en cuenta los cargos asociados con la inversión que, si se incluyen, reducirían el saldo de la cuenta, y supone la reinversión de las ganancias. Se deben pagar impuestos al realizar un retiro.</a:t>
            </a:r>
          </a:p>
        </p:txBody>
      </p:sp>
      <p:sp>
        <p:nvSpPr>
          <p:cNvPr id="46" name="Rectangle 45">
            <a:extLst>
              <a:ext uri="{FF2B5EF4-FFF2-40B4-BE49-F238E27FC236}">
                <a16:creationId xmlns:a16="http://schemas.microsoft.com/office/drawing/2014/main" id="{CB471BD9-AD70-6044-89C1-9692C570F630}"/>
              </a:ext>
            </a:extLst>
          </p:cNvPr>
          <p:cNvSpPr/>
          <p:nvPr/>
        </p:nvSpPr>
        <p:spPr>
          <a:xfrm>
            <a:off x="1855544" y="1055661"/>
            <a:ext cx="7288456" cy="48017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96" tIns="34299" rIns="137196" bIns="34299" numCol="1" spcCol="0" rtlCol="0" fromWordArt="0" anchor="ctr" anchorCtr="0" forceAA="0" compatLnSpc="1">
            <a:prstTxWarp prst="textNoShape">
              <a:avLst/>
            </a:prstTxWarp>
            <a:noAutofit/>
          </a:bodyPr>
          <a:lstStyle/>
          <a:p>
            <a:endParaRPr lang="en-US" sz="1350" dirty="0">
              <a:solidFill>
                <a:prstClr val="white"/>
              </a:solidFill>
              <a:latin typeface="Arial" panose="020B0604020202020204"/>
            </a:endParaRPr>
          </a:p>
        </p:txBody>
      </p:sp>
      <p:sp>
        <p:nvSpPr>
          <p:cNvPr id="47" name="Rectangle 46">
            <a:extLst>
              <a:ext uri="{FF2B5EF4-FFF2-40B4-BE49-F238E27FC236}">
                <a16:creationId xmlns:a16="http://schemas.microsoft.com/office/drawing/2014/main" id="{A0594E72-DBC8-6940-8ADA-0215CC514D2D}"/>
              </a:ext>
            </a:extLst>
          </p:cNvPr>
          <p:cNvSpPr/>
          <p:nvPr/>
        </p:nvSpPr>
        <p:spPr>
          <a:xfrm>
            <a:off x="0" y="1055661"/>
            <a:ext cx="2032446" cy="4801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96" tIns="34299" rIns="137196" bIns="34299" numCol="1" spcCol="0" rtlCol="0" fromWordArt="0" anchor="ctr" anchorCtr="0" forceAA="0" compatLnSpc="1">
            <a:prstTxWarp prst="textNoShape">
              <a:avLst/>
            </a:prstTxWarp>
            <a:noAutofit/>
          </a:bodyPr>
          <a:lstStyle/>
          <a:p>
            <a:endParaRPr lang="en-US" sz="1350" dirty="0">
              <a:solidFill>
                <a:prstClr val="white"/>
              </a:solidFill>
              <a:latin typeface="Arial" panose="020B0604020202020204"/>
            </a:endParaRPr>
          </a:p>
        </p:txBody>
      </p:sp>
      <p:sp>
        <p:nvSpPr>
          <p:cNvPr id="48" name="Content Placeholder 7">
            <a:extLst>
              <a:ext uri="{FF2B5EF4-FFF2-40B4-BE49-F238E27FC236}">
                <a16:creationId xmlns:a16="http://schemas.microsoft.com/office/drawing/2014/main" id="{5B230A93-05B3-6349-8DAF-86B974C07C16}"/>
              </a:ext>
            </a:extLst>
          </p:cNvPr>
          <p:cNvSpPr txBox="1">
            <a:spLocks/>
          </p:cNvSpPr>
          <p:nvPr/>
        </p:nvSpPr>
        <p:spPr>
          <a:xfrm>
            <a:off x="169862" y="1256013"/>
            <a:ext cx="1747090" cy="401575"/>
          </a:xfrm>
          <a:prstGeom prst="rect">
            <a:avLst/>
          </a:prstGeom>
        </p:spPr>
        <p:txBody>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Clr>
                <a:prstClr val="black"/>
              </a:buClr>
              <a:buNone/>
              <a:defRPr/>
            </a:pPr>
            <a:r>
              <a:rPr lang="es-419" sz="1800">
                <a:solidFill>
                  <a:prstClr val="white"/>
                </a:solidFill>
                <a:latin typeface="Arial" panose="020B0604020202020204"/>
              </a:rPr>
              <a:t>Aumentar su tasa de contribución anual, incluso un </a:t>
            </a:r>
            <a:br>
              <a:rPr lang="es-419" sz="1200">
                <a:solidFill>
                  <a:prstClr val="white"/>
                </a:solidFill>
                <a:latin typeface="Arial" panose="020B0604020202020204"/>
              </a:rPr>
            </a:br>
            <a:r>
              <a:rPr lang="es-419" sz="4400" b="1">
                <a:solidFill>
                  <a:prstClr val="white"/>
                </a:solidFill>
                <a:latin typeface="Arial" panose="020B0604020202020204"/>
              </a:rPr>
              <a:t>1 %</a:t>
            </a:r>
            <a:r>
              <a:rPr lang="es-419" sz="1800">
                <a:solidFill>
                  <a:prstClr val="white"/>
                </a:solidFill>
                <a:latin typeface="Arial" panose="020B0604020202020204"/>
              </a:rPr>
              <a:t>, </a:t>
            </a:r>
            <a:br>
              <a:rPr lang="es-419" sz="2400">
                <a:solidFill>
                  <a:prstClr val="white"/>
                </a:solidFill>
                <a:latin typeface="Arial" panose="020B0604020202020204"/>
              </a:rPr>
            </a:br>
            <a:br>
              <a:rPr lang="es-419" sz="1200">
                <a:solidFill>
                  <a:prstClr val="white"/>
                </a:solidFill>
                <a:latin typeface="Arial" panose="020B0604020202020204"/>
              </a:rPr>
            </a:br>
            <a:r>
              <a:rPr lang="es-419" sz="1800">
                <a:solidFill>
                  <a:prstClr val="white"/>
                </a:solidFill>
                <a:latin typeface="Arial" panose="020B0604020202020204"/>
              </a:rPr>
              <a:t>puede tener un impacto significativo en sus esfuerzos de ahorro. </a:t>
            </a:r>
          </a:p>
        </p:txBody>
      </p:sp>
      <p:pic>
        <p:nvPicPr>
          <p:cNvPr id="49" name="Graphic 48">
            <a:extLst>
              <a:ext uri="{FF2B5EF4-FFF2-40B4-BE49-F238E27FC236}">
                <a16:creationId xmlns:a16="http://schemas.microsoft.com/office/drawing/2014/main" id="{DF1424D0-9C33-4147-A74B-C1AC2DCA6D1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3196" y="4699797"/>
            <a:ext cx="974324" cy="974324"/>
          </a:xfrm>
          <a:prstGeom prst="rect">
            <a:avLst/>
          </a:prstGeom>
        </p:spPr>
      </p:pic>
      <p:sp>
        <p:nvSpPr>
          <p:cNvPr id="50" name="TextBox 49">
            <a:extLst>
              <a:ext uri="{FF2B5EF4-FFF2-40B4-BE49-F238E27FC236}">
                <a16:creationId xmlns:a16="http://schemas.microsoft.com/office/drawing/2014/main" id="{F1DA1762-D8DB-8F4C-8C4D-83773F86CEE6}"/>
              </a:ext>
            </a:extLst>
          </p:cNvPr>
          <p:cNvSpPr txBox="1"/>
          <p:nvPr/>
        </p:nvSpPr>
        <p:spPr>
          <a:xfrm>
            <a:off x="2527455" y="5019123"/>
            <a:ext cx="6315080" cy="553998"/>
          </a:xfrm>
          <a:prstGeom prst="rect">
            <a:avLst/>
          </a:prstGeom>
          <a:noFill/>
        </p:spPr>
        <p:txBody>
          <a:bodyPr wrap="square" lIns="0" tIns="0" rIns="0" bIns="0" rtlCol="0">
            <a:spAutoFit/>
          </a:bodyPr>
          <a:lstStyle/>
          <a:p>
            <a:pPr>
              <a:spcBef>
                <a:spcPts val="450"/>
              </a:spcBef>
            </a:pPr>
            <a:r>
              <a:rPr lang="es-419" dirty="0">
                <a:solidFill>
                  <a:prstClr val="black"/>
                </a:solidFill>
                <a:latin typeface="Arial" panose="020B0604020202020204"/>
              </a:rPr>
              <a:t>Usted podría ahorrar </a:t>
            </a:r>
            <a:r>
              <a:rPr lang="es-419" b="1" dirty="0">
                <a:solidFill>
                  <a:prstClr val="black"/>
                </a:solidFill>
                <a:latin typeface="Arial" panose="020B0604020202020204"/>
              </a:rPr>
              <a:t>$173 659 </a:t>
            </a:r>
            <a:r>
              <a:rPr lang="es-419" dirty="0">
                <a:solidFill>
                  <a:prstClr val="black"/>
                </a:solidFill>
                <a:latin typeface="Arial" panose="020B0604020202020204"/>
              </a:rPr>
              <a:t>adicionales para sus ahorros de jubilación, por el simple hecho de aumentar sus contribuciones.</a:t>
            </a:r>
          </a:p>
        </p:txBody>
      </p:sp>
      <p:grpSp>
        <p:nvGrpSpPr>
          <p:cNvPr id="9" name="Group 8">
            <a:extLst>
              <a:ext uri="{FF2B5EF4-FFF2-40B4-BE49-F238E27FC236}">
                <a16:creationId xmlns:a16="http://schemas.microsoft.com/office/drawing/2014/main" id="{23516F2E-EB2F-384E-8D7E-5C5F8301092D}"/>
              </a:ext>
            </a:extLst>
          </p:cNvPr>
          <p:cNvGrpSpPr/>
          <p:nvPr/>
        </p:nvGrpSpPr>
        <p:grpSpPr>
          <a:xfrm>
            <a:off x="2527455" y="1337554"/>
            <a:ext cx="6063030" cy="3530290"/>
            <a:chOff x="2930744" y="1452528"/>
            <a:chExt cx="6063030" cy="3530290"/>
          </a:xfrm>
        </p:grpSpPr>
        <p:sp>
          <p:nvSpPr>
            <p:cNvPr id="51" name="Rectangle 50">
              <a:extLst>
                <a:ext uri="{FF2B5EF4-FFF2-40B4-BE49-F238E27FC236}">
                  <a16:creationId xmlns:a16="http://schemas.microsoft.com/office/drawing/2014/main" id="{3DD3AB5B-FBCF-524B-A8D5-55EB7ABCAF68}"/>
                </a:ext>
              </a:extLst>
            </p:cNvPr>
            <p:cNvSpPr/>
            <p:nvPr/>
          </p:nvSpPr>
          <p:spPr>
            <a:xfrm>
              <a:off x="2930744" y="1452528"/>
              <a:ext cx="5831595" cy="3530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96" tIns="34299" rIns="137196" bIns="34299" numCol="1" spcCol="0" rtlCol="0" fromWordArt="0" anchor="ctr" anchorCtr="0" forceAA="0" compatLnSpc="1">
              <a:prstTxWarp prst="textNoShape">
                <a:avLst/>
              </a:prstTxWarp>
              <a:noAutofit/>
            </a:bodyPr>
            <a:lstStyle/>
            <a:p>
              <a:endParaRPr lang="en-US" sz="1350" dirty="0">
                <a:solidFill>
                  <a:prstClr val="white"/>
                </a:solidFill>
                <a:latin typeface="Arial" panose="020B0604020202020204"/>
              </a:endParaRPr>
            </a:p>
          </p:txBody>
        </p:sp>
        <p:pic>
          <p:nvPicPr>
            <p:cNvPr id="52" name="Picture 51">
              <a:extLst>
                <a:ext uri="{FF2B5EF4-FFF2-40B4-BE49-F238E27FC236}">
                  <a16:creationId xmlns:a16="http://schemas.microsoft.com/office/drawing/2014/main" id="{EAB8D065-47B6-5B47-A5CF-28FEC1DB578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95275" y="2273094"/>
              <a:ext cx="4302535" cy="2241372"/>
            </a:xfrm>
            <a:prstGeom prst="rect">
              <a:avLst/>
            </a:prstGeom>
          </p:spPr>
        </p:pic>
        <p:sp>
          <p:nvSpPr>
            <p:cNvPr id="54" name="TextBox 53">
              <a:extLst>
                <a:ext uri="{FF2B5EF4-FFF2-40B4-BE49-F238E27FC236}">
                  <a16:creationId xmlns:a16="http://schemas.microsoft.com/office/drawing/2014/main" id="{AF6FB92B-06CF-024A-B603-E9BC0B84DDBC}"/>
                </a:ext>
              </a:extLst>
            </p:cNvPr>
            <p:cNvSpPr txBox="1"/>
            <p:nvPr/>
          </p:nvSpPr>
          <p:spPr>
            <a:xfrm>
              <a:off x="3681532" y="4522519"/>
              <a:ext cx="180305" cy="202243"/>
            </a:xfrm>
            <a:prstGeom prst="rect">
              <a:avLst/>
            </a:prstGeom>
            <a:noFill/>
          </p:spPr>
          <p:txBody>
            <a:bodyPr wrap="square" lIns="0" tIns="0" rIns="0" bIns="0" rtlCol="0">
              <a:spAutoFit/>
            </a:bodyPr>
            <a:lstStyle/>
            <a:p>
              <a:pPr algn="ctr">
                <a:spcBef>
                  <a:spcPts val="450"/>
                </a:spcBef>
              </a:pPr>
              <a:r>
                <a:rPr lang="es-419" sz="900">
                  <a:solidFill>
                    <a:prstClr val="white">
                      <a:lumMod val="50000"/>
                    </a:prstClr>
                  </a:solidFill>
                  <a:latin typeface="Arial" panose="020B0604020202020204"/>
                </a:rPr>
                <a:t>0</a:t>
              </a:r>
            </a:p>
          </p:txBody>
        </p:sp>
        <p:sp>
          <p:nvSpPr>
            <p:cNvPr id="55" name="TextBox 54">
              <a:extLst>
                <a:ext uri="{FF2B5EF4-FFF2-40B4-BE49-F238E27FC236}">
                  <a16:creationId xmlns:a16="http://schemas.microsoft.com/office/drawing/2014/main" id="{F23BB161-F4E3-4945-A02C-77DCD3B5EE50}"/>
                </a:ext>
              </a:extLst>
            </p:cNvPr>
            <p:cNvSpPr txBox="1"/>
            <p:nvPr/>
          </p:nvSpPr>
          <p:spPr>
            <a:xfrm>
              <a:off x="4085862" y="4522519"/>
              <a:ext cx="180305" cy="202243"/>
            </a:xfrm>
            <a:prstGeom prst="rect">
              <a:avLst/>
            </a:prstGeom>
            <a:noFill/>
          </p:spPr>
          <p:txBody>
            <a:bodyPr wrap="square" lIns="0" tIns="0" rIns="0" bIns="0" rtlCol="0">
              <a:spAutoFit/>
            </a:bodyPr>
            <a:lstStyle/>
            <a:p>
              <a:pPr algn="ctr">
                <a:spcBef>
                  <a:spcPts val="450"/>
                </a:spcBef>
              </a:pPr>
              <a:r>
                <a:rPr lang="es-419" sz="900">
                  <a:solidFill>
                    <a:prstClr val="white">
                      <a:lumMod val="50000"/>
                    </a:prstClr>
                  </a:solidFill>
                  <a:latin typeface="Arial" panose="020B0604020202020204"/>
                </a:rPr>
                <a:t>3</a:t>
              </a:r>
            </a:p>
          </p:txBody>
        </p:sp>
        <p:sp>
          <p:nvSpPr>
            <p:cNvPr id="56" name="TextBox 55">
              <a:extLst>
                <a:ext uri="{FF2B5EF4-FFF2-40B4-BE49-F238E27FC236}">
                  <a16:creationId xmlns:a16="http://schemas.microsoft.com/office/drawing/2014/main" id="{8267D4D5-8B40-914C-B3E9-2B17F1BB3A3F}"/>
                </a:ext>
              </a:extLst>
            </p:cNvPr>
            <p:cNvSpPr txBox="1"/>
            <p:nvPr/>
          </p:nvSpPr>
          <p:spPr>
            <a:xfrm>
              <a:off x="4501911" y="4522519"/>
              <a:ext cx="180305" cy="202243"/>
            </a:xfrm>
            <a:prstGeom prst="rect">
              <a:avLst/>
            </a:prstGeom>
            <a:noFill/>
          </p:spPr>
          <p:txBody>
            <a:bodyPr wrap="square" lIns="0" tIns="0" rIns="0" bIns="0" rtlCol="0">
              <a:spAutoFit/>
            </a:bodyPr>
            <a:lstStyle/>
            <a:p>
              <a:pPr algn="ctr">
                <a:spcBef>
                  <a:spcPts val="450"/>
                </a:spcBef>
              </a:pPr>
              <a:r>
                <a:rPr lang="es-419" sz="900">
                  <a:solidFill>
                    <a:prstClr val="white">
                      <a:lumMod val="50000"/>
                    </a:prstClr>
                  </a:solidFill>
                  <a:latin typeface="Arial" panose="020B0604020202020204"/>
                </a:rPr>
                <a:t>6</a:t>
              </a:r>
            </a:p>
          </p:txBody>
        </p:sp>
        <p:sp>
          <p:nvSpPr>
            <p:cNvPr id="57" name="TextBox 56">
              <a:extLst>
                <a:ext uri="{FF2B5EF4-FFF2-40B4-BE49-F238E27FC236}">
                  <a16:creationId xmlns:a16="http://schemas.microsoft.com/office/drawing/2014/main" id="{7348A11E-7301-8C42-AE0B-DDA1B2076806}"/>
                </a:ext>
              </a:extLst>
            </p:cNvPr>
            <p:cNvSpPr txBox="1"/>
            <p:nvPr/>
          </p:nvSpPr>
          <p:spPr>
            <a:xfrm>
              <a:off x="4912100" y="4522519"/>
              <a:ext cx="180305" cy="202243"/>
            </a:xfrm>
            <a:prstGeom prst="rect">
              <a:avLst/>
            </a:prstGeom>
            <a:noFill/>
          </p:spPr>
          <p:txBody>
            <a:bodyPr wrap="square" lIns="0" tIns="0" rIns="0" bIns="0" rtlCol="0">
              <a:spAutoFit/>
            </a:bodyPr>
            <a:lstStyle/>
            <a:p>
              <a:pPr algn="ctr">
                <a:spcBef>
                  <a:spcPts val="450"/>
                </a:spcBef>
              </a:pPr>
              <a:r>
                <a:rPr lang="es-419" sz="900">
                  <a:solidFill>
                    <a:prstClr val="white">
                      <a:lumMod val="50000"/>
                    </a:prstClr>
                  </a:solidFill>
                  <a:latin typeface="Arial" panose="020B0604020202020204"/>
                </a:rPr>
                <a:t>9</a:t>
              </a:r>
            </a:p>
          </p:txBody>
        </p:sp>
        <p:sp>
          <p:nvSpPr>
            <p:cNvPr id="58" name="TextBox 57">
              <a:extLst>
                <a:ext uri="{FF2B5EF4-FFF2-40B4-BE49-F238E27FC236}">
                  <a16:creationId xmlns:a16="http://schemas.microsoft.com/office/drawing/2014/main" id="{4F9685E0-9BBA-674C-B213-7B2F34247C78}"/>
                </a:ext>
              </a:extLst>
            </p:cNvPr>
            <p:cNvSpPr txBox="1"/>
            <p:nvPr/>
          </p:nvSpPr>
          <p:spPr>
            <a:xfrm>
              <a:off x="5292988" y="4522519"/>
              <a:ext cx="192026" cy="202243"/>
            </a:xfrm>
            <a:prstGeom prst="rect">
              <a:avLst/>
            </a:prstGeom>
            <a:noFill/>
          </p:spPr>
          <p:txBody>
            <a:bodyPr wrap="square" lIns="0" tIns="0" rIns="0" bIns="0" rtlCol="0">
              <a:spAutoFit/>
            </a:bodyPr>
            <a:lstStyle/>
            <a:p>
              <a:pPr algn="ctr">
                <a:spcBef>
                  <a:spcPts val="450"/>
                </a:spcBef>
              </a:pPr>
              <a:r>
                <a:rPr lang="es-419" sz="900">
                  <a:solidFill>
                    <a:prstClr val="white">
                      <a:lumMod val="50000"/>
                    </a:prstClr>
                  </a:solidFill>
                  <a:latin typeface="Arial" panose="020B0604020202020204"/>
                </a:rPr>
                <a:t>12</a:t>
              </a:r>
            </a:p>
          </p:txBody>
        </p:sp>
        <p:sp>
          <p:nvSpPr>
            <p:cNvPr id="59" name="TextBox 58">
              <a:extLst>
                <a:ext uri="{FF2B5EF4-FFF2-40B4-BE49-F238E27FC236}">
                  <a16:creationId xmlns:a16="http://schemas.microsoft.com/office/drawing/2014/main" id="{C1ABC014-AFBF-1545-BA53-67FA7D49AB2E}"/>
                </a:ext>
              </a:extLst>
            </p:cNvPr>
            <p:cNvSpPr txBox="1"/>
            <p:nvPr/>
          </p:nvSpPr>
          <p:spPr>
            <a:xfrm>
              <a:off x="5697320" y="4522519"/>
              <a:ext cx="203745" cy="202243"/>
            </a:xfrm>
            <a:prstGeom prst="rect">
              <a:avLst/>
            </a:prstGeom>
            <a:noFill/>
          </p:spPr>
          <p:txBody>
            <a:bodyPr wrap="square" lIns="0" tIns="0" rIns="0" bIns="0" rtlCol="0">
              <a:spAutoFit/>
            </a:bodyPr>
            <a:lstStyle/>
            <a:p>
              <a:pPr algn="ctr">
                <a:spcBef>
                  <a:spcPts val="450"/>
                </a:spcBef>
              </a:pPr>
              <a:r>
                <a:rPr lang="es-419" sz="900">
                  <a:solidFill>
                    <a:prstClr val="white">
                      <a:lumMod val="50000"/>
                    </a:prstClr>
                  </a:solidFill>
                  <a:latin typeface="Arial" panose="020B0604020202020204"/>
                </a:rPr>
                <a:t>15</a:t>
              </a:r>
            </a:p>
          </p:txBody>
        </p:sp>
        <p:sp>
          <p:nvSpPr>
            <p:cNvPr id="60" name="TextBox 59">
              <a:extLst>
                <a:ext uri="{FF2B5EF4-FFF2-40B4-BE49-F238E27FC236}">
                  <a16:creationId xmlns:a16="http://schemas.microsoft.com/office/drawing/2014/main" id="{0EBC5422-FD47-C64F-B858-CDFE7CEA9AE9}"/>
                </a:ext>
              </a:extLst>
            </p:cNvPr>
            <p:cNvSpPr txBox="1"/>
            <p:nvPr/>
          </p:nvSpPr>
          <p:spPr>
            <a:xfrm>
              <a:off x="6113371" y="4522519"/>
              <a:ext cx="203745" cy="202243"/>
            </a:xfrm>
            <a:prstGeom prst="rect">
              <a:avLst/>
            </a:prstGeom>
            <a:noFill/>
          </p:spPr>
          <p:txBody>
            <a:bodyPr wrap="square" lIns="0" tIns="0" rIns="0" bIns="0" rtlCol="0">
              <a:spAutoFit/>
            </a:bodyPr>
            <a:lstStyle/>
            <a:p>
              <a:pPr algn="ctr">
                <a:spcBef>
                  <a:spcPts val="450"/>
                </a:spcBef>
              </a:pPr>
              <a:r>
                <a:rPr lang="es-419" sz="900">
                  <a:solidFill>
                    <a:prstClr val="white">
                      <a:lumMod val="50000"/>
                    </a:prstClr>
                  </a:solidFill>
                  <a:latin typeface="Arial" panose="020B0604020202020204"/>
                </a:rPr>
                <a:t>18</a:t>
              </a:r>
            </a:p>
          </p:txBody>
        </p:sp>
        <p:sp>
          <p:nvSpPr>
            <p:cNvPr id="61" name="TextBox 60">
              <a:extLst>
                <a:ext uri="{FF2B5EF4-FFF2-40B4-BE49-F238E27FC236}">
                  <a16:creationId xmlns:a16="http://schemas.microsoft.com/office/drawing/2014/main" id="{83F04238-479F-7847-912A-2B5AC6954445}"/>
                </a:ext>
              </a:extLst>
            </p:cNvPr>
            <p:cNvSpPr txBox="1"/>
            <p:nvPr/>
          </p:nvSpPr>
          <p:spPr>
            <a:xfrm>
              <a:off x="6517701" y="4522519"/>
              <a:ext cx="221325" cy="202243"/>
            </a:xfrm>
            <a:prstGeom prst="rect">
              <a:avLst/>
            </a:prstGeom>
            <a:noFill/>
          </p:spPr>
          <p:txBody>
            <a:bodyPr wrap="square" lIns="0" tIns="0" rIns="0" bIns="0" rtlCol="0">
              <a:spAutoFit/>
            </a:bodyPr>
            <a:lstStyle/>
            <a:p>
              <a:pPr algn="ctr">
                <a:spcBef>
                  <a:spcPts val="450"/>
                </a:spcBef>
              </a:pPr>
              <a:r>
                <a:rPr lang="es-419" sz="900">
                  <a:solidFill>
                    <a:prstClr val="white">
                      <a:lumMod val="50000"/>
                    </a:prstClr>
                  </a:solidFill>
                  <a:latin typeface="Arial" panose="020B0604020202020204"/>
                </a:rPr>
                <a:t>21</a:t>
              </a:r>
            </a:p>
          </p:txBody>
        </p:sp>
        <p:sp>
          <p:nvSpPr>
            <p:cNvPr id="62" name="TextBox 61">
              <a:extLst>
                <a:ext uri="{FF2B5EF4-FFF2-40B4-BE49-F238E27FC236}">
                  <a16:creationId xmlns:a16="http://schemas.microsoft.com/office/drawing/2014/main" id="{9F632581-8D19-7442-882E-2B8B3EFCA89F}"/>
                </a:ext>
              </a:extLst>
            </p:cNvPr>
            <p:cNvSpPr txBox="1"/>
            <p:nvPr/>
          </p:nvSpPr>
          <p:spPr>
            <a:xfrm>
              <a:off x="6951331" y="4522519"/>
              <a:ext cx="221325" cy="202243"/>
            </a:xfrm>
            <a:prstGeom prst="rect">
              <a:avLst/>
            </a:prstGeom>
            <a:noFill/>
          </p:spPr>
          <p:txBody>
            <a:bodyPr wrap="square" lIns="0" tIns="0" rIns="0" bIns="0" rtlCol="0">
              <a:spAutoFit/>
            </a:bodyPr>
            <a:lstStyle/>
            <a:p>
              <a:pPr algn="ctr">
                <a:spcBef>
                  <a:spcPts val="450"/>
                </a:spcBef>
              </a:pPr>
              <a:r>
                <a:rPr lang="es-419" sz="900">
                  <a:solidFill>
                    <a:prstClr val="white">
                      <a:lumMod val="50000"/>
                    </a:prstClr>
                  </a:solidFill>
                  <a:latin typeface="Arial" panose="020B0604020202020204"/>
                </a:rPr>
                <a:t>24</a:t>
              </a:r>
            </a:p>
          </p:txBody>
        </p:sp>
        <p:sp>
          <p:nvSpPr>
            <p:cNvPr id="63" name="TextBox 62">
              <a:extLst>
                <a:ext uri="{FF2B5EF4-FFF2-40B4-BE49-F238E27FC236}">
                  <a16:creationId xmlns:a16="http://schemas.microsoft.com/office/drawing/2014/main" id="{50768BB9-2587-7444-B48E-783F8671DB6C}"/>
                </a:ext>
              </a:extLst>
            </p:cNvPr>
            <p:cNvSpPr txBox="1"/>
            <p:nvPr/>
          </p:nvSpPr>
          <p:spPr>
            <a:xfrm>
              <a:off x="7343941" y="4522519"/>
              <a:ext cx="221325" cy="202243"/>
            </a:xfrm>
            <a:prstGeom prst="rect">
              <a:avLst/>
            </a:prstGeom>
            <a:noFill/>
          </p:spPr>
          <p:txBody>
            <a:bodyPr wrap="square" lIns="0" tIns="0" rIns="0" bIns="0" rtlCol="0">
              <a:spAutoFit/>
            </a:bodyPr>
            <a:lstStyle/>
            <a:p>
              <a:pPr algn="ctr">
                <a:spcBef>
                  <a:spcPts val="450"/>
                </a:spcBef>
              </a:pPr>
              <a:r>
                <a:rPr lang="es-419" sz="900">
                  <a:solidFill>
                    <a:prstClr val="white">
                      <a:lumMod val="50000"/>
                    </a:prstClr>
                  </a:solidFill>
                  <a:latin typeface="Arial" panose="020B0604020202020204"/>
                </a:rPr>
                <a:t>27</a:t>
              </a:r>
            </a:p>
          </p:txBody>
        </p:sp>
        <p:sp>
          <p:nvSpPr>
            <p:cNvPr id="64" name="TextBox 63">
              <a:extLst>
                <a:ext uri="{FF2B5EF4-FFF2-40B4-BE49-F238E27FC236}">
                  <a16:creationId xmlns:a16="http://schemas.microsoft.com/office/drawing/2014/main" id="{A4EADA9B-5AC5-AE44-BF9A-C7EF9C0DB541}"/>
                </a:ext>
              </a:extLst>
            </p:cNvPr>
            <p:cNvSpPr txBox="1"/>
            <p:nvPr/>
          </p:nvSpPr>
          <p:spPr>
            <a:xfrm>
              <a:off x="7777569" y="4522519"/>
              <a:ext cx="220241" cy="202243"/>
            </a:xfrm>
            <a:prstGeom prst="rect">
              <a:avLst/>
            </a:prstGeom>
            <a:noFill/>
          </p:spPr>
          <p:txBody>
            <a:bodyPr wrap="square" lIns="0" tIns="0" rIns="0" bIns="0" rtlCol="0">
              <a:spAutoFit/>
            </a:bodyPr>
            <a:lstStyle/>
            <a:p>
              <a:pPr algn="ctr">
                <a:spcBef>
                  <a:spcPts val="450"/>
                </a:spcBef>
              </a:pPr>
              <a:r>
                <a:rPr lang="es-419" sz="900">
                  <a:solidFill>
                    <a:prstClr val="white">
                      <a:lumMod val="50000"/>
                    </a:prstClr>
                  </a:solidFill>
                  <a:latin typeface="Arial" panose="020B0604020202020204"/>
                </a:rPr>
                <a:t>30</a:t>
              </a:r>
            </a:p>
          </p:txBody>
        </p:sp>
        <p:sp>
          <p:nvSpPr>
            <p:cNvPr id="68" name="TextBox 67">
              <a:extLst>
                <a:ext uri="{FF2B5EF4-FFF2-40B4-BE49-F238E27FC236}">
                  <a16:creationId xmlns:a16="http://schemas.microsoft.com/office/drawing/2014/main" id="{5BE0CE84-058B-D94C-B095-E509388BDCA9}"/>
                </a:ext>
              </a:extLst>
            </p:cNvPr>
            <p:cNvSpPr txBox="1"/>
            <p:nvPr/>
          </p:nvSpPr>
          <p:spPr>
            <a:xfrm>
              <a:off x="5158299" y="4728617"/>
              <a:ext cx="1050723" cy="202243"/>
            </a:xfrm>
            <a:prstGeom prst="rect">
              <a:avLst/>
            </a:prstGeom>
            <a:noFill/>
          </p:spPr>
          <p:txBody>
            <a:bodyPr wrap="square" lIns="0" tIns="0" rIns="0" bIns="0" rtlCol="0">
              <a:spAutoFit/>
            </a:bodyPr>
            <a:lstStyle/>
            <a:p>
              <a:pPr algn="ctr">
                <a:spcBef>
                  <a:spcPts val="450"/>
                </a:spcBef>
              </a:pPr>
              <a:r>
                <a:rPr lang="es-419" sz="900">
                  <a:solidFill>
                    <a:prstClr val="white">
                      <a:lumMod val="50000"/>
                    </a:prstClr>
                  </a:solidFill>
                  <a:latin typeface="Arial" panose="020B0604020202020204"/>
                </a:rPr>
                <a:t>Años</a:t>
              </a:r>
            </a:p>
          </p:txBody>
        </p:sp>
        <p:sp>
          <p:nvSpPr>
            <p:cNvPr id="69" name="TextBox 68">
              <a:extLst>
                <a:ext uri="{FF2B5EF4-FFF2-40B4-BE49-F238E27FC236}">
                  <a16:creationId xmlns:a16="http://schemas.microsoft.com/office/drawing/2014/main" id="{FA2664D1-E483-3B44-930A-267C679CF91C}"/>
                </a:ext>
              </a:extLst>
            </p:cNvPr>
            <p:cNvSpPr txBox="1"/>
            <p:nvPr/>
          </p:nvSpPr>
          <p:spPr>
            <a:xfrm>
              <a:off x="6130192" y="1589111"/>
              <a:ext cx="2182402" cy="303366"/>
            </a:xfrm>
            <a:prstGeom prst="rect">
              <a:avLst/>
            </a:prstGeom>
            <a:noFill/>
          </p:spPr>
          <p:txBody>
            <a:bodyPr wrap="square" lIns="0" tIns="0" rIns="0" bIns="0" rtlCol="0">
              <a:spAutoFit/>
            </a:bodyPr>
            <a:lstStyle/>
            <a:p>
              <a:pPr>
                <a:spcBef>
                  <a:spcPts val="450"/>
                </a:spcBef>
              </a:pPr>
              <a:r>
                <a:rPr lang="es-419" sz="1350">
                  <a:solidFill>
                    <a:prstClr val="black"/>
                  </a:solidFill>
                  <a:latin typeface="Arial" panose="020B0604020202020204"/>
                </a:rPr>
                <a:t>Sin aumento</a:t>
              </a:r>
            </a:p>
          </p:txBody>
        </p:sp>
        <p:sp>
          <p:nvSpPr>
            <p:cNvPr id="70" name="Rectangle 69">
              <a:extLst>
                <a:ext uri="{FF2B5EF4-FFF2-40B4-BE49-F238E27FC236}">
                  <a16:creationId xmlns:a16="http://schemas.microsoft.com/office/drawing/2014/main" id="{5AFA5FC4-D2F1-144A-8B5E-ADC006DF87D6}"/>
                </a:ext>
              </a:extLst>
            </p:cNvPr>
            <p:cNvSpPr/>
            <p:nvPr/>
          </p:nvSpPr>
          <p:spPr>
            <a:xfrm>
              <a:off x="5816605" y="1680216"/>
              <a:ext cx="271445" cy="500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96" tIns="34299" rIns="137196" bIns="34299" numCol="1" spcCol="0" rtlCol="0" fromWordArt="0" anchor="ctr" anchorCtr="0" forceAA="0" compatLnSpc="1">
              <a:prstTxWarp prst="textNoShape">
                <a:avLst/>
              </a:prstTxWarp>
              <a:noAutofit/>
            </a:bodyPr>
            <a:lstStyle/>
            <a:p>
              <a:endParaRPr lang="en-US" sz="1350" dirty="0">
                <a:solidFill>
                  <a:prstClr val="white"/>
                </a:solidFill>
                <a:latin typeface="Arial" panose="020B0604020202020204"/>
              </a:endParaRPr>
            </a:p>
          </p:txBody>
        </p:sp>
        <p:sp>
          <p:nvSpPr>
            <p:cNvPr id="71" name="TextBox 70">
              <a:extLst>
                <a:ext uri="{FF2B5EF4-FFF2-40B4-BE49-F238E27FC236}">
                  <a16:creationId xmlns:a16="http://schemas.microsoft.com/office/drawing/2014/main" id="{93B38A41-AE59-EA45-8118-A445E02AD018}"/>
                </a:ext>
              </a:extLst>
            </p:cNvPr>
            <p:cNvSpPr txBox="1"/>
            <p:nvPr/>
          </p:nvSpPr>
          <p:spPr>
            <a:xfrm>
              <a:off x="3887990" y="1599605"/>
              <a:ext cx="1714524" cy="303366"/>
            </a:xfrm>
            <a:prstGeom prst="rect">
              <a:avLst/>
            </a:prstGeom>
            <a:noFill/>
          </p:spPr>
          <p:txBody>
            <a:bodyPr wrap="square" lIns="0" tIns="0" rIns="0" bIns="0" rtlCol="0">
              <a:spAutoFit/>
            </a:bodyPr>
            <a:lstStyle/>
            <a:p>
              <a:pPr>
                <a:spcBef>
                  <a:spcPts val="450"/>
                </a:spcBef>
              </a:pPr>
              <a:r>
                <a:rPr lang="es-419" sz="1350">
                  <a:solidFill>
                    <a:prstClr val="black"/>
                  </a:solidFill>
                  <a:latin typeface="Arial" panose="020B0604020202020204"/>
                </a:rPr>
                <a:t>Con aumento</a:t>
              </a:r>
            </a:p>
          </p:txBody>
        </p:sp>
        <p:sp>
          <p:nvSpPr>
            <p:cNvPr id="72" name="Rectangle 71">
              <a:extLst>
                <a:ext uri="{FF2B5EF4-FFF2-40B4-BE49-F238E27FC236}">
                  <a16:creationId xmlns:a16="http://schemas.microsoft.com/office/drawing/2014/main" id="{0731B208-B023-AE4E-80BF-877833679C24}"/>
                </a:ext>
              </a:extLst>
            </p:cNvPr>
            <p:cNvSpPr/>
            <p:nvPr/>
          </p:nvSpPr>
          <p:spPr>
            <a:xfrm>
              <a:off x="3534019" y="1690710"/>
              <a:ext cx="271445" cy="500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96" tIns="34299" rIns="137196" bIns="34299" numCol="1" spcCol="0" rtlCol="0" fromWordArt="0" anchor="ctr" anchorCtr="0" forceAA="0" compatLnSpc="1">
              <a:prstTxWarp prst="textNoShape">
                <a:avLst/>
              </a:prstTxWarp>
              <a:noAutofit/>
            </a:bodyPr>
            <a:lstStyle/>
            <a:p>
              <a:endParaRPr lang="en-US" sz="1350" dirty="0">
                <a:solidFill>
                  <a:prstClr val="white"/>
                </a:solidFill>
                <a:latin typeface="Arial" panose="020B0604020202020204"/>
              </a:endParaRPr>
            </a:p>
          </p:txBody>
        </p:sp>
        <p:sp>
          <p:nvSpPr>
            <p:cNvPr id="73" name="TextBox 72">
              <a:extLst>
                <a:ext uri="{FF2B5EF4-FFF2-40B4-BE49-F238E27FC236}">
                  <a16:creationId xmlns:a16="http://schemas.microsoft.com/office/drawing/2014/main" id="{7F83DC9D-FC0C-A247-8993-B7D6B7E2BB83}"/>
                </a:ext>
              </a:extLst>
            </p:cNvPr>
            <p:cNvSpPr txBox="1"/>
            <p:nvPr/>
          </p:nvSpPr>
          <p:spPr>
            <a:xfrm>
              <a:off x="7432392" y="1967961"/>
              <a:ext cx="1561382" cy="303366"/>
            </a:xfrm>
            <a:prstGeom prst="rect">
              <a:avLst/>
            </a:prstGeom>
            <a:noFill/>
          </p:spPr>
          <p:txBody>
            <a:bodyPr wrap="square" lIns="0" tIns="0" rIns="0" bIns="0" rtlCol="0">
              <a:spAutoFit/>
            </a:bodyPr>
            <a:lstStyle/>
            <a:p>
              <a:pPr>
                <a:spcBef>
                  <a:spcPts val="450"/>
                </a:spcBef>
              </a:pPr>
              <a:r>
                <a:rPr lang="es-419" sz="1350" b="1">
                  <a:solidFill>
                    <a:prstClr val="black"/>
                  </a:solidFill>
                  <a:latin typeface="Arial" panose="020B0604020202020204"/>
                </a:rPr>
                <a:t>$491 965,20</a:t>
              </a:r>
            </a:p>
          </p:txBody>
        </p:sp>
        <p:sp>
          <p:nvSpPr>
            <p:cNvPr id="74" name="TextBox 73">
              <a:extLst>
                <a:ext uri="{FF2B5EF4-FFF2-40B4-BE49-F238E27FC236}">
                  <a16:creationId xmlns:a16="http://schemas.microsoft.com/office/drawing/2014/main" id="{FE6921AE-8E0F-9F4F-B388-2E89C1F91A33}"/>
                </a:ext>
              </a:extLst>
            </p:cNvPr>
            <p:cNvSpPr txBox="1"/>
            <p:nvPr/>
          </p:nvSpPr>
          <p:spPr>
            <a:xfrm>
              <a:off x="7565266" y="2761828"/>
              <a:ext cx="1428508" cy="207749"/>
            </a:xfrm>
            <a:prstGeom prst="rect">
              <a:avLst/>
            </a:prstGeom>
            <a:noFill/>
          </p:spPr>
          <p:txBody>
            <a:bodyPr wrap="square" lIns="0" tIns="0" rIns="0" bIns="0" rtlCol="0">
              <a:spAutoFit/>
            </a:bodyPr>
            <a:lstStyle/>
            <a:p>
              <a:pPr>
                <a:spcBef>
                  <a:spcPts val="450"/>
                </a:spcBef>
              </a:pPr>
              <a:r>
                <a:rPr lang="es-419" sz="1350" b="1">
                  <a:solidFill>
                    <a:prstClr val="black"/>
                  </a:solidFill>
                  <a:latin typeface="Arial" panose="020B0604020202020204"/>
                </a:rPr>
                <a:t>$318 306,22</a:t>
              </a:r>
            </a:p>
          </p:txBody>
        </p:sp>
        <p:sp>
          <p:nvSpPr>
            <p:cNvPr id="75" name="Oval 74">
              <a:extLst>
                <a:ext uri="{FF2B5EF4-FFF2-40B4-BE49-F238E27FC236}">
                  <a16:creationId xmlns:a16="http://schemas.microsoft.com/office/drawing/2014/main" id="{A4A39AD1-74E3-CA4C-89C5-0D199D6CE0A5}"/>
                </a:ext>
              </a:extLst>
            </p:cNvPr>
            <p:cNvSpPr/>
            <p:nvPr/>
          </p:nvSpPr>
          <p:spPr>
            <a:xfrm>
              <a:off x="7866225" y="2265937"/>
              <a:ext cx="110802" cy="1108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96" tIns="34299" rIns="137196" bIns="34299" numCol="1" spcCol="0" rtlCol="0" fromWordArt="0" anchor="ctr" anchorCtr="0" forceAA="0" compatLnSpc="1">
              <a:prstTxWarp prst="textNoShape">
                <a:avLst/>
              </a:prstTxWarp>
              <a:noAutofit/>
            </a:bodyPr>
            <a:lstStyle/>
            <a:p>
              <a:endParaRPr lang="en-US" sz="1350" dirty="0">
                <a:solidFill>
                  <a:prstClr val="white"/>
                </a:solidFill>
                <a:latin typeface="Arial" panose="020B0604020202020204"/>
              </a:endParaRPr>
            </a:p>
          </p:txBody>
        </p:sp>
        <p:sp>
          <p:nvSpPr>
            <p:cNvPr id="76" name="Oval 75">
              <a:extLst>
                <a:ext uri="{FF2B5EF4-FFF2-40B4-BE49-F238E27FC236}">
                  <a16:creationId xmlns:a16="http://schemas.microsoft.com/office/drawing/2014/main" id="{DEAC398E-C494-B449-A09E-66D3076A2C0A}"/>
                </a:ext>
              </a:extLst>
            </p:cNvPr>
            <p:cNvSpPr/>
            <p:nvPr/>
          </p:nvSpPr>
          <p:spPr>
            <a:xfrm>
              <a:off x="7866225" y="3038679"/>
              <a:ext cx="110802" cy="1108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96" tIns="34299" rIns="137196" bIns="34299" numCol="1" spcCol="0" rtlCol="0" fromWordArt="0" anchor="ctr" anchorCtr="0" forceAA="0" compatLnSpc="1">
              <a:prstTxWarp prst="textNoShape">
                <a:avLst/>
              </a:prstTxWarp>
              <a:noAutofit/>
            </a:bodyPr>
            <a:lstStyle/>
            <a:p>
              <a:endParaRPr lang="en-US" sz="1350" dirty="0">
                <a:solidFill>
                  <a:prstClr val="white"/>
                </a:solidFill>
                <a:latin typeface="Arial" panose="020B0604020202020204"/>
              </a:endParaRPr>
            </a:p>
          </p:txBody>
        </p:sp>
      </p:grpSp>
      <p:sp>
        <p:nvSpPr>
          <p:cNvPr id="5" name="TextBox 5"/>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ADMASTER-STAMP!MGR0309232773759</a:t>
            </a:r>
          </a:p>
        </p:txBody>
      </p:sp>
      <p:sp>
        <p:nvSpPr>
          <p:cNvPr id="6" name="TextBox 6"/>
          <p:cNvSpPr txBox="1"/>
          <p:nvPr/>
        </p:nvSpPr>
        <p:spPr>
          <a:xfrm>
            <a:off x="7086600" y="6642100"/>
            <a:ext cx="3810000" cy="166449"/>
          </a:xfrm>
          <a:prstGeom prst="rect">
            <a:avLst/>
          </a:prstGeom>
        </p:spPr>
        <p:txBody>
          <a:bodyPr lIns="0" tIns="0" rIns="0" bIns="0" rtlCol="0" anchor="t" anchorCtr="0">
            <a:noAutofit/>
          </a:bodyPr>
          <a:lstStyle/>
          <a:p>
            <a:pPr algn="l">
              <a:defRPr/>
            </a:pPr>
            <a:r>
              <a:rPr lang="es-419" sz="800" b="0" i="0">
                <a:solidFill>
                  <a:srgbClr val="000000"/>
                </a:solidFill>
                <a:latin typeface="Courier"/>
              </a:rPr>
              <a:t>MGR0309232773759</a:t>
            </a:r>
          </a:p>
        </p:txBody>
      </p:sp>
    </p:spTree>
    <p:extLst>
      <p:ext uri="{BB962C8B-B14F-4D97-AF65-F5344CB8AC3E}">
        <p14:creationId xmlns:p14="http://schemas.microsoft.com/office/powerpoint/2010/main" val="380629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1A0B74-272D-DA47-90E6-8EA3BAE1BFE6}"/>
              </a:ext>
            </a:extLst>
          </p:cNvPr>
          <p:cNvSpPr/>
          <p:nvPr/>
        </p:nvSpPr>
        <p:spPr>
          <a:xfrm>
            <a:off x="0" y="1177291"/>
            <a:ext cx="6476092" cy="4919306"/>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pic>
        <p:nvPicPr>
          <p:cNvPr id="11" name="Picture 10">
            <a:extLst>
              <a:ext uri="{FF2B5EF4-FFF2-40B4-BE49-F238E27FC236}">
                <a16:creationId xmlns:a16="http://schemas.microsoft.com/office/drawing/2014/main" id="{CF226449-A8CE-8E41-8FE1-8BE3236C743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6672" t="569" r="17271" b="-286"/>
          <a:stretch/>
        </p:blipFill>
        <p:spPr>
          <a:xfrm>
            <a:off x="6476315" y="1177291"/>
            <a:ext cx="2667461" cy="4919305"/>
          </a:xfrm>
          <a:prstGeom prst="rect">
            <a:avLst/>
          </a:prstGeom>
        </p:spPr>
      </p:pic>
      <p:sp>
        <p:nvSpPr>
          <p:cNvPr id="21" name="Rectangle 20">
            <a:extLst>
              <a:ext uri="{FF2B5EF4-FFF2-40B4-BE49-F238E27FC236}">
                <a16:creationId xmlns:a16="http://schemas.microsoft.com/office/drawing/2014/main" id="{2544A00F-CB3D-A449-87B6-2FCA0FF3D5AF}"/>
              </a:ext>
            </a:extLst>
          </p:cNvPr>
          <p:cNvSpPr/>
          <p:nvPr/>
        </p:nvSpPr>
        <p:spPr>
          <a:xfrm>
            <a:off x="321586" y="4158131"/>
            <a:ext cx="5918669"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59AFCE93-80B1-FC42-8978-E8B4E72A72D1}"/>
              </a:ext>
            </a:extLst>
          </p:cNvPr>
          <p:cNvSpPr/>
          <p:nvPr/>
        </p:nvSpPr>
        <p:spPr>
          <a:xfrm>
            <a:off x="316939" y="4158131"/>
            <a:ext cx="881139" cy="863737"/>
          </a:xfrm>
          <a:prstGeom prst="rect">
            <a:avLst/>
          </a:prstGeom>
          <a:solidFill>
            <a:schemeClr val="tx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599E134E-6B79-7047-8D0A-22C0E8C354BC}"/>
              </a:ext>
            </a:extLst>
          </p:cNvPr>
          <p:cNvSpPr txBox="1"/>
          <p:nvPr/>
        </p:nvSpPr>
        <p:spPr>
          <a:xfrm>
            <a:off x="1350542" y="4389944"/>
            <a:ext cx="3952978" cy="400110"/>
          </a:xfrm>
          <a:prstGeom prst="rect">
            <a:avLst/>
          </a:prstGeom>
          <a:noFill/>
        </p:spPr>
        <p:txBody>
          <a:bodyPr wrap="square">
            <a:spAutoFit/>
          </a:bodyPr>
          <a:lstStyle/>
          <a:p>
            <a:r>
              <a:rPr lang="es-419" sz="2000"/>
              <a:t>Ahorros de emergencia</a:t>
            </a:r>
          </a:p>
        </p:txBody>
      </p:sp>
      <p:sp>
        <p:nvSpPr>
          <p:cNvPr id="27" name="Rectangle 26">
            <a:extLst>
              <a:ext uri="{FF2B5EF4-FFF2-40B4-BE49-F238E27FC236}">
                <a16:creationId xmlns:a16="http://schemas.microsoft.com/office/drawing/2014/main" id="{2620A9F9-C3D8-DD4A-BE80-E3E0F400F4E1}"/>
              </a:ext>
            </a:extLst>
          </p:cNvPr>
          <p:cNvSpPr/>
          <p:nvPr/>
        </p:nvSpPr>
        <p:spPr>
          <a:xfrm>
            <a:off x="321586" y="2271701"/>
            <a:ext cx="5918669"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96418E95-6A86-4246-80F2-93031C6A1B1D}"/>
              </a:ext>
            </a:extLst>
          </p:cNvPr>
          <p:cNvSpPr/>
          <p:nvPr/>
        </p:nvSpPr>
        <p:spPr>
          <a:xfrm>
            <a:off x="316939" y="2271701"/>
            <a:ext cx="881139" cy="863737"/>
          </a:xfrm>
          <a:prstGeom prst="rect">
            <a:avLst/>
          </a:prstGeom>
          <a:solidFill>
            <a:schemeClr val="accent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B26B5A1-8A8F-B44B-8BB8-B5AC4CE80F85}"/>
              </a:ext>
            </a:extLst>
          </p:cNvPr>
          <p:cNvSpPr txBox="1"/>
          <p:nvPr/>
        </p:nvSpPr>
        <p:spPr>
          <a:xfrm>
            <a:off x="1350541" y="2372000"/>
            <a:ext cx="4667483" cy="400110"/>
          </a:xfrm>
          <a:prstGeom prst="rect">
            <a:avLst/>
          </a:prstGeom>
          <a:noFill/>
        </p:spPr>
        <p:txBody>
          <a:bodyPr wrap="square">
            <a:spAutoFit/>
          </a:bodyPr>
          <a:lstStyle/>
          <a:p>
            <a:r>
              <a:rPr lang="es-419" sz="2000" dirty="0"/>
              <a:t>Tener suficientes ahorros para la jubilación</a:t>
            </a:r>
          </a:p>
        </p:txBody>
      </p:sp>
      <p:sp>
        <p:nvSpPr>
          <p:cNvPr id="33" name="Rectangle 32">
            <a:extLst>
              <a:ext uri="{FF2B5EF4-FFF2-40B4-BE49-F238E27FC236}">
                <a16:creationId xmlns:a16="http://schemas.microsoft.com/office/drawing/2014/main" id="{9BC163BE-616E-7048-A4D9-1E84E7056D8A}"/>
              </a:ext>
            </a:extLst>
          </p:cNvPr>
          <p:cNvSpPr/>
          <p:nvPr/>
        </p:nvSpPr>
        <p:spPr>
          <a:xfrm>
            <a:off x="321586" y="3214916"/>
            <a:ext cx="5918669"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342E44AB-49FE-1D41-AE9E-6A745924AECF}"/>
              </a:ext>
            </a:extLst>
          </p:cNvPr>
          <p:cNvSpPr/>
          <p:nvPr/>
        </p:nvSpPr>
        <p:spPr>
          <a:xfrm>
            <a:off x="316939" y="3214916"/>
            <a:ext cx="881139" cy="863737"/>
          </a:xfrm>
          <a:prstGeom prst="rect">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6590BE51-46EA-CB4C-AF77-B9606A0EB1C9}"/>
              </a:ext>
            </a:extLst>
          </p:cNvPr>
          <p:cNvSpPr txBox="1"/>
          <p:nvPr/>
        </p:nvSpPr>
        <p:spPr>
          <a:xfrm>
            <a:off x="1420108" y="3378640"/>
            <a:ext cx="3213506" cy="400110"/>
          </a:xfrm>
          <a:prstGeom prst="rect">
            <a:avLst/>
          </a:prstGeom>
          <a:noFill/>
        </p:spPr>
        <p:txBody>
          <a:bodyPr wrap="square">
            <a:spAutoFit/>
          </a:bodyPr>
          <a:lstStyle/>
          <a:p>
            <a:r>
              <a:rPr lang="es-419" sz="2000" dirty="0"/>
              <a:t>Una deuda de tarjeta de crédito</a:t>
            </a:r>
          </a:p>
        </p:txBody>
      </p:sp>
      <p:sp>
        <p:nvSpPr>
          <p:cNvPr id="2" name="Title 1">
            <a:extLst>
              <a:ext uri="{FF2B5EF4-FFF2-40B4-BE49-F238E27FC236}">
                <a16:creationId xmlns:a16="http://schemas.microsoft.com/office/drawing/2014/main" id="{0EE7C24E-177C-4E80-B7BE-5D465E01174F}"/>
              </a:ext>
            </a:extLst>
          </p:cNvPr>
          <p:cNvSpPr>
            <a:spLocks noGrp="1"/>
          </p:cNvSpPr>
          <p:nvPr>
            <p:ph type="title"/>
          </p:nvPr>
        </p:nvSpPr>
        <p:spPr/>
        <p:txBody>
          <a:bodyPr/>
          <a:lstStyle/>
          <a:p>
            <a:r>
              <a:rPr lang="es-419"/>
              <a:t>Tres preocupaciones financieras, ¿son también las suyas? </a:t>
            </a:r>
          </a:p>
        </p:txBody>
      </p:sp>
      <p:sp>
        <p:nvSpPr>
          <p:cNvPr id="4" name="Slide Number Placeholder 3">
            <a:extLst>
              <a:ext uri="{FF2B5EF4-FFF2-40B4-BE49-F238E27FC236}">
                <a16:creationId xmlns:a16="http://schemas.microsoft.com/office/drawing/2014/main" id="{E315B789-E97C-4214-9750-3F947DC4FED5}"/>
              </a:ext>
            </a:extLst>
          </p:cNvPr>
          <p:cNvSpPr>
            <a:spLocks noGrp="1"/>
          </p:cNvSpPr>
          <p:nvPr>
            <p:ph type="sldNum" sz="quarter" idx="12"/>
          </p:nvPr>
        </p:nvSpPr>
        <p:spPr/>
        <p:txBody>
          <a:bodyPr/>
          <a:lstStyle/>
          <a:p>
            <a:fld id="{BB333B34-C87C-402E-ABB0-13B7C9DEBBC4}" type="slidenum">
              <a:rPr lang="en-US" smtClean="0"/>
              <a:t>15</a:t>
            </a:fld>
            <a:endParaRPr lang="en-US"/>
          </a:p>
        </p:txBody>
      </p:sp>
      <p:sp>
        <p:nvSpPr>
          <p:cNvPr id="7" name="Text Placeholder 5">
            <a:extLst>
              <a:ext uri="{FF2B5EF4-FFF2-40B4-BE49-F238E27FC236}">
                <a16:creationId xmlns:a16="http://schemas.microsoft.com/office/drawing/2014/main" id="{EEB65614-FB22-4EEF-8E39-1A967C05A4F1}"/>
              </a:ext>
            </a:extLst>
          </p:cNvPr>
          <p:cNvSpPr txBox="1">
            <a:spLocks/>
          </p:cNvSpPr>
          <p:nvPr/>
        </p:nvSpPr>
        <p:spPr>
          <a:xfrm>
            <a:off x="1876885" y="6168123"/>
            <a:ext cx="6476093" cy="402451"/>
          </a:xfrm>
          <a:prstGeom prst="rect">
            <a:avLst/>
          </a:prstGeom>
        </p:spPr>
        <p:txBody>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None/>
            </a:pPr>
            <a:endParaRPr lang="en-US" sz="900" dirty="0"/>
          </a:p>
        </p:txBody>
      </p:sp>
      <p:pic>
        <p:nvPicPr>
          <p:cNvPr id="43" name="Graphic 42">
            <a:extLst>
              <a:ext uri="{FF2B5EF4-FFF2-40B4-BE49-F238E27FC236}">
                <a16:creationId xmlns:a16="http://schemas.microsoft.com/office/drawing/2014/main" id="{16C4CC1A-2804-5B45-8713-BC20B8F14F6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4669" y="2406180"/>
            <a:ext cx="513493" cy="513493"/>
          </a:xfrm>
          <a:prstGeom prst="rect">
            <a:avLst/>
          </a:prstGeom>
        </p:spPr>
      </p:pic>
      <p:pic>
        <p:nvPicPr>
          <p:cNvPr id="46" name="Graphic 45">
            <a:extLst>
              <a:ext uri="{FF2B5EF4-FFF2-40B4-BE49-F238E27FC236}">
                <a16:creationId xmlns:a16="http://schemas.microsoft.com/office/drawing/2014/main" id="{7B4E9DB1-B017-164F-9717-D9F78678DA40}"/>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84669" y="4319200"/>
            <a:ext cx="513493" cy="513493"/>
          </a:xfrm>
          <a:prstGeom prst="rect">
            <a:avLst/>
          </a:prstGeom>
        </p:spPr>
      </p:pic>
      <p:pic>
        <p:nvPicPr>
          <p:cNvPr id="47" name="Graphic 46">
            <a:extLst>
              <a:ext uri="{FF2B5EF4-FFF2-40B4-BE49-F238E27FC236}">
                <a16:creationId xmlns:a16="http://schemas.microsoft.com/office/drawing/2014/main" id="{9176FC09-2280-B144-806D-216C16ED3F39}"/>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84669" y="3387085"/>
            <a:ext cx="513493" cy="513493"/>
          </a:xfrm>
          <a:prstGeom prst="rect">
            <a:avLst/>
          </a:prstGeom>
        </p:spPr>
      </p:pic>
      <p:sp>
        <p:nvSpPr>
          <p:cNvPr id="8" name="Text Placeholder 5">
            <a:extLst>
              <a:ext uri="{FF2B5EF4-FFF2-40B4-BE49-F238E27FC236}">
                <a16:creationId xmlns:a16="http://schemas.microsoft.com/office/drawing/2014/main" id="{016211B9-2D88-DFA5-6AC4-9538EAEFBACF}"/>
              </a:ext>
            </a:extLst>
          </p:cNvPr>
          <p:cNvSpPr txBox="1">
            <a:spLocks/>
          </p:cNvSpPr>
          <p:nvPr/>
        </p:nvSpPr>
        <p:spPr>
          <a:xfrm>
            <a:off x="1838785" y="6434205"/>
            <a:ext cx="6476093" cy="402451"/>
          </a:xfrm>
          <a:prstGeom prst="rect">
            <a:avLst/>
          </a:prstGeom>
        </p:spPr>
        <p:txBody>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s-419" sz="900"/>
              <a:t>Fuente: Encuesta de estrés financiero de John Hancock, noviembre de 2022.</a:t>
            </a:r>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ADMASTER-STAMP!MGR0309232773759</a:t>
            </a:r>
          </a:p>
        </p:txBody>
      </p:sp>
      <p:sp>
        <p:nvSpPr>
          <p:cNvPr id="5" name="TextBox 5"/>
          <p:cNvSpPr txBox="1"/>
          <p:nvPr/>
        </p:nvSpPr>
        <p:spPr>
          <a:xfrm>
            <a:off x="7086600" y="6642100"/>
            <a:ext cx="3810000" cy="166449"/>
          </a:xfrm>
          <a:prstGeom prst="rect">
            <a:avLst/>
          </a:prstGeom>
        </p:spPr>
        <p:txBody>
          <a:bodyPr lIns="0" tIns="0" rIns="0" bIns="0" rtlCol="0" anchor="t" anchorCtr="0">
            <a:noAutofit/>
          </a:bodyPr>
          <a:lstStyle/>
          <a:p>
            <a:pPr algn="l">
              <a:defRPr/>
            </a:pPr>
            <a:r>
              <a:rPr lang="es-419" sz="800" b="0" i="0">
                <a:solidFill>
                  <a:srgbClr val="000000"/>
                </a:solidFill>
                <a:latin typeface="Courier"/>
              </a:rPr>
              <a:t>MGR0309232773759</a:t>
            </a:r>
          </a:p>
        </p:txBody>
      </p:sp>
    </p:spTree>
    <p:extLst>
      <p:ext uri="{BB962C8B-B14F-4D97-AF65-F5344CB8AC3E}">
        <p14:creationId xmlns:p14="http://schemas.microsoft.com/office/powerpoint/2010/main" val="114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3A3DD-6CB5-4A4B-A689-AABFB1157844}"/>
              </a:ext>
            </a:extLst>
          </p:cNvPr>
          <p:cNvSpPr>
            <a:spLocks noGrp="1"/>
          </p:cNvSpPr>
          <p:nvPr>
            <p:ph type="title"/>
          </p:nvPr>
        </p:nvSpPr>
        <p:spPr/>
        <p:txBody>
          <a:bodyPr/>
          <a:lstStyle/>
          <a:p>
            <a:pPr>
              <a:defRPr/>
            </a:pPr>
            <a:r>
              <a:rPr lang="es-419"/>
              <a:t>Consulte temas educativos personalizados que lo ayudarán a mejorar sus finanzas en My Learning Center</a:t>
            </a:r>
            <a:br>
              <a:rPr lang="es-419" sz="3200">
                <a:solidFill>
                  <a:srgbClr val="FF0000"/>
                </a:solidFill>
                <a:highlight>
                  <a:srgbClr val="FFFF00"/>
                </a:highlight>
                <a:latin typeface="Arial" panose="020B0604020202020204" pitchFamily="34" charset="0"/>
                <a:cs typeface="Arial" panose="020B0604020202020204" pitchFamily="34" charset="0"/>
              </a:rPr>
            </a:br>
            <a:endParaRPr lang="es-419" sz="3200">
              <a:solidFill>
                <a:srgbClr val="FF0000"/>
              </a:solidFill>
              <a:highlight>
                <a:srgbClr val="FFFF00"/>
              </a:highlight>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4A95063E-544A-2F48-8F3D-EDCE3D2EA704}"/>
              </a:ext>
            </a:extLst>
          </p:cNvPr>
          <p:cNvSpPr>
            <a:spLocks noGrp="1"/>
          </p:cNvSpPr>
          <p:nvPr>
            <p:ph type="sldNum" sz="quarter" idx="12"/>
          </p:nvPr>
        </p:nvSpPr>
        <p:spPr/>
        <p:txBody>
          <a:bodyPr/>
          <a:lstStyle/>
          <a:p>
            <a:fld id="{BB333B34-C87C-402E-ABB0-13B7C9DEBBC4}" type="slidenum">
              <a:rPr lang="en-PH" smtClean="0"/>
              <a:t>16</a:t>
            </a:fld>
            <a:endParaRPr lang="en-PH"/>
          </a:p>
        </p:txBody>
      </p:sp>
      <p:sp>
        <p:nvSpPr>
          <p:cNvPr id="8" name="Rectangle 7">
            <a:extLst>
              <a:ext uri="{FF2B5EF4-FFF2-40B4-BE49-F238E27FC236}">
                <a16:creationId xmlns:a16="http://schemas.microsoft.com/office/drawing/2014/main" id="{2AC3F0F0-A0A7-8E4F-88CD-4B828C48FB55}"/>
              </a:ext>
            </a:extLst>
          </p:cNvPr>
          <p:cNvSpPr/>
          <p:nvPr/>
        </p:nvSpPr>
        <p:spPr>
          <a:xfrm>
            <a:off x="398463" y="1463039"/>
            <a:ext cx="2771458" cy="43383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360000" rIns="182880" bIns="45720" numCol="1" spcCol="0" rtlCol="0" fromWordArt="0" anchor="t" anchorCtr="0" forceAA="0" compatLnSpc="1">
            <a:prstTxWarp prst="textNoShape">
              <a:avLst/>
            </a:prstTxWarp>
            <a:noAutofit/>
          </a:bodyPr>
          <a:lstStyle/>
          <a:p>
            <a:pPr marL="285750" indent="-285750">
              <a:lnSpc>
                <a:spcPct val="100000"/>
              </a:lnSpc>
              <a:spcBef>
                <a:spcPts val="800"/>
              </a:spcBef>
              <a:buClr>
                <a:schemeClr val="bg1"/>
              </a:buClr>
              <a:buFont typeface="Arial" panose="020B0604020202020204" pitchFamily="34" charset="0"/>
              <a:buChar char="•"/>
              <a:defRPr/>
            </a:pPr>
            <a:r>
              <a:rPr lang="es-419"/>
              <a:t>Evalúe cuáles son sus ventajas y desventajas financieras.</a:t>
            </a:r>
          </a:p>
          <a:p>
            <a:pPr marL="285750" indent="-285750">
              <a:lnSpc>
                <a:spcPct val="100000"/>
              </a:lnSpc>
              <a:spcBef>
                <a:spcPts val="800"/>
              </a:spcBef>
              <a:buClr>
                <a:schemeClr val="bg1"/>
              </a:buClr>
              <a:buFont typeface="Arial" panose="020B0604020202020204" pitchFamily="34" charset="0"/>
              <a:buChar char="•"/>
              <a:defRPr/>
            </a:pPr>
            <a:endParaRPr lang="en-US" dirty="0"/>
          </a:p>
          <a:p>
            <a:pPr marL="285750" indent="-285750">
              <a:spcBef>
                <a:spcPts val="800"/>
              </a:spcBef>
              <a:buClr>
                <a:schemeClr val="bg1"/>
              </a:buClr>
              <a:buFont typeface="Arial" panose="020B0604020202020204" pitchFamily="34" charset="0"/>
              <a:buChar char="•"/>
              <a:defRPr/>
            </a:pPr>
            <a:r>
              <a:rPr lang="es-419"/>
              <a:t>Aumente su conocimiento financiero en cada etapa importante de la vida, incluso a medida que se acerca a la jubilación.</a:t>
            </a:r>
          </a:p>
        </p:txBody>
      </p:sp>
      <p:pic>
        <p:nvPicPr>
          <p:cNvPr id="10" name="Picture 9">
            <a:extLst>
              <a:ext uri="{FF2B5EF4-FFF2-40B4-BE49-F238E27FC236}">
                <a16:creationId xmlns:a16="http://schemas.microsoft.com/office/drawing/2014/main" id="{2B59E55F-64A9-8145-BAAF-A459A90644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95282" y="2642346"/>
            <a:ext cx="4722825" cy="2678741"/>
          </a:xfrm>
          <a:prstGeom prst="rect">
            <a:avLst/>
          </a:prstGeom>
        </p:spPr>
      </p:pic>
      <p:pic>
        <p:nvPicPr>
          <p:cNvPr id="11" name="Picture 10">
            <a:extLst>
              <a:ext uri="{FF2B5EF4-FFF2-40B4-BE49-F238E27FC236}">
                <a16:creationId xmlns:a16="http://schemas.microsoft.com/office/drawing/2014/main" id="{CAC508CC-2569-654F-9918-94570082B7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82780" y="4075668"/>
            <a:ext cx="2156522" cy="1553357"/>
          </a:xfrm>
          <a:prstGeom prst="rect">
            <a:avLst/>
          </a:prstGeom>
        </p:spPr>
      </p:pic>
      <p:sp>
        <p:nvSpPr>
          <p:cNvPr id="12" name="TextBox 11">
            <a:extLst>
              <a:ext uri="{FF2B5EF4-FFF2-40B4-BE49-F238E27FC236}">
                <a16:creationId xmlns:a16="http://schemas.microsoft.com/office/drawing/2014/main" id="{33EC4AE6-9B26-A14F-A8F3-4D2183B7AA50}"/>
              </a:ext>
            </a:extLst>
          </p:cNvPr>
          <p:cNvSpPr txBox="1"/>
          <p:nvPr/>
        </p:nvSpPr>
        <p:spPr>
          <a:xfrm>
            <a:off x="3427023" y="1214811"/>
            <a:ext cx="1660033" cy="738664"/>
          </a:xfrm>
          <a:prstGeom prst="rect">
            <a:avLst/>
          </a:prstGeom>
          <a:noFill/>
        </p:spPr>
        <p:txBody>
          <a:bodyPr wrap="square" lIns="0" tIns="0" rIns="0" bIns="0" rtlCol="0">
            <a:spAutoFit/>
          </a:bodyPr>
          <a:lstStyle/>
          <a:p>
            <a:pPr algn="ctr">
              <a:spcBef>
                <a:spcPts val="450"/>
              </a:spcBef>
            </a:pPr>
            <a:r>
              <a:rPr lang="es-419" sz="4800" b="1" dirty="0"/>
              <a:t> El 90 %</a:t>
            </a:r>
          </a:p>
        </p:txBody>
      </p:sp>
      <p:sp>
        <p:nvSpPr>
          <p:cNvPr id="13" name="Rectangle 12">
            <a:extLst>
              <a:ext uri="{FF2B5EF4-FFF2-40B4-BE49-F238E27FC236}">
                <a16:creationId xmlns:a16="http://schemas.microsoft.com/office/drawing/2014/main" id="{0391A89F-ED79-8740-B62A-2AFDF918F8A5}"/>
              </a:ext>
            </a:extLst>
          </p:cNvPr>
          <p:cNvSpPr/>
          <p:nvPr/>
        </p:nvSpPr>
        <p:spPr>
          <a:xfrm>
            <a:off x="5086449" y="1446370"/>
            <a:ext cx="3850722" cy="923330"/>
          </a:xfrm>
          <a:prstGeom prst="rect">
            <a:avLst/>
          </a:prstGeom>
        </p:spPr>
        <p:txBody>
          <a:bodyPr wrap="square">
            <a:spAutoFit/>
          </a:bodyPr>
          <a:lstStyle/>
          <a:p>
            <a:pPr>
              <a:spcBef>
                <a:spcPts val="450"/>
              </a:spcBef>
            </a:pPr>
            <a:r>
              <a:rPr lang="es-419"/>
              <a:t>de las personas que usan el programa de bienestar financiero de su empleador dicen que las ayuda a reducir el estrés.  </a:t>
            </a:r>
          </a:p>
        </p:txBody>
      </p:sp>
      <p:sp>
        <p:nvSpPr>
          <p:cNvPr id="14" name="Rectangle 13">
            <a:extLst>
              <a:ext uri="{FF2B5EF4-FFF2-40B4-BE49-F238E27FC236}">
                <a16:creationId xmlns:a16="http://schemas.microsoft.com/office/drawing/2014/main" id="{143E51E3-10E0-4B25-B888-3007D0C0D86D}"/>
              </a:ext>
            </a:extLst>
          </p:cNvPr>
          <p:cNvSpPr/>
          <p:nvPr/>
        </p:nvSpPr>
        <p:spPr>
          <a:xfrm>
            <a:off x="3008977" y="5710307"/>
            <a:ext cx="2636353" cy="215444"/>
          </a:xfrm>
          <a:prstGeom prst="rect">
            <a:avLst/>
          </a:prstGeom>
        </p:spPr>
        <p:txBody>
          <a:bodyPr wrap="square">
            <a:spAutoFit/>
          </a:bodyPr>
          <a:lstStyle/>
          <a:p>
            <a:pPr algn="ctr"/>
            <a:r>
              <a:rPr lang="es-419" sz="800">
                <a:latin typeface="MS Sans Serif"/>
              </a:rPr>
              <a:t>Solo para fines ilustrativos.</a:t>
            </a:r>
            <a:r>
              <a:rPr lang="es-419" sz="800"/>
              <a:t> </a:t>
            </a:r>
          </a:p>
        </p:txBody>
      </p:sp>
      <p:sp>
        <p:nvSpPr>
          <p:cNvPr id="9" name="Text Placeholder 5">
            <a:extLst>
              <a:ext uri="{FF2B5EF4-FFF2-40B4-BE49-F238E27FC236}">
                <a16:creationId xmlns:a16="http://schemas.microsoft.com/office/drawing/2014/main" id="{6C9F0D08-5180-5A8F-00F3-B47CD88DA898}"/>
              </a:ext>
            </a:extLst>
          </p:cNvPr>
          <p:cNvSpPr txBox="1">
            <a:spLocks/>
          </p:cNvSpPr>
          <p:nvPr/>
        </p:nvSpPr>
        <p:spPr>
          <a:xfrm>
            <a:off x="1838785" y="6434205"/>
            <a:ext cx="6476093" cy="402451"/>
          </a:xfrm>
          <a:prstGeom prst="rect">
            <a:avLst/>
          </a:prstGeom>
        </p:spPr>
        <p:txBody>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s-419" sz="900"/>
              <a:t>Fuente: Encuesta de estrés financiero de John Hancock, noviembre de 2022.</a:t>
            </a:r>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ADMASTER-STAMP!MGR0309232773759</a:t>
            </a:r>
          </a:p>
        </p:txBody>
      </p:sp>
      <p:sp>
        <p:nvSpPr>
          <p:cNvPr id="4" name="TextBox 4"/>
          <p:cNvSpPr txBox="1"/>
          <p:nvPr/>
        </p:nvSpPr>
        <p:spPr>
          <a:xfrm>
            <a:off x="7086600" y="6642100"/>
            <a:ext cx="3810000" cy="166449"/>
          </a:xfrm>
          <a:prstGeom prst="rect">
            <a:avLst/>
          </a:prstGeom>
        </p:spPr>
        <p:txBody>
          <a:bodyPr lIns="0" tIns="0" rIns="0" bIns="0" rtlCol="0" anchor="t" anchorCtr="0">
            <a:noAutofit/>
          </a:bodyPr>
          <a:lstStyle/>
          <a:p>
            <a:pPr algn="l">
              <a:defRPr/>
            </a:pPr>
            <a:r>
              <a:rPr lang="es-419" sz="800" b="0" i="0">
                <a:solidFill>
                  <a:srgbClr val="000000"/>
                </a:solidFill>
                <a:latin typeface="Courier"/>
              </a:rPr>
              <a:t>MGR0309232773759</a:t>
            </a:r>
          </a:p>
        </p:txBody>
      </p:sp>
    </p:spTree>
    <p:extLst>
      <p:ext uri="{BB962C8B-B14F-4D97-AF65-F5344CB8AC3E}">
        <p14:creationId xmlns:p14="http://schemas.microsoft.com/office/powerpoint/2010/main" val="167026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1+#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A0EDD31D-8208-D549-A86F-1CBC3127AF52}"/>
              </a:ext>
            </a:extLst>
          </p:cNvPr>
          <p:cNvSpPr/>
          <p:nvPr/>
        </p:nvSpPr>
        <p:spPr>
          <a:xfrm>
            <a:off x="0" y="4828677"/>
            <a:ext cx="9144000" cy="107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0" tIns="45720" rIns="182880" bIns="45720" numCol="1" spcCol="0" rtlCol="0" fromWordArt="0" anchor="ctr" anchorCtr="0" forceAA="0" compatLnSpc="1">
            <a:prstTxWarp prst="textNoShape">
              <a:avLst/>
            </a:prstTxWarp>
            <a:noAutofit/>
          </a:bodyPr>
          <a:lstStyle/>
          <a:p>
            <a:r>
              <a:rPr lang="es-419" sz="2000" b="1">
                <a:solidFill>
                  <a:schemeClr val="bg1"/>
                </a:solidFill>
              </a:rPr>
              <a:t>¿SABÍA QUE...? El 58 % de los participantes con préstamos estudiantiles tienen deudas de tarjetas de crédito. </a:t>
            </a:r>
            <a:r>
              <a:rPr lang="es-419" sz="2000">
                <a:solidFill>
                  <a:schemeClr val="bg1"/>
                </a:solidFill>
              </a:rPr>
              <a:t>Si está luchando contra la deuda, elaborar un presupuesto puede ayudarlo a administrarla.</a:t>
            </a:r>
          </a:p>
        </p:txBody>
      </p:sp>
      <p:sp>
        <p:nvSpPr>
          <p:cNvPr id="2" name="Title 1">
            <a:extLst>
              <a:ext uri="{FF2B5EF4-FFF2-40B4-BE49-F238E27FC236}">
                <a16:creationId xmlns:a16="http://schemas.microsoft.com/office/drawing/2014/main" id="{E155A165-F6D7-5041-802F-C6E57CA84037}"/>
              </a:ext>
            </a:extLst>
          </p:cNvPr>
          <p:cNvSpPr>
            <a:spLocks noGrp="1"/>
          </p:cNvSpPr>
          <p:nvPr>
            <p:ph type="title"/>
          </p:nvPr>
        </p:nvSpPr>
        <p:spPr/>
        <p:txBody>
          <a:bodyPr/>
          <a:lstStyle/>
          <a:p>
            <a:r>
              <a:rPr lang="es-419">
                <a:latin typeface="Arial" panose="020B0604020202020204" pitchFamily="34" charset="0"/>
                <a:cs typeface="Arial" panose="020B0604020202020204" pitchFamily="34" charset="0"/>
              </a:rPr>
              <a:t>Elabore un presupuesto para poner sus finanzas en orden</a:t>
            </a:r>
          </a:p>
        </p:txBody>
      </p:sp>
      <p:sp>
        <p:nvSpPr>
          <p:cNvPr id="5" name="Slide Number Placeholder 4">
            <a:extLst>
              <a:ext uri="{FF2B5EF4-FFF2-40B4-BE49-F238E27FC236}">
                <a16:creationId xmlns:a16="http://schemas.microsoft.com/office/drawing/2014/main" id="{CD015FBA-A738-F64E-9CFE-0D425381266F}"/>
              </a:ext>
            </a:extLst>
          </p:cNvPr>
          <p:cNvSpPr>
            <a:spLocks noGrp="1"/>
          </p:cNvSpPr>
          <p:nvPr>
            <p:ph type="sldNum" sz="quarter" idx="12"/>
          </p:nvPr>
        </p:nvSpPr>
        <p:spPr/>
        <p:txBody>
          <a:bodyPr/>
          <a:lstStyle/>
          <a:p>
            <a:fld id="{BB333B34-C87C-402E-ABB0-13B7C9DEBBC4}" type="slidenum">
              <a:rPr lang="en-PH" smtClean="0"/>
              <a:t>17</a:t>
            </a:fld>
            <a:endParaRPr lang="en-PH"/>
          </a:p>
        </p:txBody>
      </p:sp>
      <p:sp>
        <p:nvSpPr>
          <p:cNvPr id="7" name="Rectangle 6">
            <a:extLst>
              <a:ext uri="{FF2B5EF4-FFF2-40B4-BE49-F238E27FC236}">
                <a16:creationId xmlns:a16="http://schemas.microsoft.com/office/drawing/2014/main" id="{6C100A33-824E-A44C-B49D-0D0EA3D62909}"/>
              </a:ext>
            </a:extLst>
          </p:cNvPr>
          <p:cNvSpPr/>
          <p:nvPr/>
        </p:nvSpPr>
        <p:spPr>
          <a:xfrm>
            <a:off x="341798" y="927207"/>
            <a:ext cx="7207081" cy="496931"/>
          </a:xfrm>
          <a:prstGeom prst="rect">
            <a:avLst/>
          </a:prstGeom>
        </p:spPr>
        <p:txBody>
          <a:bodyPr wrap="square">
            <a:spAutoFit/>
          </a:bodyPr>
          <a:lstStyle/>
          <a:p>
            <a:pPr>
              <a:lnSpc>
                <a:spcPct val="150000"/>
              </a:lnSpc>
              <a:buFont typeface="Wingdings" pitchFamily="2" charset="2"/>
              <a:buNone/>
            </a:pPr>
            <a:r>
              <a:rPr lang="es-419" sz="2000" b="1">
                <a:latin typeface="Arial" panose="020B0604020202020204" pitchFamily="34" charset="0"/>
                <a:ea typeface="Geneva" pitchFamily="1" charset="0"/>
                <a:cs typeface="Arial" panose="020B0604020202020204" pitchFamily="34" charset="0"/>
              </a:rPr>
              <a:t>Un presupuesto puede ayudarlo a lo siguiente: </a:t>
            </a:r>
          </a:p>
        </p:txBody>
      </p:sp>
      <p:grpSp>
        <p:nvGrpSpPr>
          <p:cNvPr id="9" name="Group 8">
            <a:extLst>
              <a:ext uri="{FF2B5EF4-FFF2-40B4-BE49-F238E27FC236}">
                <a16:creationId xmlns:a16="http://schemas.microsoft.com/office/drawing/2014/main" id="{861E8AC6-76C1-5841-8290-40162759A382}"/>
              </a:ext>
            </a:extLst>
          </p:cNvPr>
          <p:cNvGrpSpPr/>
          <p:nvPr/>
        </p:nvGrpSpPr>
        <p:grpSpPr>
          <a:xfrm>
            <a:off x="398463" y="1485019"/>
            <a:ext cx="8347073" cy="3248191"/>
            <a:chOff x="398464" y="1707561"/>
            <a:chExt cx="7932736" cy="3086955"/>
          </a:xfrm>
        </p:grpSpPr>
        <p:sp>
          <p:nvSpPr>
            <p:cNvPr id="35" name="Rectangle 34">
              <a:extLst>
                <a:ext uri="{FF2B5EF4-FFF2-40B4-BE49-F238E27FC236}">
                  <a16:creationId xmlns:a16="http://schemas.microsoft.com/office/drawing/2014/main" id="{BBED439C-0D0F-9B4A-9F17-6B9D0A6BC53C}"/>
                </a:ext>
              </a:extLst>
            </p:cNvPr>
            <p:cNvSpPr/>
            <p:nvPr/>
          </p:nvSpPr>
          <p:spPr>
            <a:xfrm>
              <a:off x="398464" y="3456457"/>
              <a:ext cx="2547936" cy="1338059"/>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endParaRPr lang="en-US" altLang="en-US" b="1" dirty="0">
                <a:latin typeface="Arial" panose="020B0604020202020204" pitchFamily="34" charset="0"/>
                <a:ea typeface="Geneva" pitchFamily="1" charset="0"/>
                <a:cs typeface="Arial" panose="020B0604020202020204" pitchFamily="34" charset="0"/>
              </a:endParaRPr>
            </a:p>
          </p:txBody>
        </p:sp>
        <p:sp>
          <p:nvSpPr>
            <p:cNvPr id="36" name="Rectangle 35">
              <a:extLst>
                <a:ext uri="{FF2B5EF4-FFF2-40B4-BE49-F238E27FC236}">
                  <a16:creationId xmlns:a16="http://schemas.microsoft.com/office/drawing/2014/main" id="{9F9B9657-1152-D140-87E9-EE6102423490}"/>
                </a:ext>
              </a:extLst>
            </p:cNvPr>
            <p:cNvSpPr/>
            <p:nvPr/>
          </p:nvSpPr>
          <p:spPr>
            <a:xfrm>
              <a:off x="3090864" y="3456457"/>
              <a:ext cx="2547936" cy="1338059"/>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endParaRPr lang="en-US" altLang="en-US" b="1" dirty="0">
                <a:latin typeface="Arial" panose="020B0604020202020204" pitchFamily="34" charset="0"/>
                <a:ea typeface="Geneva" pitchFamily="1" charset="0"/>
                <a:cs typeface="Arial" panose="020B0604020202020204" pitchFamily="34" charset="0"/>
              </a:endParaRPr>
            </a:p>
          </p:txBody>
        </p:sp>
        <p:sp>
          <p:nvSpPr>
            <p:cNvPr id="37" name="Rectangle 36">
              <a:extLst>
                <a:ext uri="{FF2B5EF4-FFF2-40B4-BE49-F238E27FC236}">
                  <a16:creationId xmlns:a16="http://schemas.microsoft.com/office/drawing/2014/main" id="{C9A2B5AB-82AF-0A48-9B26-A991497AC464}"/>
                </a:ext>
              </a:extLst>
            </p:cNvPr>
            <p:cNvSpPr/>
            <p:nvPr/>
          </p:nvSpPr>
          <p:spPr>
            <a:xfrm>
              <a:off x="398464" y="3354028"/>
              <a:ext cx="2547936" cy="1329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endParaRPr lang="en-US" altLang="en-US" b="1" dirty="0">
                <a:latin typeface="Arial" panose="020B0604020202020204" pitchFamily="34" charset="0"/>
                <a:ea typeface="Geneva" pitchFamily="1" charset="0"/>
                <a:cs typeface="Arial" panose="020B0604020202020204" pitchFamily="34" charset="0"/>
              </a:endParaRPr>
            </a:p>
          </p:txBody>
        </p:sp>
        <p:sp>
          <p:nvSpPr>
            <p:cNvPr id="38" name="Rectangle 37">
              <a:extLst>
                <a:ext uri="{FF2B5EF4-FFF2-40B4-BE49-F238E27FC236}">
                  <a16:creationId xmlns:a16="http://schemas.microsoft.com/office/drawing/2014/main" id="{BAC5940D-2EDA-8C44-8B8D-30D5237D8B3D}"/>
                </a:ext>
              </a:extLst>
            </p:cNvPr>
            <p:cNvSpPr/>
            <p:nvPr/>
          </p:nvSpPr>
          <p:spPr>
            <a:xfrm>
              <a:off x="3090864" y="3354028"/>
              <a:ext cx="2547936" cy="1329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endParaRPr lang="en-US" altLang="en-US" b="1" dirty="0">
                <a:latin typeface="Arial" panose="020B0604020202020204" pitchFamily="34" charset="0"/>
                <a:ea typeface="Geneva" pitchFamily="1" charset="0"/>
                <a:cs typeface="Arial" panose="020B0604020202020204" pitchFamily="34" charset="0"/>
              </a:endParaRPr>
            </a:p>
          </p:txBody>
        </p:sp>
        <p:sp>
          <p:nvSpPr>
            <p:cNvPr id="39" name="TextBox 38">
              <a:extLst>
                <a:ext uri="{FF2B5EF4-FFF2-40B4-BE49-F238E27FC236}">
                  <a16:creationId xmlns:a16="http://schemas.microsoft.com/office/drawing/2014/main" id="{BEFF806A-FA08-9F45-AC5B-FB46FD85C1AE}"/>
                </a:ext>
              </a:extLst>
            </p:cNvPr>
            <p:cNvSpPr txBox="1"/>
            <p:nvPr/>
          </p:nvSpPr>
          <p:spPr>
            <a:xfrm>
              <a:off x="478858" y="3547903"/>
              <a:ext cx="2229441" cy="1015663"/>
            </a:xfrm>
            <a:prstGeom prst="rect">
              <a:avLst/>
            </a:prstGeom>
            <a:noFill/>
          </p:spPr>
          <p:txBody>
            <a:bodyPr wrap="square">
              <a:spAutoFit/>
            </a:bodyPr>
            <a:lstStyle/>
            <a:p>
              <a:r>
                <a:rPr lang="es-419" sz="2000" b="1">
                  <a:latin typeface="Arial" panose="020B0604020202020204" pitchFamily="34" charset="0"/>
                  <a:ea typeface="Geneva" pitchFamily="1" charset="0"/>
                  <a:cs typeface="Arial" panose="020B0604020202020204" pitchFamily="34" charset="0"/>
                </a:rPr>
                <a:t>Comparar sus ingresos con sus gastos</a:t>
              </a:r>
            </a:p>
          </p:txBody>
        </p:sp>
        <p:sp>
          <p:nvSpPr>
            <p:cNvPr id="40" name="TextBox 39">
              <a:extLst>
                <a:ext uri="{FF2B5EF4-FFF2-40B4-BE49-F238E27FC236}">
                  <a16:creationId xmlns:a16="http://schemas.microsoft.com/office/drawing/2014/main" id="{2E09B7F0-D6C6-FB4A-8D26-A30BCE51E090}"/>
                </a:ext>
              </a:extLst>
            </p:cNvPr>
            <p:cNvSpPr txBox="1"/>
            <p:nvPr/>
          </p:nvSpPr>
          <p:spPr>
            <a:xfrm>
              <a:off x="3204055" y="3547903"/>
              <a:ext cx="1758833" cy="1015663"/>
            </a:xfrm>
            <a:prstGeom prst="rect">
              <a:avLst/>
            </a:prstGeom>
            <a:noFill/>
          </p:spPr>
          <p:txBody>
            <a:bodyPr wrap="square">
              <a:spAutoFit/>
            </a:bodyPr>
            <a:lstStyle/>
            <a:p>
              <a:r>
                <a:rPr lang="es-419" sz="2000" b="1">
                  <a:latin typeface="Arial" panose="020B0604020202020204" pitchFamily="34" charset="0"/>
                  <a:ea typeface="Geneva" pitchFamily="1" charset="0"/>
                  <a:cs typeface="Arial" panose="020B0604020202020204" pitchFamily="34" charset="0"/>
                </a:rPr>
                <a:t>Mantener sus ahorros por el buen camino</a:t>
              </a:r>
            </a:p>
          </p:txBody>
        </p:sp>
        <p:sp>
          <p:nvSpPr>
            <p:cNvPr id="32" name="Rectangle 31">
              <a:extLst>
                <a:ext uri="{FF2B5EF4-FFF2-40B4-BE49-F238E27FC236}">
                  <a16:creationId xmlns:a16="http://schemas.microsoft.com/office/drawing/2014/main" id="{1E8E01A2-F02A-A644-9C7F-B63B5A831095}"/>
                </a:ext>
              </a:extLst>
            </p:cNvPr>
            <p:cNvSpPr/>
            <p:nvPr/>
          </p:nvSpPr>
          <p:spPr>
            <a:xfrm>
              <a:off x="398464" y="1809990"/>
              <a:ext cx="2547936" cy="1338059"/>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endParaRPr lang="en-US" altLang="en-US" b="1" dirty="0">
                <a:latin typeface="Arial" panose="020B0604020202020204" pitchFamily="34" charset="0"/>
                <a:ea typeface="Geneva" pitchFamily="1" charset="0"/>
                <a:cs typeface="Arial" panose="020B0604020202020204" pitchFamily="34" charset="0"/>
              </a:endParaRPr>
            </a:p>
          </p:txBody>
        </p:sp>
        <p:sp>
          <p:nvSpPr>
            <p:cNvPr id="33" name="Rectangle 32">
              <a:extLst>
                <a:ext uri="{FF2B5EF4-FFF2-40B4-BE49-F238E27FC236}">
                  <a16:creationId xmlns:a16="http://schemas.microsoft.com/office/drawing/2014/main" id="{E42D72ED-CBFC-8F49-9ACA-009704C05AE9}"/>
                </a:ext>
              </a:extLst>
            </p:cNvPr>
            <p:cNvSpPr/>
            <p:nvPr/>
          </p:nvSpPr>
          <p:spPr>
            <a:xfrm>
              <a:off x="3090864" y="1809990"/>
              <a:ext cx="2547936" cy="1338059"/>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endParaRPr lang="en-US" altLang="en-US" b="1" dirty="0">
                <a:latin typeface="Arial" panose="020B0604020202020204" pitchFamily="34" charset="0"/>
                <a:ea typeface="Geneva" pitchFamily="1" charset="0"/>
                <a:cs typeface="Arial" panose="020B0604020202020204" pitchFamily="34" charset="0"/>
              </a:endParaRPr>
            </a:p>
          </p:txBody>
        </p:sp>
        <p:sp>
          <p:nvSpPr>
            <p:cNvPr id="34" name="Rectangle 33">
              <a:extLst>
                <a:ext uri="{FF2B5EF4-FFF2-40B4-BE49-F238E27FC236}">
                  <a16:creationId xmlns:a16="http://schemas.microsoft.com/office/drawing/2014/main" id="{6C06EEE6-2940-9E48-B791-626B786EAE1B}"/>
                </a:ext>
              </a:extLst>
            </p:cNvPr>
            <p:cNvSpPr/>
            <p:nvPr/>
          </p:nvSpPr>
          <p:spPr>
            <a:xfrm>
              <a:off x="5783264" y="1809990"/>
              <a:ext cx="2547936" cy="1338059"/>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endParaRPr lang="en-US" altLang="en-US" b="1" dirty="0">
                <a:latin typeface="Arial" panose="020B0604020202020204" pitchFamily="34" charset="0"/>
                <a:ea typeface="Geneva" pitchFamily="1" charset="0"/>
                <a:cs typeface="Arial" panose="020B0604020202020204" pitchFamily="34" charset="0"/>
              </a:endParaRPr>
            </a:p>
          </p:txBody>
        </p:sp>
        <p:sp>
          <p:nvSpPr>
            <p:cNvPr id="8" name="Rectangle 7">
              <a:extLst>
                <a:ext uri="{FF2B5EF4-FFF2-40B4-BE49-F238E27FC236}">
                  <a16:creationId xmlns:a16="http://schemas.microsoft.com/office/drawing/2014/main" id="{7EE48758-D6C6-DD40-9A04-FA6D031FF785}"/>
                </a:ext>
              </a:extLst>
            </p:cNvPr>
            <p:cNvSpPr/>
            <p:nvPr/>
          </p:nvSpPr>
          <p:spPr>
            <a:xfrm>
              <a:off x="398464" y="1707561"/>
              <a:ext cx="2547936" cy="132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endParaRPr lang="en-US" altLang="en-US" b="1" dirty="0">
                <a:latin typeface="Arial" panose="020B0604020202020204" pitchFamily="34" charset="0"/>
                <a:ea typeface="Geneva" pitchFamily="1" charset="0"/>
                <a:cs typeface="Arial" panose="020B0604020202020204" pitchFamily="34" charset="0"/>
              </a:endParaRPr>
            </a:p>
          </p:txBody>
        </p:sp>
        <p:sp>
          <p:nvSpPr>
            <p:cNvPr id="19" name="Rectangle 18">
              <a:extLst>
                <a:ext uri="{FF2B5EF4-FFF2-40B4-BE49-F238E27FC236}">
                  <a16:creationId xmlns:a16="http://schemas.microsoft.com/office/drawing/2014/main" id="{E0B62FE0-888C-CD4B-BBA9-95D281D0EA96}"/>
                </a:ext>
              </a:extLst>
            </p:cNvPr>
            <p:cNvSpPr/>
            <p:nvPr/>
          </p:nvSpPr>
          <p:spPr>
            <a:xfrm>
              <a:off x="3090864" y="1707561"/>
              <a:ext cx="2547936" cy="132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endParaRPr lang="en-US" altLang="en-US" b="1" dirty="0">
                <a:latin typeface="Arial" panose="020B0604020202020204" pitchFamily="34" charset="0"/>
                <a:ea typeface="Geneva" pitchFamily="1" charset="0"/>
                <a:cs typeface="Arial" panose="020B0604020202020204" pitchFamily="34" charset="0"/>
              </a:endParaRPr>
            </a:p>
          </p:txBody>
        </p:sp>
        <p:sp>
          <p:nvSpPr>
            <p:cNvPr id="20" name="Rectangle 19">
              <a:extLst>
                <a:ext uri="{FF2B5EF4-FFF2-40B4-BE49-F238E27FC236}">
                  <a16:creationId xmlns:a16="http://schemas.microsoft.com/office/drawing/2014/main" id="{3DB95362-79C9-5448-873D-D62D381AB068}"/>
                </a:ext>
              </a:extLst>
            </p:cNvPr>
            <p:cNvSpPr/>
            <p:nvPr/>
          </p:nvSpPr>
          <p:spPr>
            <a:xfrm>
              <a:off x="5783264" y="1707561"/>
              <a:ext cx="2547936" cy="1329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endParaRPr lang="en-US" altLang="en-US" b="1" dirty="0">
                <a:latin typeface="Arial" panose="020B0604020202020204" pitchFamily="34" charset="0"/>
                <a:ea typeface="Geneva" pitchFamily="1" charset="0"/>
                <a:cs typeface="Arial" panose="020B0604020202020204" pitchFamily="34" charset="0"/>
              </a:endParaRPr>
            </a:p>
          </p:txBody>
        </p:sp>
        <p:sp>
          <p:nvSpPr>
            <p:cNvPr id="23" name="TextBox 22">
              <a:extLst>
                <a:ext uri="{FF2B5EF4-FFF2-40B4-BE49-F238E27FC236}">
                  <a16:creationId xmlns:a16="http://schemas.microsoft.com/office/drawing/2014/main" id="{F8849FBB-69BE-A34B-9F87-460FF86DEE5B}"/>
                </a:ext>
              </a:extLst>
            </p:cNvPr>
            <p:cNvSpPr txBox="1"/>
            <p:nvPr/>
          </p:nvSpPr>
          <p:spPr>
            <a:xfrm>
              <a:off x="478858" y="1901436"/>
              <a:ext cx="1758833" cy="707886"/>
            </a:xfrm>
            <a:prstGeom prst="rect">
              <a:avLst/>
            </a:prstGeom>
            <a:noFill/>
          </p:spPr>
          <p:txBody>
            <a:bodyPr wrap="square">
              <a:spAutoFit/>
            </a:bodyPr>
            <a:lstStyle/>
            <a:p>
              <a:r>
                <a:rPr lang="es-419" sz="2000" b="1">
                  <a:latin typeface="Arial" panose="020B0604020202020204" pitchFamily="34" charset="0"/>
                  <a:ea typeface="Geneva" pitchFamily="1" charset="0"/>
                  <a:cs typeface="Arial" panose="020B0604020202020204" pitchFamily="34" charset="0"/>
                </a:rPr>
                <a:t>Establecer sus metas </a:t>
              </a:r>
            </a:p>
          </p:txBody>
        </p:sp>
        <p:sp>
          <p:nvSpPr>
            <p:cNvPr id="29" name="TextBox 28">
              <a:extLst>
                <a:ext uri="{FF2B5EF4-FFF2-40B4-BE49-F238E27FC236}">
                  <a16:creationId xmlns:a16="http://schemas.microsoft.com/office/drawing/2014/main" id="{6E60C9D7-14FE-1147-9EBC-0F3853B730DF}"/>
                </a:ext>
              </a:extLst>
            </p:cNvPr>
            <p:cNvSpPr txBox="1"/>
            <p:nvPr/>
          </p:nvSpPr>
          <p:spPr>
            <a:xfrm>
              <a:off x="3204055" y="1901436"/>
              <a:ext cx="1758833" cy="707886"/>
            </a:xfrm>
            <a:prstGeom prst="rect">
              <a:avLst/>
            </a:prstGeom>
            <a:noFill/>
          </p:spPr>
          <p:txBody>
            <a:bodyPr wrap="square">
              <a:spAutoFit/>
            </a:bodyPr>
            <a:lstStyle/>
            <a:p>
              <a:r>
                <a:rPr lang="es-419" sz="2000" b="1">
                  <a:latin typeface="Arial" panose="020B0604020202020204" pitchFamily="34" charset="0"/>
                  <a:ea typeface="Geneva" pitchFamily="1" charset="0"/>
                  <a:cs typeface="Arial" panose="020B0604020202020204" pitchFamily="34" charset="0"/>
                </a:rPr>
                <a:t>Entender sus ingresos</a:t>
              </a:r>
            </a:p>
          </p:txBody>
        </p:sp>
        <p:sp>
          <p:nvSpPr>
            <p:cNvPr id="31" name="TextBox 30">
              <a:extLst>
                <a:ext uri="{FF2B5EF4-FFF2-40B4-BE49-F238E27FC236}">
                  <a16:creationId xmlns:a16="http://schemas.microsoft.com/office/drawing/2014/main" id="{9C8AE682-6C6C-504B-8E59-BB0866CD6EF9}"/>
                </a:ext>
              </a:extLst>
            </p:cNvPr>
            <p:cNvSpPr txBox="1"/>
            <p:nvPr/>
          </p:nvSpPr>
          <p:spPr>
            <a:xfrm>
              <a:off x="5956541" y="1901436"/>
              <a:ext cx="1758833" cy="707886"/>
            </a:xfrm>
            <a:prstGeom prst="rect">
              <a:avLst/>
            </a:prstGeom>
            <a:noFill/>
          </p:spPr>
          <p:txBody>
            <a:bodyPr wrap="square">
              <a:spAutoFit/>
            </a:bodyPr>
            <a:lstStyle/>
            <a:p>
              <a:r>
                <a:rPr lang="es-419" sz="2000" b="1">
                  <a:latin typeface="Arial" panose="020B0604020202020204" pitchFamily="34" charset="0"/>
                  <a:ea typeface="Geneva" pitchFamily="1" charset="0"/>
                  <a:cs typeface="Arial" panose="020B0604020202020204" pitchFamily="34" charset="0"/>
                </a:rPr>
                <a:t>Ver sus gastos mensuales</a:t>
              </a:r>
            </a:p>
          </p:txBody>
        </p:sp>
        <p:pic>
          <p:nvPicPr>
            <p:cNvPr id="41" name="Graphic 40">
              <a:extLst>
                <a:ext uri="{FF2B5EF4-FFF2-40B4-BE49-F238E27FC236}">
                  <a16:creationId xmlns:a16="http://schemas.microsoft.com/office/drawing/2014/main" id="{85620FDB-A503-B547-87EF-834D7D71923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338890" y="2464744"/>
              <a:ext cx="571500" cy="571500"/>
            </a:xfrm>
            <a:prstGeom prst="rect">
              <a:avLst/>
            </a:prstGeom>
          </p:spPr>
        </p:pic>
        <p:pic>
          <p:nvPicPr>
            <p:cNvPr id="42" name="Graphic 41">
              <a:extLst>
                <a:ext uri="{FF2B5EF4-FFF2-40B4-BE49-F238E27FC236}">
                  <a16:creationId xmlns:a16="http://schemas.microsoft.com/office/drawing/2014/main" id="{323CC8B9-F6D0-6849-9CB8-324E34531F2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948928" y="2457336"/>
              <a:ext cx="571500" cy="571500"/>
            </a:xfrm>
            <a:prstGeom prst="rect">
              <a:avLst/>
            </a:prstGeom>
          </p:spPr>
        </p:pic>
        <p:pic>
          <p:nvPicPr>
            <p:cNvPr id="43" name="Graphic 42">
              <a:extLst>
                <a:ext uri="{FF2B5EF4-FFF2-40B4-BE49-F238E27FC236}">
                  <a16:creationId xmlns:a16="http://schemas.microsoft.com/office/drawing/2014/main" id="{F52A04D1-7C64-CD48-BB31-2FDAE2DD9C4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671895" y="2462620"/>
              <a:ext cx="571500" cy="571500"/>
            </a:xfrm>
            <a:prstGeom prst="rect">
              <a:avLst/>
            </a:prstGeom>
          </p:spPr>
        </p:pic>
        <p:pic>
          <p:nvPicPr>
            <p:cNvPr id="44" name="Graphic 43">
              <a:extLst>
                <a:ext uri="{FF2B5EF4-FFF2-40B4-BE49-F238E27FC236}">
                  <a16:creationId xmlns:a16="http://schemas.microsoft.com/office/drawing/2014/main" id="{D3BEB9C7-942E-6A4D-88F8-B274D55FC84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296732" y="4106339"/>
              <a:ext cx="571500" cy="571500"/>
            </a:xfrm>
            <a:prstGeom prst="rect">
              <a:avLst/>
            </a:prstGeom>
          </p:spPr>
        </p:pic>
        <p:pic>
          <p:nvPicPr>
            <p:cNvPr id="45" name="Graphic 44">
              <a:extLst>
                <a:ext uri="{FF2B5EF4-FFF2-40B4-BE49-F238E27FC236}">
                  <a16:creationId xmlns:a16="http://schemas.microsoft.com/office/drawing/2014/main" id="{89C646A4-4F03-A647-910B-CD091B3D60AD}"/>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962888" y="4097614"/>
              <a:ext cx="571500" cy="571500"/>
            </a:xfrm>
            <a:prstGeom prst="rect">
              <a:avLst/>
            </a:prstGeom>
          </p:spPr>
        </p:pic>
      </p:grpSp>
      <p:sp>
        <p:nvSpPr>
          <p:cNvPr id="11" name="Text Placeholder 5">
            <a:extLst>
              <a:ext uri="{FF2B5EF4-FFF2-40B4-BE49-F238E27FC236}">
                <a16:creationId xmlns:a16="http://schemas.microsoft.com/office/drawing/2014/main" id="{D86C60D4-3E6B-A4E4-2D40-FFE564FCEF61}"/>
              </a:ext>
            </a:extLst>
          </p:cNvPr>
          <p:cNvSpPr txBox="1">
            <a:spLocks/>
          </p:cNvSpPr>
          <p:nvPr/>
        </p:nvSpPr>
        <p:spPr>
          <a:xfrm>
            <a:off x="1838785" y="6434205"/>
            <a:ext cx="6476093" cy="402451"/>
          </a:xfrm>
          <a:prstGeom prst="rect">
            <a:avLst/>
          </a:prstGeom>
        </p:spPr>
        <p:txBody>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s-419" sz="900"/>
              <a:t>Fuente: Encuesta de estrés financiero de John Hancock, noviembre de 2022.</a:t>
            </a:r>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ADMASTER-STAMP!MGR0309232773759</a:t>
            </a:r>
          </a:p>
        </p:txBody>
      </p:sp>
      <p:sp>
        <p:nvSpPr>
          <p:cNvPr id="4" name="TextBox 4"/>
          <p:cNvSpPr txBox="1"/>
          <p:nvPr/>
        </p:nvSpPr>
        <p:spPr>
          <a:xfrm>
            <a:off x="7086600" y="6642100"/>
            <a:ext cx="3810000" cy="166449"/>
          </a:xfrm>
          <a:prstGeom prst="rect">
            <a:avLst/>
          </a:prstGeom>
        </p:spPr>
        <p:txBody>
          <a:bodyPr lIns="0" tIns="0" rIns="0" bIns="0" rtlCol="0" anchor="t" anchorCtr="0">
            <a:noAutofit/>
          </a:bodyPr>
          <a:lstStyle/>
          <a:p>
            <a:pPr algn="l">
              <a:defRPr/>
            </a:pPr>
            <a:r>
              <a:rPr lang="es-419" sz="800" b="0" i="0">
                <a:solidFill>
                  <a:srgbClr val="000000"/>
                </a:solidFill>
                <a:latin typeface="Courier"/>
              </a:rPr>
              <a:t>MGR0309232773759</a:t>
            </a:r>
          </a:p>
        </p:txBody>
      </p:sp>
    </p:spTree>
    <p:extLst>
      <p:ext uri="{BB962C8B-B14F-4D97-AF65-F5344CB8AC3E}">
        <p14:creationId xmlns:p14="http://schemas.microsoft.com/office/powerpoint/2010/main" val="8434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18F317-100F-364F-88BA-7D94BF816B95}"/>
              </a:ext>
            </a:extLst>
          </p:cNvPr>
          <p:cNvSpPr/>
          <p:nvPr/>
        </p:nvSpPr>
        <p:spPr>
          <a:xfrm>
            <a:off x="0" y="4828677"/>
            <a:ext cx="9144000" cy="107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2" name="Title 1">
            <a:extLst>
              <a:ext uri="{FF2B5EF4-FFF2-40B4-BE49-F238E27FC236}">
                <a16:creationId xmlns:a16="http://schemas.microsoft.com/office/drawing/2014/main" id="{7AD3A3DD-6CB5-4A4B-A689-AABFB1157844}"/>
              </a:ext>
            </a:extLst>
          </p:cNvPr>
          <p:cNvSpPr>
            <a:spLocks noGrp="1"/>
          </p:cNvSpPr>
          <p:nvPr>
            <p:ph type="title"/>
          </p:nvPr>
        </p:nvSpPr>
        <p:spPr/>
        <p:txBody>
          <a:bodyPr/>
          <a:lstStyle/>
          <a:p>
            <a:pPr>
              <a:defRPr/>
            </a:pPr>
            <a:r>
              <a:rPr lang="es-419" sz="2400"/>
              <a:t>Tome el control de todo su panorama financiero con el organizador de</a:t>
            </a:r>
            <a:r>
              <a:rPr lang="es-419"/>
              <a:t> finanzas personales</a:t>
            </a:r>
            <a:br>
              <a:rPr lang="es-419">
                <a:latin typeface="Arial" panose="020B0604020202020204" pitchFamily="34" charset="0"/>
                <a:cs typeface="Arial" panose="020B0604020202020204" pitchFamily="34" charset="0"/>
              </a:rPr>
            </a:br>
            <a:endParaRPr lang="es-419">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4A95063E-544A-2F48-8F3D-EDCE3D2EA704}"/>
              </a:ext>
            </a:extLst>
          </p:cNvPr>
          <p:cNvSpPr>
            <a:spLocks noGrp="1"/>
          </p:cNvSpPr>
          <p:nvPr>
            <p:ph type="sldNum" sz="quarter" idx="12"/>
          </p:nvPr>
        </p:nvSpPr>
        <p:spPr/>
        <p:txBody>
          <a:bodyPr/>
          <a:lstStyle/>
          <a:p>
            <a:fld id="{BB333B34-C87C-402E-ABB0-13B7C9DEBBC4}" type="slidenum">
              <a:rPr lang="en-PH" smtClean="0"/>
              <a:t>18</a:t>
            </a:fld>
            <a:endParaRPr lang="en-PH"/>
          </a:p>
        </p:txBody>
      </p:sp>
      <p:sp>
        <p:nvSpPr>
          <p:cNvPr id="6" name="Text Placeholder 5">
            <a:extLst>
              <a:ext uri="{FF2B5EF4-FFF2-40B4-BE49-F238E27FC236}">
                <a16:creationId xmlns:a16="http://schemas.microsoft.com/office/drawing/2014/main" id="{D0287405-351A-484C-8C19-5B0B3F8E05B9}"/>
              </a:ext>
            </a:extLst>
          </p:cNvPr>
          <p:cNvSpPr>
            <a:spLocks noGrp="1"/>
          </p:cNvSpPr>
          <p:nvPr>
            <p:ph type="body" sz="quarter" idx="15"/>
          </p:nvPr>
        </p:nvSpPr>
        <p:spPr>
          <a:xfrm>
            <a:off x="1876885" y="5904981"/>
            <a:ext cx="6476093" cy="665593"/>
          </a:xfrm>
        </p:spPr>
        <p:txBody>
          <a:bodyPr/>
          <a:lstStyle/>
          <a:p>
            <a:pPr marL="0" indent="0">
              <a:buNone/>
            </a:pPr>
            <a:r>
              <a:rPr lang="es-419" sz="800"/>
              <a:t>Fuente: Encuesta de estrés financiero de John Hancock, noviembre de 2022. </a:t>
            </a:r>
          </a:p>
          <a:p>
            <a:pPr marL="0" indent="0">
              <a:buNone/>
            </a:pPr>
            <a:endParaRPr lang="en-US" dirty="0"/>
          </a:p>
          <a:p>
            <a:pPr marL="0" indent="0">
              <a:buNone/>
            </a:pPr>
            <a:r>
              <a:rPr lang="es-419"/>
              <a:t>El organizador de finanzas personales es una herramienta de agregación de datos que ponemos a su disposición a través del sitio web de John Hancock. El organizador de finanzas personales solo refleja las cuentas que haya vinculado. Puede encontrar información adicional en el documento de “Información importante” disponible en línea.</a:t>
            </a:r>
          </a:p>
        </p:txBody>
      </p:sp>
      <p:grpSp>
        <p:nvGrpSpPr>
          <p:cNvPr id="14" name="Group 13">
            <a:extLst>
              <a:ext uri="{FF2B5EF4-FFF2-40B4-BE49-F238E27FC236}">
                <a16:creationId xmlns:a16="http://schemas.microsoft.com/office/drawing/2014/main" id="{D36A0C12-3F9B-D34E-8E2F-7B9C146E4CFB}"/>
              </a:ext>
            </a:extLst>
          </p:cNvPr>
          <p:cNvGrpSpPr/>
          <p:nvPr/>
        </p:nvGrpSpPr>
        <p:grpSpPr>
          <a:xfrm>
            <a:off x="3712887" y="1710859"/>
            <a:ext cx="4926415" cy="2804993"/>
            <a:chOff x="3272955" y="2033842"/>
            <a:chExt cx="5569593" cy="3171204"/>
          </a:xfrm>
        </p:grpSpPr>
        <p:pic>
          <p:nvPicPr>
            <p:cNvPr id="15" name="Picture 14">
              <a:extLst>
                <a:ext uri="{FF2B5EF4-FFF2-40B4-BE49-F238E27FC236}">
                  <a16:creationId xmlns:a16="http://schemas.microsoft.com/office/drawing/2014/main" id="{7E336AF3-05BE-8546-B085-BF8CACCC73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2955" y="2033842"/>
              <a:ext cx="5569593" cy="3171204"/>
            </a:xfrm>
            <a:prstGeom prst="rect">
              <a:avLst/>
            </a:prstGeom>
          </p:spPr>
        </p:pic>
        <p:pic>
          <p:nvPicPr>
            <p:cNvPr id="16" name="Picture 15">
              <a:extLst>
                <a:ext uri="{FF2B5EF4-FFF2-40B4-BE49-F238E27FC236}">
                  <a16:creationId xmlns:a16="http://schemas.microsoft.com/office/drawing/2014/main" id="{DB44B53C-A2FA-644A-B145-4BD0FED9412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0999"/>
            <a:stretch/>
          </p:blipFill>
          <p:spPr>
            <a:xfrm>
              <a:off x="4059533" y="2197343"/>
              <a:ext cx="3999241" cy="2505286"/>
            </a:xfrm>
            <a:prstGeom prst="rect">
              <a:avLst/>
            </a:prstGeom>
            <a:ln>
              <a:solidFill>
                <a:schemeClr val="tx2"/>
              </a:solidFill>
            </a:ln>
          </p:spPr>
        </p:pic>
      </p:grpSp>
      <p:sp>
        <p:nvSpPr>
          <p:cNvPr id="3" name="Rectangle 2">
            <a:extLst>
              <a:ext uri="{FF2B5EF4-FFF2-40B4-BE49-F238E27FC236}">
                <a16:creationId xmlns:a16="http://schemas.microsoft.com/office/drawing/2014/main" id="{C2E6E81C-A00E-764E-836E-54D72A67D085}"/>
              </a:ext>
            </a:extLst>
          </p:cNvPr>
          <p:cNvSpPr/>
          <p:nvPr/>
        </p:nvSpPr>
        <p:spPr>
          <a:xfrm>
            <a:off x="1757363" y="5034416"/>
            <a:ext cx="6695267" cy="707886"/>
          </a:xfrm>
          <a:prstGeom prst="rect">
            <a:avLst/>
          </a:prstGeom>
        </p:spPr>
        <p:txBody>
          <a:bodyPr wrap="square">
            <a:spAutoFit/>
          </a:bodyPr>
          <a:lstStyle/>
          <a:p>
            <a:r>
              <a:rPr lang="es-419" sz="2000">
                <a:solidFill>
                  <a:schemeClr val="bg1"/>
                </a:solidFill>
                <a:latin typeface="Arial" panose="020B0604020202020204" pitchFamily="34" charset="0"/>
              </a:rPr>
              <a:t>Organice sus finanzas, organice su vida: </a:t>
            </a:r>
            <a:r>
              <a:rPr lang="es-419" sz="2000" b="1">
                <a:solidFill>
                  <a:schemeClr val="bg1"/>
                </a:solidFill>
                <a:latin typeface="Arial" panose="020B0604020202020204" pitchFamily="34" charset="0"/>
              </a:rPr>
              <a:t>myplan.johnhancock.com</a:t>
            </a:r>
            <a:r>
              <a:rPr lang="es-419" sz="2000">
                <a:solidFill>
                  <a:schemeClr val="bg1"/>
                </a:solidFill>
                <a:latin typeface="Arial" panose="020B0604020202020204" pitchFamily="34" charset="0"/>
              </a:rPr>
              <a:t>.</a:t>
            </a:r>
          </a:p>
        </p:txBody>
      </p:sp>
      <p:sp>
        <p:nvSpPr>
          <p:cNvPr id="20" name="TextBox 19">
            <a:extLst>
              <a:ext uri="{FF2B5EF4-FFF2-40B4-BE49-F238E27FC236}">
                <a16:creationId xmlns:a16="http://schemas.microsoft.com/office/drawing/2014/main" id="{D397EE60-0E64-224D-8441-BCE235990A0E}"/>
              </a:ext>
            </a:extLst>
          </p:cNvPr>
          <p:cNvSpPr txBox="1"/>
          <p:nvPr/>
        </p:nvSpPr>
        <p:spPr>
          <a:xfrm>
            <a:off x="599707" y="1904844"/>
            <a:ext cx="2823432" cy="830997"/>
          </a:xfrm>
          <a:prstGeom prst="rect">
            <a:avLst/>
          </a:prstGeom>
          <a:noFill/>
        </p:spPr>
        <p:txBody>
          <a:bodyPr wrap="square" lIns="0" tIns="0" rIns="0" bIns="0" rtlCol="0">
            <a:spAutoFit/>
          </a:bodyPr>
          <a:lstStyle/>
          <a:p>
            <a:pPr>
              <a:spcBef>
                <a:spcPts val="450"/>
              </a:spcBef>
            </a:pPr>
            <a:r>
              <a:rPr lang="es-419" sz="5400" b="1" dirty="0"/>
              <a:t>El 81 %</a:t>
            </a:r>
          </a:p>
        </p:txBody>
      </p:sp>
      <p:sp>
        <p:nvSpPr>
          <p:cNvPr id="21" name="Rectangle 20">
            <a:extLst>
              <a:ext uri="{FF2B5EF4-FFF2-40B4-BE49-F238E27FC236}">
                <a16:creationId xmlns:a16="http://schemas.microsoft.com/office/drawing/2014/main" id="{2615BD21-89E2-604B-95A8-3F89222E617E}"/>
              </a:ext>
            </a:extLst>
          </p:cNvPr>
          <p:cNvSpPr/>
          <p:nvPr/>
        </p:nvSpPr>
        <p:spPr>
          <a:xfrm>
            <a:off x="504699" y="2774601"/>
            <a:ext cx="2918440" cy="1015663"/>
          </a:xfrm>
          <a:prstGeom prst="rect">
            <a:avLst/>
          </a:prstGeom>
        </p:spPr>
        <p:txBody>
          <a:bodyPr wrap="square">
            <a:spAutoFit/>
          </a:bodyPr>
          <a:lstStyle/>
          <a:p>
            <a:pPr>
              <a:spcBef>
                <a:spcPts val="800"/>
              </a:spcBef>
              <a:buClr>
                <a:schemeClr val="bg1"/>
              </a:buClr>
              <a:defRPr/>
            </a:pPr>
            <a:r>
              <a:rPr lang="es-419" sz="2000"/>
              <a:t>de las personas dice que les gustaría sentir más seguridad al tomar decisiones financieras.</a:t>
            </a:r>
          </a:p>
        </p:txBody>
      </p:sp>
      <p:pic>
        <p:nvPicPr>
          <p:cNvPr id="22" name="Graphic 21">
            <a:extLst>
              <a:ext uri="{FF2B5EF4-FFF2-40B4-BE49-F238E27FC236}">
                <a16:creationId xmlns:a16="http://schemas.microsoft.com/office/drawing/2014/main" id="{16BD71D1-1561-DD4B-A78E-FE026351B20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3326" y="4971153"/>
            <a:ext cx="834411" cy="834411"/>
          </a:xfrm>
          <a:prstGeom prst="rect">
            <a:avLst/>
          </a:prstGeom>
        </p:spPr>
      </p:pic>
      <p:sp>
        <p:nvSpPr>
          <p:cNvPr id="7" name="Rectangle 6">
            <a:extLst>
              <a:ext uri="{FF2B5EF4-FFF2-40B4-BE49-F238E27FC236}">
                <a16:creationId xmlns:a16="http://schemas.microsoft.com/office/drawing/2014/main" id="{3D3EA7F5-E336-4974-AEA0-D01A01CDD39B}"/>
              </a:ext>
            </a:extLst>
          </p:cNvPr>
          <p:cNvSpPr/>
          <p:nvPr/>
        </p:nvSpPr>
        <p:spPr>
          <a:xfrm>
            <a:off x="2775284" y="4418829"/>
            <a:ext cx="3537409" cy="215444"/>
          </a:xfrm>
          <a:prstGeom prst="rect">
            <a:avLst/>
          </a:prstGeom>
        </p:spPr>
        <p:txBody>
          <a:bodyPr wrap="square">
            <a:spAutoFit/>
          </a:bodyPr>
          <a:lstStyle/>
          <a:p>
            <a:pPr algn="ctr"/>
            <a:r>
              <a:rPr lang="es-419" sz="800">
                <a:latin typeface="MS Sans Serif"/>
              </a:rPr>
              <a:t>Solo para fines ilustrativos.</a:t>
            </a:r>
            <a:r>
              <a:rPr lang="es-419" sz="800"/>
              <a:t> </a:t>
            </a:r>
          </a:p>
        </p:txBody>
      </p:sp>
      <p:sp>
        <p:nvSpPr>
          <p:cNvPr id="4" name="TextBox 4"/>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ADMASTER-STAMP!MGR0309232773759</a:t>
            </a:r>
          </a:p>
        </p:txBody>
      </p:sp>
      <p:sp>
        <p:nvSpPr>
          <p:cNvPr id="9" name="TextBox 9"/>
          <p:cNvSpPr txBox="1"/>
          <p:nvPr/>
        </p:nvSpPr>
        <p:spPr>
          <a:xfrm>
            <a:off x="7086600" y="6642100"/>
            <a:ext cx="3810000" cy="166449"/>
          </a:xfrm>
          <a:prstGeom prst="rect">
            <a:avLst/>
          </a:prstGeom>
        </p:spPr>
        <p:txBody>
          <a:bodyPr lIns="0" tIns="0" rIns="0" bIns="0" rtlCol="0" anchor="t" anchorCtr="0">
            <a:noAutofit/>
          </a:bodyPr>
          <a:lstStyle/>
          <a:p>
            <a:pPr algn="l">
              <a:defRPr/>
            </a:pPr>
            <a:r>
              <a:rPr lang="es-419" sz="800" b="0" i="0">
                <a:solidFill>
                  <a:srgbClr val="000000"/>
                </a:solidFill>
                <a:latin typeface="Courier"/>
              </a:rPr>
              <a:t>MGR0309232773759</a:t>
            </a:r>
          </a:p>
        </p:txBody>
      </p:sp>
    </p:spTree>
    <p:extLst>
      <p:ext uri="{BB962C8B-B14F-4D97-AF65-F5344CB8AC3E}">
        <p14:creationId xmlns:p14="http://schemas.microsoft.com/office/powerpoint/2010/main" val="358288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1A0B74-272D-DA47-90E6-8EA3BAE1BFE6}"/>
              </a:ext>
            </a:extLst>
          </p:cNvPr>
          <p:cNvSpPr/>
          <p:nvPr/>
        </p:nvSpPr>
        <p:spPr>
          <a:xfrm>
            <a:off x="0" y="1177291"/>
            <a:ext cx="4711603" cy="4919306"/>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pic>
        <p:nvPicPr>
          <p:cNvPr id="11" name="Picture 10">
            <a:extLst>
              <a:ext uri="{FF2B5EF4-FFF2-40B4-BE49-F238E27FC236}">
                <a16:creationId xmlns:a16="http://schemas.microsoft.com/office/drawing/2014/main" id="{CF226449-A8CE-8E41-8FE1-8BE3236C743D}"/>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4711603" y="1180215"/>
            <a:ext cx="4432173" cy="4914759"/>
          </a:xfrm>
          <a:prstGeom prst="rect">
            <a:avLst/>
          </a:prstGeom>
        </p:spPr>
      </p:pic>
      <p:sp>
        <p:nvSpPr>
          <p:cNvPr id="15" name="Rectangle 14">
            <a:extLst>
              <a:ext uri="{FF2B5EF4-FFF2-40B4-BE49-F238E27FC236}">
                <a16:creationId xmlns:a16="http://schemas.microsoft.com/office/drawing/2014/main" id="{BD08EB40-56F4-634F-BEA4-37E0A266DF37}"/>
              </a:ext>
            </a:extLst>
          </p:cNvPr>
          <p:cNvSpPr/>
          <p:nvPr/>
        </p:nvSpPr>
        <p:spPr>
          <a:xfrm>
            <a:off x="321587" y="1328486"/>
            <a:ext cx="4068930"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8899A0D7-015A-3540-86E9-17708CC406B0}"/>
              </a:ext>
            </a:extLst>
          </p:cNvPr>
          <p:cNvSpPr/>
          <p:nvPr/>
        </p:nvSpPr>
        <p:spPr>
          <a:xfrm>
            <a:off x="316939" y="1328486"/>
            <a:ext cx="881139" cy="863737"/>
          </a:xfrm>
          <a:prstGeom prst="rect">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E5157F1-513D-444D-8ADF-D644308D55D3}"/>
              </a:ext>
            </a:extLst>
          </p:cNvPr>
          <p:cNvSpPr txBox="1"/>
          <p:nvPr/>
        </p:nvSpPr>
        <p:spPr>
          <a:xfrm>
            <a:off x="1350542" y="1549709"/>
            <a:ext cx="2732847" cy="400110"/>
          </a:xfrm>
          <a:prstGeom prst="rect">
            <a:avLst/>
          </a:prstGeom>
          <a:noFill/>
        </p:spPr>
        <p:txBody>
          <a:bodyPr wrap="square">
            <a:spAutoFit/>
          </a:bodyPr>
          <a:lstStyle/>
          <a:p>
            <a:r>
              <a:rPr lang="es-419" sz="2000"/>
              <a:t>Pérdida del empleo</a:t>
            </a:r>
          </a:p>
        </p:txBody>
      </p:sp>
      <p:sp>
        <p:nvSpPr>
          <p:cNvPr id="21" name="Rectangle 20">
            <a:extLst>
              <a:ext uri="{FF2B5EF4-FFF2-40B4-BE49-F238E27FC236}">
                <a16:creationId xmlns:a16="http://schemas.microsoft.com/office/drawing/2014/main" id="{2544A00F-CB3D-A449-87B6-2FCA0FF3D5AF}"/>
              </a:ext>
            </a:extLst>
          </p:cNvPr>
          <p:cNvSpPr/>
          <p:nvPr/>
        </p:nvSpPr>
        <p:spPr>
          <a:xfrm>
            <a:off x="321587" y="4158131"/>
            <a:ext cx="4068930"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59AFCE93-80B1-FC42-8978-E8B4E72A72D1}"/>
              </a:ext>
            </a:extLst>
          </p:cNvPr>
          <p:cNvSpPr/>
          <p:nvPr/>
        </p:nvSpPr>
        <p:spPr>
          <a:xfrm>
            <a:off x="316939" y="4158131"/>
            <a:ext cx="881139" cy="863737"/>
          </a:xfrm>
          <a:prstGeom prst="rect">
            <a:avLst/>
          </a:prstGeom>
          <a:solidFill>
            <a:schemeClr val="tx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599E134E-6B79-7047-8D0A-22C0E8C354BC}"/>
              </a:ext>
            </a:extLst>
          </p:cNvPr>
          <p:cNvSpPr txBox="1"/>
          <p:nvPr/>
        </p:nvSpPr>
        <p:spPr>
          <a:xfrm>
            <a:off x="1350542" y="4294694"/>
            <a:ext cx="2484998" cy="707886"/>
          </a:xfrm>
          <a:prstGeom prst="rect">
            <a:avLst/>
          </a:prstGeom>
          <a:noFill/>
        </p:spPr>
        <p:txBody>
          <a:bodyPr wrap="square">
            <a:spAutoFit/>
          </a:bodyPr>
          <a:lstStyle/>
          <a:p>
            <a:r>
              <a:rPr lang="es-419" sz="2000" dirty="0"/>
              <a:t>Cambio inesperado en la vida</a:t>
            </a:r>
          </a:p>
        </p:txBody>
      </p:sp>
      <p:sp>
        <p:nvSpPr>
          <p:cNvPr id="27" name="Rectangle 26">
            <a:extLst>
              <a:ext uri="{FF2B5EF4-FFF2-40B4-BE49-F238E27FC236}">
                <a16:creationId xmlns:a16="http://schemas.microsoft.com/office/drawing/2014/main" id="{2620A9F9-C3D8-DD4A-BE80-E3E0F400F4E1}"/>
              </a:ext>
            </a:extLst>
          </p:cNvPr>
          <p:cNvSpPr/>
          <p:nvPr/>
        </p:nvSpPr>
        <p:spPr>
          <a:xfrm>
            <a:off x="321587" y="2271701"/>
            <a:ext cx="4068930"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96418E95-6A86-4246-80F2-93031C6A1B1D}"/>
              </a:ext>
            </a:extLst>
          </p:cNvPr>
          <p:cNvSpPr/>
          <p:nvPr/>
        </p:nvSpPr>
        <p:spPr>
          <a:xfrm>
            <a:off x="316939" y="2271701"/>
            <a:ext cx="881139" cy="863737"/>
          </a:xfrm>
          <a:prstGeom prst="rect">
            <a:avLst/>
          </a:prstGeom>
          <a:solidFill>
            <a:schemeClr val="accent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B26B5A1-8A8F-B44B-8BB8-B5AC4CE80F85}"/>
              </a:ext>
            </a:extLst>
          </p:cNvPr>
          <p:cNvSpPr txBox="1"/>
          <p:nvPr/>
        </p:nvSpPr>
        <p:spPr>
          <a:xfrm>
            <a:off x="1350542" y="2503514"/>
            <a:ext cx="2484998" cy="400110"/>
          </a:xfrm>
          <a:prstGeom prst="rect">
            <a:avLst/>
          </a:prstGeom>
          <a:noFill/>
        </p:spPr>
        <p:txBody>
          <a:bodyPr wrap="square">
            <a:spAutoFit/>
          </a:bodyPr>
          <a:lstStyle/>
          <a:p>
            <a:r>
              <a:rPr lang="es-419" sz="2000"/>
              <a:t>Emergencia médica </a:t>
            </a:r>
          </a:p>
        </p:txBody>
      </p:sp>
      <p:sp>
        <p:nvSpPr>
          <p:cNvPr id="33" name="Rectangle 32">
            <a:extLst>
              <a:ext uri="{FF2B5EF4-FFF2-40B4-BE49-F238E27FC236}">
                <a16:creationId xmlns:a16="http://schemas.microsoft.com/office/drawing/2014/main" id="{9BC163BE-616E-7048-A4D9-1E84E7056D8A}"/>
              </a:ext>
            </a:extLst>
          </p:cNvPr>
          <p:cNvSpPr/>
          <p:nvPr/>
        </p:nvSpPr>
        <p:spPr>
          <a:xfrm>
            <a:off x="321587" y="3214916"/>
            <a:ext cx="4068930"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342E44AB-49FE-1D41-AE9E-6A745924AECF}"/>
              </a:ext>
            </a:extLst>
          </p:cNvPr>
          <p:cNvSpPr/>
          <p:nvPr/>
        </p:nvSpPr>
        <p:spPr>
          <a:xfrm>
            <a:off x="316939" y="3214916"/>
            <a:ext cx="881139" cy="863737"/>
          </a:xfrm>
          <a:prstGeom prst="rect">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6590BE51-46EA-CB4C-AF77-B9606A0EB1C9}"/>
              </a:ext>
            </a:extLst>
          </p:cNvPr>
          <p:cNvSpPr txBox="1"/>
          <p:nvPr/>
        </p:nvSpPr>
        <p:spPr>
          <a:xfrm>
            <a:off x="1198078" y="3334339"/>
            <a:ext cx="3155858" cy="707886"/>
          </a:xfrm>
          <a:prstGeom prst="rect">
            <a:avLst/>
          </a:prstGeom>
          <a:noFill/>
        </p:spPr>
        <p:txBody>
          <a:bodyPr wrap="square">
            <a:spAutoFit/>
          </a:bodyPr>
          <a:lstStyle/>
          <a:p>
            <a:r>
              <a:rPr lang="es-419" sz="2000" dirty="0"/>
              <a:t>Reparaciones importantes de la vivienda </a:t>
            </a:r>
          </a:p>
        </p:txBody>
      </p:sp>
      <p:sp>
        <p:nvSpPr>
          <p:cNvPr id="2" name="Title 1">
            <a:extLst>
              <a:ext uri="{FF2B5EF4-FFF2-40B4-BE49-F238E27FC236}">
                <a16:creationId xmlns:a16="http://schemas.microsoft.com/office/drawing/2014/main" id="{0EE7C24E-177C-4E80-B7BE-5D465E01174F}"/>
              </a:ext>
            </a:extLst>
          </p:cNvPr>
          <p:cNvSpPr>
            <a:spLocks noGrp="1"/>
          </p:cNvSpPr>
          <p:nvPr>
            <p:ph type="title"/>
          </p:nvPr>
        </p:nvSpPr>
        <p:spPr/>
        <p:txBody>
          <a:bodyPr/>
          <a:lstStyle/>
          <a:p>
            <a:r>
              <a:rPr lang="es-419"/>
              <a:t>Prepárese para las emergencias</a:t>
            </a:r>
            <a:br>
              <a:rPr lang="es-419"/>
            </a:br>
            <a:r>
              <a:rPr lang="es-419" sz="1800" b="0">
                <a:latin typeface="Arial" panose="020B0604020202020204" pitchFamily="34" charset="0"/>
                <a:cs typeface="Arial" panose="020B0604020202020204" pitchFamily="34" charset="0"/>
              </a:rPr>
              <a:t>¿Qué es un gasto de emergencia?</a:t>
            </a:r>
          </a:p>
        </p:txBody>
      </p:sp>
      <p:sp>
        <p:nvSpPr>
          <p:cNvPr id="4" name="Slide Number Placeholder 3">
            <a:extLst>
              <a:ext uri="{FF2B5EF4-FFF2-40B4-BE49-F238E27FC236}">
                <a16:creationId xmlns:a16="http://schemas.microsoft.com/office/drawing/2014/main" id="{E315B789-E97C-4214-9750-3F947DC4FED5}"/>
              </a:ext>
            </a:extLst>
          </p:cNvPr>
          <p:cNvSpPr>
            <a:spLocks noGrp="1"/>
          </p:cNvSpPr>
          <p:nvPr>
            <p:ph type="sldNum" sz="quarter" idx="12"/>
          </p:nvPr>
        </p:nvSpPr>
        <p:spPr/>
        <p:txBody>
          <a:bodyPr/>
          <a:lstStyle/>
          <a:p>
            <a:fld id="{BB333B34-C87C-402E-ABB0-13B7C9DEBBC4}" type="slidenum">
              <a:rPr lang="en-US" smtClean="0"/>
              <a:t>19</a:t>
            </a:fld>
            <a:endParaRPr lang="en-US"/>
          </a:p>
        </p:txBody>
      </p:sp>
      <p:sp>
        <p:nvSpPr>
          <p:cNvPr id="7" name="Text Placeholder 5">
            <a:extLst>
              <a:ext uri="{FF2B5EF4-FFF2-40B4-BE49-F238E27FC236}">
                <a16:creationId xmlns:a16="http://schemas.microsoft.com/office/drawing/2014/main" id="{EEB65614-FB22-4EEF-8E39-1A967C05A4F1}"/>
              </a:ext>
            </a:extLst>
          </p:cNvPr>
          <p:cNvSpPr txBox="1">
            <a:spLocks/>
          </p:cNvSpPr>
          <p:nvPr/>
        </p:nvSpPr>
        <p:spPr>
          <a:xfrm>
            <a:off x="1876885" y="6168123"/>
            <a:ext cx="6476093" cy="402451"/>
          </a:xfrm>
          <a:prstGeom prst="rect">
            <a:avLst/>
          </a:prstGeom>
        </p:spPr>
        <p:txBody>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None/>
            </a:pPr>
            <a:endParaRPr lang="en-US" sz="900" dirty="0"/>
          </a:p>
        </p:txBody>
      </p:sp>
      <p:sp>
        <p:nvSpPr>
          <p:cNvPr id="39" name="Rectangle 38">
            <a:extLst>
              <a:ext uri="{FF2B5EF4-FFF2-40B4-BE49-F238E27FC236}">
                <a16:creationId xmlns:a16="http://schemas.microsoft.com/office/drawing/2014/main" id="{AF236806-A4E5-2E4B-A1C6-E8DC9EF043C2}"/>
              </a:ext>
            </a:extLst>
          </p:cNvPr>
          <p:cNvSpPr/>
          <p:nvPr/>
        </p:nvSpPr>
        <p:spPr>
          <a:xfrm>
            <a:off x="321587" y="5101348"/>
            <a:ext cx="4068930"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DA2C2601-1783-2D4C-9535-CB7FBEBBFD09}"/>
              </a:ext>
            </a:extLst>
          </p:cNvPr>
          <p:cNvSpPr/>
          <p:nvPr/>
        </p:nvSpPr>
        <p:spPr>
          <a:xfrm>
            <a:off x="316939" y="5101348"/>
            <a:ext cx="881139" cy="863737"/>
          </a:xfrm>
          <a:prstGeom prst="rect">
            <a:avLst/>
          </a:prstGeom>
          <a:solidFill>
            <a:schemeClr val="accent5"/>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7EAFF704-2B54-994E-B311-AFBF46A7C887}"/>
              </a:ext>
            </a:extLst>
          </p:cNvPr>
          <p:cNvSpPr txBox="1"/>
          <p:nvPr/>
        </p:nvSpPr>
        <p:spPr>
          <a:xfrm>
            <a:off x="1377906" y="5158431"/>
            <a:ext cx="2104591" cy="400110"/>
          </a:xfrm>
          <a:prstGeom prst="rect">
            <a:avLst/>
          </a:prstGeom>
          <a:noFill/>
        </p:spPr>
        <p:txBody>
          <a:bodyPr wrap="square">
            <a:spAutoFit/>
          </a:bodyPr>
          <a:lstStyle/>
          <a:p>
            <a:r>
              <a:rPr lang="es-419" sz="2000" dirty="0"/>
              <a:t>Accidente automovilístico</a:t>
            </a:r>
          </a:p>
        </p:txBody>
      </p:sp>
      <p:pic>
        <p:nvPicPr>
          <p:cNvPr id="30" name="Picture 29">
            <a:extLst>
              <a:ext uri="{FF2B5EF4-FFF2-40B4-BE49-F238E27FC236}">
                <a16:creationId xmlns:a16="http://schemas.microsoft.com/office/drawing/2014/main" id="{5ED3097A-5FAD-FE45-B634-3135E69D8F99}"/>
              </a:ext>
            </a:extLst>
          </p:cNvPr>
          <p:cNvPicPr>
            <a:picLocks noChangeAspect="1"/>
          </p:cNvPicPr>
          <p:nvPr/>
        </p:nvPicPr>
        <p:blipFill>
          <a:blip r:embed="rId4">
            <a:lum bright="100000" contrast="-100000"/>
          </a:blip>
          <a:stretch>
            <a:fillRect/>
          </a:stretch>
        </p:blipFill>
        <p:spPr>
          <a:xfrm>
            <a:off x="526072" y="1546276"/>
            <a:ext cx="443827" cy="402732"/>
          </a:xfrm>
          <a:prstGeom prst="rect">
            <a:avLst/>
          </a:prstGeom>
        </p:spPr>
      </p:pic>
      <p:pic>
        <p:nvPicPr>
          <p:cNvPr id="31" name="Graphic 30">
            <a:extLst>
              <a:ext uri="{FF2B5EF4-FFF2-40B4-BE49-F238E27FC236}">
                <a16:creationId xmlns:a16="http://schemas.microsoft.com/office/drawing/2014/main" id="{BD6E4F26-5F7F-3C41-9B98-EF30D83D06E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09619" y="3415453"/>
            <a:ext cx="476732" cy="476732"/>
          </a:xfrm>
          <a:prstGeom prst="rect">
            <a:avLst/>
          </a:prstGeom>
        </p:spPr>
      </p:pic>
      <p:pic>
        <p:nvPicPr>
          <p:cNvPr id="32" name="Picture 31">
            <a:extLst>
              <a:ext uri="{FF2B5EF4-FFF2-40B4-BE49-F238E27FC236}">
                <a16:creationId xmlns:a16="http://schemas.microsoft.com/office/drawing/2014/main" id="{0ED7094F-C242-3947-9B7E-6F2D98068109}"/>
              </a:ext>
            </a:extLst>
          </p:cNvPr>
          <p:cNvPicPr>
            <a:picLocks noChangeAspect="1"/>
          </p:cNvPicPr>
          <p:nvPr/>
        </p:nvPicPr>
        <p:blipFill>
          <a:blip r:embed="rId7">
            <a:lum bright="100000" contrast="-100000"/>
          </a:blip>
          <a:stretch>
            <a:fillRect/>
          </a:stretch>
        </p:blipFill>
        <p:spPr>
          <a:xfrm>
            <a:off x="579495" y="2463855"/>
            <a:ext cx="336980" cy="443827"/>
          </a:xfrm>
          <a:prstGeom prst="rect">
            <a:avLst/>
          </a:prstGeom>
        </p:spPr>
      </p:pic>
      <p:pic>
        <p:nvPicPr>
          <p:cNvPr id="36" name="Picture 35">
            <a:extLst>
              <a:ext uri="{FF2B5EF4-FFF2-40B4-BE49-F238E27FC236}">
                <a16:creationId xmlns:a16="http://schemas.microsoft.com/office/drawing/2014/main" id="{EDB2AADA-E36D-7E4D-8A10-BE50D2821031}"/>
              </a:ext>
            </a:extLst>
          </p:cNvPr>
          <p:cNvPicPr>
            <a:picLocks noChangeAspect="1"/>
          </p:cNvPicPr>
          <p:nvPr/>
        </p:nvPicPr>
        <p:blipFill>
          <a:blip r:embed="rId8">
            <a:lum bright="100000" contrast="-100000"/>
          </a:blip>
          <a:stretch>
            <a:fillRect/>
          </a:stretch>
        </p:blipFill>
        <p:spPr>
          <a:xfrm>
            <a:off x="530181" y="4366411"/>
            <a:ext cx="435608" cy="410951"/>
          </a:xfrm>
          <a:prstGeom prst="rect">
            <a:avLst/>
          </a:prstGeom>
        </p:spPr>
      </p:pic>
      <p:pic>
        <p:nvPicPr>
          <p:cNvPr id="37" name="Graphic 36">
            <a:extLst>
              <a:ext uri="{FF2B5EF4-FFF2-40B4-BE49-F238E27FC236}">
                <a16:creationId xmlns:a16="http://schemas.microsoft.com/office/drawing/2014/main" id="{8D28DF05-DB1A-B946-A686-609772DD255B}"/>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01415" y="5298261"/>
            <a:ext cx="493141" cy="493141"/>
          </a:xfrm>
          <a:prstGeom prst="rect">
            <a:avLst/>
          </a:prstGeom>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ADMASTER-STAMP!MGR0309232773759</a:t>
            </a:r>
          </a:p>
        </p:txBody>
      </p:sp>
      <p:sp>
        <p:nvSpPr>
          <p:cNvPr id="5" name="TextBox 5"/>
          <p:cNvSpPr txBox="1"/>
          <p:nvPr/>
        </p:nvSpPr>
        <p:spPr>
          <a:xfrm>
            <a:off x="7086600" y="6642100"/>
            <a:ext cx="3810000" cy="166449"/>
          </a:xfrm>
          <a:prstGeom prst="rect">
            <a:avLst/>
          </a:prstGeom>
        </p:spPr>
        <p:txBody>
          <a:bodyPr lIns="0" tIns="0" rIns="0" bIns="0" rtlCol="0" anchor="t" anchorCtr="0">
            <a:noAutofit/>
          </a:bodyPr>
          <a:lstStyle/>
          <a:p>
            <a:pPr algn="l">
              <a:defRPr/>
            </a:pPr>
            <a:r>
              <a:rPr lang="es-419" sz="800" b="0" i="0">
                <a:solidFill>
                  <a:srgbClr val="000000"/>
                </a:solidFill>
                <a:latin typeface="Courier"/>
              </a:rPr>
              <a:t>MGR0309232773759</a:t>
            </a:r>
          </a:p>
        </p:txBody>
      </p:sp>
    </p:spTree>
    <p:extLst>
      <p:ext uri="{BB962C8B-B14F-4D97-AF65-F5344CB8AC3E}">
        <p14:creationId xmlns:p14="http://schemas.microsoft.com/office/powerpoint/2010/main" val="60155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00F21EB-D121-6645-8DD0-077AC7B78FCC}"/>
              </a:ext>
            </a:extLst>
          </p:cNvPr>
          <p:cNvSpPr/>
          <p:nvPr/>
        </p:nvSpPr>
        <p:spPr>
          <a:xfrm>
            <a:off x="0" y="1177291"/>
            <a:ext cx="5450681" cy="4919306"/>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pic>
        <p:nvPicPr>
          <p:cNvPr id="22" name="Picture 21">
            <a:extLst>
              <a:ext uri="{FF2B5EF4-FFF2-40B4-BE49-F238E27FC236}">
                <a16:creationId xmlns:a16="http://schemas.microsoft.com/office/drawing/2014/main" id="{94EC0AD7-36C1-F149-8F43-305C1E4C14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2840" r="18515" b="1254"/>
          <a:stretch/>
        </p:blipFill>
        <p:spPr>
          <a:xfrm>
            <a:off x="5450681" y="1177291"/>
            <a:ext cx="3693319" cy="5003590"/>
          </a:xfrm>
          <a:prstGeom prst="rect">
            <a:avLst/>
          </a:prstGeom>
        </p:spPr>
      </p:pic>
      <p:sp>
        <p:nvSpPr>
          <p:cNvPr id="27" name="Rectangle 26">
            <a:extLst>
              <a:ext uri="{FF2B5EF4-FFF2-40B4-BE49-F238E27FC236}">
                <a16:creationId xmlns:a16="http://schemas.microsoft.com/office/drawing/2014/main" id="{2F6810FB-6CA6-524F-A414-6A57B3D271C6}"/>
              </a:ext>
            </a:extLst>
          </p:cNvPr>
          <p:cNvSpPr/>
          <p:nvPr/>
        </p:nvSpPr>
        <p:spPr>
          <a:xfrm>
            <a:off x="321587" y="1479754"/>
            <a:ext cx="4791101"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04818310-D275-1E48-BE1C-7261404AF3BF}"/>
              </a:ext>
            </a:extLst>
          </p:cNvPr>
          <p:cNvSpPr/>
          <p:nvPr/>
        </p:nvSpPr>
        <p:spPr>
          <a:xfrm>
            <a:off x="316939" y="1479754"/>
            <a:ext cx="881139" cy="863737"/>
          </a:xfrm>
          <a:prstGeom prst="rect">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79401D96-427E-BA48-8BA7-9386BF54920D}"/>
              </a:ext>
            </a:extLst>
          </p:cNvPr>
          <p:cNvSpPr txBox="1"/>
          <p:nvPr/>
        </p:nvSpPr>
        <p:spPr>
          <a:xfrm>
            <a:off x="1350542" y="1711567"/>
            <a:ext cx="3634926" cy="400110"/>
          </a:xfrm>
          <a:prstGeom prst="rect">
            <a:avLst/>
          </a:prstGeom>
          <a:noFill/>
        </p:spPr>
        <p:txBody>
          <a:bodyPr wrap="square">
            <a:spAutoFit/>
          </a:bodyPr>
          <a:lstStyle/>
          <a:p>
            <a:pPr lvl="0"/>
            <a:r>
              <a:rPr lang="es-419" sz="2000"/>
              <a:t>¿Qué es el estrés?</a:t>
            </a:r>
          </a:p>
        </p:txBody>
      </p:sp>
      <p:sp>
        <p:nvSpPr>
          <p:cNvPr id="39" name="Rectangle 38">
            <a:extLst>
              <a:ext uri="{FF2B5EF4-FFF2-40B4-BE49-F238E27FC236}">
                <a16:creationId xmlns:a16="http://schemas.microsoft.com/office/drawing/2014/main" id="{AAA2323F-729B-AA42-A800-5E089147F901}"/>
              </a:ext>
            </a:extLst>
          </p:cNvPr>
          <p:cNvSpPr/>
          <p:nvPr/>
        </p:nvSpPr>
        <p:spPr>
          <a:xfrm>
            <a:off x="321587" y="2688597"/>
            <a:ext cx="4791101" cy="1068363"/>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E1BE1695-3919-9847-9600-192FCAFEA77D}"/>
              </a:ext>
            </a:extLst>
          </p:cNvPr>
          <p:cNvSpPr/>
          <p:nvPr/>
        </p:nvSpPr>
        <p:spPr>
          <a:xfrm>
            <a:off x="316939" y="2688597"/>
            <a:ext cx="881139" cy="1068363"/>
          </a:xfrm>
          <a:prstGeom prst="rect">
            <a:avLst/>
          </a:prstGeom>
          <a:solidFill>
            <a:schemeClr val="accent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E8814D1C-C938-C947-A321-C9FD6FC8BE0E}"/>
              </a:ext>
            </a:extLst>
          </p:cNvPr>
          <p:cNvSpPr txBox="1"/>
          <p:nvPr/>
        </p:nvSpPr>
        <p:spPr>
          <a:xfrm>
            <a:off x="1350542" y="2784381"/>
            <a:ext cx="3762146" cy="1015663"/>
          </a:xfrm>
          <a:prstGeom prst="rect">
            <a:avLst/>
          </a:prstGeom>
          <a:noFill/>
        </p:spPr>
        <p:txBody>
          <a:bodyPr wrap="square">
            <a:spAutoFit/>
          </a:bodyPr>
          <a:lstStyle/>
          <a:p>
            <a:r>
              <a:rPr lang="es-419" sz="2000"/>
              <a:t>Las causas del estrés financiero y las formas de reducirlo</a:t>
            </a:r>
          </a:p>
          <a:p>
            <a:pPr lvl="0"/>
            <a:endParaRPr lang="en-US" sz="2000" dirty="0"/>
          </a:p>
        </p:txBody>
      </p:sp>
      <p:sp>
        <p:nvSpPr>
          <p:cNvPr id="45" name="Rectangle 44">
            <a:extLst>
              <a:ext uri="{FF2B5EF4-FFF2-40B4-BE49-F238E27FC236}">
                <a16:creationId xmlns:a16="http://schemas.microsoft.com/office/drawing/2014/main" id="{297A8F50-0CBF-5B4E-AFAA-11509D90BB2B}"/>
              </a:ext>
            </a:extLst>
          </p:cNvPr>
          <p:cNvSpPr/>
          <p:nvPr/>
        </p:nvSpPr>
        <p:spPr>
          <a:xfrm>
            <a:off x="321587" y="4116058"/>
            <a:ext cx="4791101"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0BF4D909-2771-964A-9B6A-04C40FFB0141}"/>
              </a:ext>
            </a:extLst>
          </p:cNvPr>
          <p:cNvSpPr/>
          <p:nvPr/>
        </p:nvSpPr>
        <p:spPr>
          <a:xfrm>
            <a:off x="316939" y="4116058"/>
            <a:ext cx="881139" cy="863737"/>
          </a:xfrm>
          <a:prstGeom prst="rect">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1B084719-0D99-4D45-BC66-1635BAE0F761}"/>
              </a:ext>
            </a:extLst>
          </p:cNvPr>
          <p:cNvSpPr txBox="1"/>
          <p:nvPr/>
        </p:nvSpPr>
        <p:spPr>
          <a:xfrm>
            <a:off x="1350542" y="4347871"/>
            <a:ext cx="3213506" cy="400110"/>
          </a:xfrm>
          <a:prstGeom prst="rect">
            <a:avLst/>
          </a:prstGeom>
          <a:noFill/>
        </p:spPr>
        <p:txBody>
          <a:bodyPr wrap="square">
            <a:spAutoFit/>
          </a:bodyPr>
          <a:lstStyle/>
          <a:p>
            <a:pPr lvl="0"/>
            <a:r>
              <a:rPr lang="es-419" sz="2000"/>
              <a:t>Cómo cuidar de uno mismo</a:t>
            </a:r>
          </a:p>
        </p:txBody>
      </p:sp>
      <p:sp>
        <p:nvSpPr>
          <p:cNvPr id="2" name="Title 1">
            <a:extLst>
              <a:ext uri="{FF2B5EF4-FFF2-40B4-BE49-F238E27FC236}">
                <a16:creationId xmlns:a16="http://schemas.microsoft.com/office/drawing/2014/main" id="{4F86B333-4EC7-7A4B-8DE2-FB3505EB11FB}"/>
              </a:ext>
            </a:extLst>
          </p:cNvPr>
          <p:cNvSpPr>
            <a:spLocks noGrp="1"/>
          </p:cNvSpPr>
          <p:nvPr>
            <p:ph type="title"/>
          </p:nvPr>
        </p:nvSpPr>
        <p:spPr/>
        <p:txBody>
          <a:bodyPr/>
          <a:lstStyle/>
          <a:p>
            <a:r>
              <a:rPr lang="es-419"/>
              <a:t>Lo que aprenderá hoy</a:t>
            </a:r>
          </a:p>
        </p:txBody>
      </p:sp>
      <p:sp>
        <p:nvSpPr>
          <p:cNvPr id="5" name="Slide Number Placeholder 4">
            <a:extLst>
              <a:ext uri="{FF2B5EF4-FFF2-40B4-BE49-F238E27FC236}">
                <a16:creationId xmlns:a16="http://schemas.microsoft.com/office/drawing/2014/main" id="{EC7D5DE5-9C3F-4BF8-8351-49549F5BE087}"/>
              </a:ext>
            </a:extLst>
          </p:cNvPr>
          <p:cNvSpPr>
            <a:spLocks noGrp="1"/>
          </p:cNvSpPr>
          <p:nvPr>
            <p:ph type="sldNum" sz="quarter" idx="12"/>
          </p:nvPr>
        </p:nvSpPr>
        <p:spPr/>
        <p:txBody>
          <a:bodyPr/>
          <a:lstStyle/>
          <a:p>
            <a:fld id="{BB333B34-C87C-402E-ABB0-13B7C9DEBBC4}" type="slidenum">
              <a:rPr lang="en-US" smtClean="0"/>
              <a:t>2</a:t>
            </a:fld>
            <a:endParaRPr lang="en-US"/>
          </a:p>
        </p:txBody>
      </p:sp>
      <p:pic>
        <p:nvPicPr>
          <p:cNvPr id="48" name="Graphic 47">
            <a:extLst>
              <a:ext uri="{FF2B5EF4-FFF2-40B4-BE49-F238E27FC236}">
                <a16:creationId xmlns:a16="http://schemas.microsoft.com/office/drawing/2014/main" id="{FB5B5924-7D7A-414A-B0AC-62EBB596A88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93426" y="1614201"/>
            <a:ext cx="559003" cy="559003"/>
          </a:xfrm>
          <a:prstGeom prst="rect">
            <a:avLst/>
          </a:prstGeom>
        </p:spPr>
      </p:pic>
      <p:pic>
        <p:nvPicPr>
          <p:cNvPr id="49" name="Graphic 48">
            <a:extLst>
              <a:ext uri="{FF2B5EF4-FFF2-40B4-BE49-F238E27FC236}">
                <a16:creationId xmlns:a16="http://schemas.microsoft.com/office/drawing/2014/main" id="{D756A22F-4FB7-264B-B3ED-B85AA83E2A2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5475" y="2942666"/>
            <a:ext cx="559003" cy="559003"/>
          </a:xfrm>
          <a:prstGeom prst="rect">
            <a:avLst/>
          </a:prstGeom>
        </p:spPr>
      </p:pic>
      <p:pic>
        <p:nvPicPr>
          <p:cNvPr id="50" name="Graphic 49">
            <a:extLst>
              <a:ext uri="{FF2B5EF4-FFF2-40B4-BE49-F238E27FC236}">
                <a16:creationId xmlns:a16="http://schemas.microsoft.com/office/drawing/2014/main" id="{DB846B4B-9EC9-F54D-975D-33A46B414117}"/>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72045" y="4259119"/>
            <a:ext cx="559003" cy="559003"/>
          </a:xfrm>
          <a:prstGeom prst="rect">
            <a:avLst/>
          </a:prstGeom>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ADMASTER-STAMP!MGR0309232773759</a:t>
            </a:r>
          </a:p>
        </p:txBody>
      </p:sp>
      <p:sp>
        <p:nvSpPr>
          <p:cNvPr id="4" name="TextBox 4"/>
          <p:cNvSpPr txBox="1"/>
          <p:nvPr/>
        </p:nvSpPr>
        <p:spPr>
          <a:xfrm>
            <a:off x="7086600" y="6642100"/>
            <a:ext cx="3810000" cy="166449"/>
          </a:xfrm>
          <a:prstGeom prst="rect">
            <a:avLst/>
          </a:prstGeom>
        </p:spPr>
        <p:txBody>
          <a:bodyPr lIns="0" tIns="0" rIns="0" bIns="0" rtlCol="0" anchor="t" anchorCtr="0">
            <a:noAutofit/>
          </a:bodyPr>
          <a:lstStyle/>
          <a:p>
            <a:pPr algn="l">
              <a:defRPr/>
            </a:pPr>
            <a:r>
              <a:rPr lang="es-419" sz="800" b="0" i="0">
                <a:solidFill>
                  <a:srgbClr val="000000"/>
                </a:solidFill>
                <a:latin typeface="Courier"/>
              </a:rPr>
              <a:t>MGR0309232773759</a:t>
            </a:r>
          </a:p>
        </p:txBody>
      </p:sp>
    </p:spTree>
    <p:extLst>
      <p:ext uri="{BB962C8B-B14F-4D97-AF65-F5344CB8AC3E}">
        <p14:creationId xmlns:p14="http://schemas.microsoft.com/office/powerpoint/2010/main" val="427990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AF509D-9C3B-E14B-9756-6377DB8BE3C0}"/>
              </a:ext>
            </a:extLst>
          </p:cNvPr>
          <p:cNvSpPr>
            <a:spLocks noGrp="1"/>
          </p:cNvSpPr>
          <p:nvPr>
            <p:ph type="title"/>
          </p:nvPr>
        </p:nvSpPr>
        <p:spPr/>
        <p:txBody>
          <a:bodyPr/>
          <a:lstStyle/>
          <a:p>
            <a:pPr marL="0" marR="0">
              <a:lnSpc>
                <a:spcPct val="107000"/>
              </a:lnSpc>
              <a:spcBef>
                <a:spcPts val="0"/>
              </a:spcBef>
              <a:spcAft>
                <a:spcPts val="800"/>
              </a:spcAft>
            </a:pPr>
            <a:r>
              <a:rPr lang="es-419"/>
              <a:t>La guía de planificación universitaria puede ayudarlo a que su familia planifique, ahorre y alcance el éxito </a:t>
            </a:r>
            <a:br>
              <a:rPr lang="es-419" sz="1800">
                <a:latin typeface="Calibri" panose="020F0502020204030204" pitchFamily="34" charset="0"/>
                <a:ea typeface="Calibri" panose="020F0502020204030204" pitchFamily="34" charset="0"/>
                <a:cs typeface="Times New Roman" panose="02020603050405020304" pitchFamily="18" charset="0"/>
              </a:rPr>
            </a:br>
            <a:r>
              <a:rPr lang="es-419" sz="1800">
                <a:latin typeface="Manulife JH Sans" panose="020B0503040401060103" pitchFamily="34" charset="0"/>
                <a:ea typeface="Calibri" panose="020F0502020204030204" pitchFamily="34" charset="0"/>
                <a:cs typeface="Calibri Light" panose="020F0302020204030204" pitchFamily="34" charset="0"/>
              </a:rPr>
              <a:t> </a:t>
            </a:r>
            <a:br>
              <a:rPr lang="es-419" sz="1800">
                <a:latin typeface="Calibri" panose="020F0502020204030204" pitchFamily="34" charset="0"/>
                <a:ea typeface="Calibri" panose="020F0502020204030204" pitchFamily="34" charset="0"/>
                <a:cs typeface="Times New Roman" panose="02020603050405020304" pitchFamily="18" charset="0"/>
              </a:rPr>
            </a:br>
            <a:endParaRPr lang="es-419" sz="1800">
              <a:latin typeface="Calibri" panose="020F0502020204030204" pitchFamily="34" charset="0"/>
              <a:ea typeface="Calibri" panose="020F0502020204030204" pitchFamily="34"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35E8A192-C84D-4EA1-B43E-4EDFA405B7E2}"/>
              </a:ext>
            </a:extLst>
          </p:cNvPr>
          <p:cNvSpPr>
            <a:spLocks noGrp="1"/>
          </p:cNvSpPr>
          <p:nvPr>
            <p:ph type="sldNum" sz="quarter" idx="12"/>
          </p:nvPr>
        </p:nvSpPr>
        <p:spPr/>
        <p:txBody>
          <a:bodyPr/>
          <a:lstStyle/>
          <a:p>
            <a:fld id="{BB333B34-C87C-402E-ABB0-13B7C9DEBBC4}" type="slidenum">
              <a:rPr lang="en-US" smtClean="0"/>
              <a:t>20</a:t>
            </a:fld>
            <a:endParaRPr lang="en-US"/>
          </a:p>
        </p:txBody>
      </p:sp>
      <p:sp>
        <p:nvSpPr>
          <p:cNvPr id="24" name="Text Placeholder 23">
            <a:extLst>
              <a:ext uri="{FF2B5EF4-FFF2-40B4-BE49-F238E27FC236}">
                <a16:creationId xmlns:a16="http://schemas.microsoft.com/office/drawing/2014/main" id="{F2A063A1-5ABA-5C42-A62A-DDF3D9FA6A3A}"/>
              </a:ext>
            </a:extLst>
          </p:cNvPr>
          <p:cNvSpPr>
            <a:spLocks noGrp="1"/>
          </p:cNvSpPr>
          <p:nvPr>
            <p:ph type="body" sz="quarter" idx="15"/>
          </p:nvPr>
        </p:nvSpPr>
        <p:spPr/>
        <p:txBody>
          <a:bodyPr/>
          <a:lstStyle/>
          <a:p>
            <a:r>
              <a:rPr lang="es-419"/>
              <a:t>John Hancock Life Insurance Company (EE. UU.), John Hancock Life Insurance Company of New York y John Hancock Retirement Plan Services, LLC no están afiliadas con el Centro de Planificación Educativa, y ninguno es responsable de las obligaciones de los demás.</a:t>
            </a:r>
          </a:p>
        </p:txBody>
      </p:sp>
      <p:sp>
        <p:nvSpPr>
          <p:cNvPr id="27" name="Rectangle 26">
            <a:extLst>
              <a:ext uri="{FF2B5EF4-FFF2-40B4-BE49-F238E27FC236}">
                <a16:creationId xmlns:a16="http://schemas.microsoft.com/office/drawing/2014/main" id="{E6302250-709F-AB45-8289-96266FC6BAA3}"/>
              </a:ext>
            </a:extLst>
          </p:cNvPr>
          <p:cNvSpPr/>
          <p:nvPr/>
        </p:nvSpPr>
        <p:spPr>
          <a:xfrm>
            <a:off x="3389415" y="1668438"/>
            <a:ext cx="5277670" cy="707886"/>
          </a:xfrm>
          <a:prstGeom prst="rect">
            <a:avLst/>
          </a:prstGeom>
        </p:spPr>
        <p:txBody>
          <a:bodyPr wrap="square">
            <a:spAutoFit/>
          </a:bodyPr>
          <a:lstStyle/>
          <a:p>
            <a:r>
              <a:rPr lang="es-419" sz="2000"/>
              <a:t>La información y las herramientas que necesita para ahorrar y postularse para el ingreso a la universidad en un solo lugar</a:t>
            </a:r>
          </a:p>
        </p:txBody>
      </p:sp>
      <p:pic>
        <p:nvPicPr>
          <p:cNvPr id="30" name="Picture 29">
            <a:extLst>
              <a:ext uri="{FF2B5EF4-FFF2-40B4-BE49-F238E27FC236}">
                <a16:creationId xmlns:a16="http://schemas.microsoft.com/office/drawing/2014/main" id="{F718197E-8883-7E40-965D-4345BA69323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5430" y="1492906"/>
            <a:ext cx="2453544" cy="1041938"/>
          </a:xfrm>
          <a:prstGeom prst="rect">
            <a:avLst/>
          </a:prstGeom>
        </p:spPr>
      </p:pic>
      <p:sp>
        <p:nvSpPr>
          <p:cNvPr id="34" name="Rectangle 33">
            <a:extLst>
              <a:ext uri="{FF2B5EF4-FFF2-40B4-BE49-F238E27FC236}">
                <a16:creationId xmlns:a16="http://schemas.microsoft.com/office/drawing/2014/main" id="{CB1C25C7-0D7B-BA49-9CA5-7FC403A68DCB}"/>
              </a:ext>
            </a:extLst>
          </p:cNvPr>
          <p:cNvSpPr/>
          <p:nvPr/>
        </p:nvSpPr>
        <p:spPr>
          <a:xfrm>
            <a:off x="133218" y="2873417"/>
            <a:ext cx="2838147" cy="1423585"/>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endParaRPr lang="en-US" altLang="en-US" dirty="0">
              <a:solidFill>
                <a:schemeClr val="bg1"/>
              </a:solidFill>
              <a:latin typeface="Arial" panose="020B0604020202020204" pitchFamily="34" charset="0"/>
              <a:ea typeface="Geneva" pitchFamily="1" charset="0"/>
              <a:cs typeface="Arial" panose="020B0604020202020204" pitchFamily="34" charset="0"/>
            </a:endParaRPr>
          </a:p>
        </p:txBody>
      </p:sp>
      <p:sp>
        <p:nvSpPr>
          <p:cNvPr id="37" name="Rectangle 36">
            <a:extLst>
              <a:ext uri="{FF2B5EF4-FFF2-40B4-BE49-F238E27FC236}">
                <a16:creationId xmlns:a16="http://schemas.microsoft.com/office/drawing/2014/main" id="{9790DBF1-917A-864C-A5C2-88879E214C0F}"/>
              </a:ext>
            </a:extLst>
          </p:cNvPr>
          <p:cNvSpPr/>
          <p:nvPr/>
        </p:nvSpPr>
        <p:spPr>
          <a:xfrm>
            <a:off x="3132284" y="2873417"/>
            <a:ext cx="2838147" cy="1423585"/>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endParaRPr lang="en-US" altLang="en-US" dirty="0">
              <a:solidFill>
                <a:schemeClr val="bg1"/>
              </a:solidFill>
              <a:latin typeface="Arial" panose="020B0604020202020204" pitchFamily="34" charset="0"/>
              <a:ea typeface="Geneva" pitchFamily="1" charset="0"/>
              <a:cs typeface="Arial" panose="020B0604020202020204" pitchFamily="34" charset="0"/>
            </a:endParaRPr>
          </a:p>
        </p:txBody>
      </p:sp>
      <p:sp>
        <p:nvSpPr>
          <p:cNvPr id="38" name="Rectangle 37">
            <a:extLst>
              <a:ext uri="{FF2B5EF4-FFF2-40B4-BE49-F238E27FC236}">
                <a16:creationId xmlns:a16="http://schemas.microsoft.com/office/drawing/2014/main" id="{DB77B114-BA5B-C643-A604-A3572469A80E}"/>
              </a:ext>
            </a:extLst>
          </p:cNvPr>
          <p:cNvSpPr/>
          <p:nvPr/>
        </p:nvSpPr>
        <p:spPr>
          <a:xfrm>
            <a:off x="6131349" y="2873417"/>
            <a:ext cx="2838147" cy="1423585"/>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endParaRPr lang="en-US" altLang="en-US" dirty="0">
              <a:solidFill>
                <a:schemeClr val="bg1"/>
              </a:solidFill>
              <a:latin typeface="Arial" panose="020B0604020202020204" pitchFamily="34" charset="0"/>
              <a:ea typeface="Geneva" pitchFamily="1" charset="0"/>
              <a:cs typeface="Arial" panose="020B0604020202020204" pitchFamily="34" charset="0"/>
            </a:endParaRPr>
          </a:p>
        </p:txBody>
      </p:sp>
      <p:sp>
        <p:nvSpPr>
          <p:cNvPr id="23" name="Rectangle 22">
            <a:extLst>
              <a:ext uri="{FF2B5EF4-FFF2-40B4-BE49-F238E27FC236}">
                <a16:creationId xmlns:a16="http://schemas.microsoft.com/office/drawing/2014/main" id="{EB9F0411-5FFF-5E4B-919B-DD690D0CA117}"/>
              </a:ext>
            </a:extLst>
          </p:cNvPr>
          <p:cNvSpPr/>
          <p:nvPr/>
        </p:nvSpPr>
        <p:spPr>
          <a:xfrm>
            <a:off x="133218" y="2728245"/>
            <a:ext cx="2838147" cy="1502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endParaRPr lang="en-US" altLang="en-US" dirty="0">
              <a:solidFill>
                <a:schemeClr val="bg1"/>
              </a:solidFill>
              <a:latin typeface="Arial" panose="020B0604020202020204" pitchFamily="34" charset="0"/>
              <a:ea typeface="Geneva" pitchFamily="1" charset="0"/>
              <a:cs typeface="Arial" panose="020B0604020202020204" pitchFamily="34" charset="0"/>
            </a:endParaRPr>
          </a:p>
        </p:txBody>
      </p:sp>
      <p:sp>
        <p:nvSpPr>
          <p:cNvPr id="25" name="Rectangle 24">
            <a:extLst>
              <a:ext uri="{FF2B5EF4-FFF2-40B4-BE49-F238E27FC236}">
                <a16:creationId xmlns:a16="http://schemas.microsoft.com/office/drawing/2014/main" id="{77341242-C656-0B46-83F9-82A9EC90BC9C}"/>
              </a:ext>
            </a:extLst>
          </p:cNvPr>
          <p:cNvSpPr/>
          <p:nvPr/>
        </p:nvSpPr>
        <p:spPr>
          <a:xfrm>
            <a:off x="3132284" y="2728245"/>
            <a:ext cx="2838147" cy="150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endParaRPr lang="en-US" altLang="en-US" dirty="0">
              <a:solidFill>
                <a:schemeClr val="bg1"/>
              </a:solidFill>
              <a:latin typeface="Arial" panose="020B0604020202020204" pitchFamily="34" charset="0"/>
              <a:ea typeface="Geneva" pitchFamily="1" charset="0"/>
              <a:cs typeface="Arial" panose="020B0604020202020204" pitchFamily="34" charset="0"/>
            </a:endParaRPr>
          </a:p>
        </p:txBody>
      </p:sp>
      <p:sp>
        <p:nvSpPr>
          <p:cNvPr id="26" name="Rectangle 25">
            <a:extLst>
              <a:ext uri="{FF2B5EF4-FFF2-40B4-BE49-F238E27FC236}">
                <a16:creationId xmlns:a16="http://schemas.microsoft.com/office/drawing/2014/main" id="{AC15F0ED-4FBF-3B47-9654-9A7CB0749297}"/>
              </a:ext>
            </a:extLst>
          </p:cNvPr>
          <p:cNvSpPr/>
          <p:nvPr/>
        </p:nvSpPr>
        <p:spPr>
          <a:xfrm>
            <a:off x="6131349" y="2728245"/>
            <a:ext cx="2838147" cy="1502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45720" numCol="1" spcCol="0" rtlCol="0" fromWordArt="0" anchor="t" anchorCtr="0" forceAA="0" compatLnSpc="1">
            <a:prstTxWarp prst="textNoShape">
              <a:avLst/>
            </a:prstTxWarp>
            <a:noAutofit/>
          </a:bodyPr>
          <a:lstStyle/>
          <a:p>
            <a:endParaRPr lang="en-US" altLang="en-US" dirty="0">
              <a:solidFill>
                <a:schemeClr val="bg1"/>
              </a:solidFill>
              <a:latin typeface="Arial" panose="020B0604020202020204" pitchFamily="34" charset="0"/>
              <a:ea typeface="Geneva" pitchFamily="1" charset="0"/>
              <a:cs typeface="Arial" panose="020B0604020202020204" pitchFamily="34" charset="0"/>
            </a:endParaRPr>
          </a:p>
        </p:txBody>
      </p:sp>
      <p:sp>
        <p:nvSpPr>
          <p:cNvPr id="17" name="Rectangle 16">
            <a:extLst>
              <a:ext uri="{FF2B5EF4-FFF2-40B4-BE49-F238E27FC236}">
                <a16:creationId xmlns:a16="http://schemas.microsoft.com/office/drawing/2014/main" id="{A2F7009A-751F-4EEE-B7C6-052DC4991DFB}"/>
              </a:ext>
            </a:extLst>
          </p:cNvPr>
          <p:cNvSpPr/>
          <p:nvPr/>
        </p:nvSpPr>
        <p:spPr>
          <a:xfrm>
            <a:off x="0" y="4959879"/>
            <a:ext cx="9144000" cy="107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18" name="Rectangle 17">
            <a:extLst>
              <a:ext uri="{FF2B5EF4-FFF2-40B4-BE49-F238E27FC236}">
                <a16:creationId xmlns:a16="http://schemas.microsoft.com/office/drawing/2014/main" id="{E01FD549-5E1A-40A8-A169-AD06E260353F}"/>
              </a:ext>
            </a:extLst>
          </p:cNvPr>
          <p:cNvSpPr/>
          <p:nvPr/>
        </p:nvSpPr>
        <p:spPr>
          <a:xfrm>
            <a:off x="1757363" y="5118680"/>
            <a:ext cx="6695267" cy="769441"/>
          </a:xfrm>
          <a:prstGeom prst="rect">
            <a:avLst/>
          </a:prstGeom>
        </p:spPr>
        <p:txBody>
          <a:bodyPr wrap="square">
            <a:spAutoFit/>
          </a:bodyPr>
          <a:lstStyle/>
          <a:p>
            <a:r>
              <a:rPr lang="es-419" sz="2000">
                <a:solidFill>
                  <a:schemeClr val="bg1"/>
                </a:solidFill>
                <a:latin typeface="Arial" panose="020B0604020202020204" pitchFamily="34" charset="0"/>
              </a:rPr>
              <a:t>Organice sus finanzas, organice su vida: </a:t>
            </a:r>
            <a:r>
              <a:rPr lang="es-419" sz="2400" b="1">
                <a:solidFill>
                  <a:schemeClr val="bg1"/>
                </a:solidFill>
                <a:latin typeface="Arial" panose="020B0604020202020204" pitchFamily="34" charset="0"/>
              </a:rPr>
              <a:t>myplan.johnhancock.com</a:t>
            </a:r>
            <a:r>
              <a:rPr lang="es-419" sz="2400">
                <a:solidFill>
                  <a:schemeClr val="bg1"/>
                </a:solidFill>
                <a:latin typeface="Arial" panose="020B0604020202020204" pitchFamily="34" charset="0"/>
              </a:rPr>
              <a:t>.</a:t>
            </a:r>
          </a:p>
        </p:txBody>
      </p:sp>
      <p:pic>
        <p:nvPicPr>
          <p:cNvPr id="19" name="Graphic 18">
            <a:extLst>
              <a:ext uri="{FF2B5EF4-FFF2-40B4-BE49-F238E27FC236}">
                <a16:creationId xmlns:a16="http://schemas.microsoft.com/office/drawing/2014/main" id="{27332DBC-F27B-4712-9F6A-213DB45D5D3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3326" y="5039093"/>
            <a:ext cx="834411" cy="834411"/>
          </a:xfrm>
          <a:prstGeom prst="rect">
            <a:avLst/>
          </a:prstGeom>
        </p:spPr>
      </p:pic>
      <p:sp>
        <p:nvSpPr>
          <p:cNvPr id="20" name="TextBox 19">
            <a:extLst>
              <a:ext uri="{FF2B5EF4-FFF2-40B4-BE49-F238E27FC236}">
                <a16:creationId xmlns:a16="http://schemas.microsoft.com/office/drawing/2014/main" id="{16C4F9F1-1142-6B46-BFB5-581A96179371}"/>
              </a:ext>
            </a:extLst>
          </p:cNvPr>
          <p:cNvSpPr txBox="1"/>
          <p:nvPr/>
        </p:nvSpPr>
        <p:spPr>
          <a:xfrm>
            <a:off x="2286000" y="4428942"/>
            <a:ext cx="4572000" cy="369332"/>
          </a:xfrm>
          <a:prstGeom prst="rect">
            <a:avLst/>
          </a:prstGeom>
          <a:noFill/>
        </p:spPr>
        <p:txBody>
          <a:bodyPr wrap="square">
            <a:spAutoFit/>
          </a:bodyPr>
          <a:lstStyle/>
          <a:p>
            <a:pPr algn="ctr"/>
            <a:r>
              <a:rPr lang="es-419" sz="1800">
                <a:solidFill>
                  <a:schemeClr val="tx1"/>
                </a:solidFill>
              </a:rPr>
              <a:t>Disponible para usted sin costo adicional.</a:t>
            </a:r>
          </a:p>
        </p:txBody>
      </p:sp>
      <p:sp>
        <p:nvSpPr>
          <p:cNvPr id="28" name="TextBox 27">
            <a:extLst>
              <a:ext uri="{FF2B5EF4-FFF2-40B4-BE49-F238E27FC236}">
                <a16:creationId xmlns:a16="http://schemas.microsoft.com/office/drawing/2014/main" id="{B824334A-70B9-C84F-93E9-29D21755DD7B}"/>
              </a:ext>
            </a:extLst>
          </p:cNvPr>
          <p:cNvSpPr txBox="1"/>
          <p:nvPr/>
        </p:nvSpPr>
        <p:spPr>
          <a:xfrm>
            <a:off x="261323" y="2962992"/>
            <a:ext cx="1888572" cy="923330"/>
          </a:xfrm>
          <a:prstGeom prst="rect">
            <a:avLst/>
          </a:prstGeom>
          <a:noFill/>
        </p:spPr>
        <p:txBody>
          <a:bodyPr wrap="square">
            <a:spAutoFit/>
          </a:bodyPr>
          <a:lstStyle/>
          <a:p>
            <a:r>
              <a:rPr lang="es-419">
                <a:latin typeface="Arial" panose="020B0604020202020204" pitchFamily="34" charset="0"/>
                <a:ea typeface="Geneva" pitchFamily="1" charset="0"/>
                <a:cs typeface="Arial" panose="020B0604020202020204" pitchFamily="34" charset="0"/>
              </a:rPr>
              <a:t>Calcule los futuros ahorros universitarios de su familia.</a:t>
            </a:r>
          </a:p>
        </p:txBody>
      </p:sp>
      <p:sp>
        <p:nvSpPr>
          <p:cNvPr id="29" name="TextBox 28">
            <a:extLst>
              <a:ext uri="{FF2B5EF4-FFF2-40B4-BE49-F238E27FC236}">
                <a16:creationId xmlns:a16="http://schemas.microsoft.com/office/drawing/2014/main" id="{B4D9BB21-2501-754F-A11A-A1968956173B}"/>
              </a:ext>
            </a:extLst>
          </p:cNvPr>
          <p:cNvSpPr txBox="1"/>
          <p:nvPr/>
        </p:nvSpPr>
        <p:spPr>
          <a:xfrm>
            <a:off x="3226358" y="2945975"/>
            <a:ext cx="2744073" cy="646331"/>
          </a:xfrm>
          <a:prstGeom prst="rect">
            <a:avLst/>
          </a:prstGeom>
          <a:noFill/>
        </p:spPr>
        <p:txBody>
          <a:bodyPr wrap="square">
            <a:spAutoFit/>
          </a:bodyPr>
          <a:lstStyle/>
          <a:p>
            <a:r>
              <a:rPr lang="es-419">
                <a:latin typeface="Arial" panose="020B0604020202020204" pitchFamily="34" charset="0"/>
                <a:ea typeface="Geneva" pitchFamily="1" charset="0"/>
                <a:cs typeface="Arial" panose="020B0604020202020204" pitchFamily="34" charset="0"/>
              </a:rPr>
              <a:t>Busque universidades, becas y programas de apoyo.</a:t>
            </a:r>
          </a:p>
        </p:txBody>
      </p:sp>
      <p:sp>
        <p:nvSpPr>
          <p:cNvPr id="31" name="TextBox 30">
            <a:extLst>
              <a:ext uri="{FF2B5EF4-FFF2-40B4-BE49-F238E27FC236}">
                <a16:creationId xmlns:a16="http://schemas.microsoft.com/office/drawing/2014/main" id="{2DC89519-03F6-B943-9AA4-0D0854055648}"/>
              </a:ext>
            </a:extLst>
          </p:cNvPr>
          <p:cNvSpPr txBox="1"/>
          <p:nvPr/>
        </p:nvSpPr>
        <p:spPr>
          <a:xfrm>
            <a:off x="6243288" y="2945975"/>
            <a:ext cx="1748987" cy="1200329"/>
          </a:xfrm>
          <a:prstGeom prst="rect">
            <a:avLst/>
          </a:prstGeom>
          <a:noFill/>
        </p:spPr>
        <p:txBody>
          <a:bodyPr wrap="square">
            <a:spAutoFit/>
          </a:bodyPr>
          <a:lstStyle/>
          <a:p>
            <a:r>
              <a:rPr lang="es-419">
                <a:latin typeface="Arial" panose="020B0604020202020204" pitchFamily="34" charset="0"/>
                <a:ea typeface="Geneva" pitchFamily="1" charset="0"/>
                <a:cs typeface="Arial" panose="020B0604020202020204" pitchFamily="34" charset="0"/>
              </a:rPr>
              <a:t>Lleve un seguimiento de los exámenes, becas y plazos de admisión.</a:t>
            </a:r>
          </a:p>
        </p:txBody>
      </p:sp>
      <p:pic>
        <p:nvPicPr>
          <p:cNvPr id="39" name="Graphic 38">
            <a:extLst>
              <a:ext uri="{FF2B5EF4-FFF2-40B4-BE49-F238E27FC236}">
                <a16:creationId xmlns:a16="http://schemas.microsoft.com/office/drawing/2014/main" id="{5FEA3919-6537-E94A-9E63-AC6A5534560B}"/>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310813" y="3698801"/>
            <a:ext cx="469263" cy="469263"/>
          </a:xfrm>
          <a:prstGeom prst="rect">
            <a:avLst/>
          </a:prstGeom>
        </p:spPr>
      </p:pic>
      <p:pic>
        <p:nvPicPr>
          <p:cNvPr id="40" name="Graphic 39">
            <a:extLst>
              <a:ext uri="{FF2B5EF4-FFF2-40B4-BE49-F238E27FC236}">
                <a16:creationId xmlns:a16="http://schemas.microsoft.com/office/drawing/2014/main" id="{F715FD19-271B-954C-BB8E-1F2EADE4CABA}"/>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348286" y="3682815"/>
            <a:ext cx="469263" cy="469263"/>
          </a:xfrm>
          <a:prstGeom prst="rect">
            <a:avLst/>
          </a:prstGeom>
        </p:spPr>
      </p:pic>
      <p:pic>
        <p:nvPicPr>
          <p:cNvPr id="41" name="Graphic 40">
            <a:extLst>
              <a:ext uri="{FF2B5EF4-FFF2-40B4-BE49-F238E27FC236}">
                <a16:creationId xmlns:a16="http://schemas.microsoft.com/office/drawing/2014/main" id="{BB8A5007-E08C-1A49-9911-4D3066E5E547}"/>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413414" y="3727325"/>
            <a:ext cx="469263" cy="469263"/>
          </a:xfrm>
          <a:prstGeom prst="rect">
            <a:avLst/>
          </a:prstGeom>
        </p:spPr>
      </p:pic>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ADMASTER-STAMP!MGR0309232773759</a:t>
            </a:r>
          </a:p>
        </p:txBody>
      </p:sp>
      <p:sp>
        <p:nvSpPr>
          <p:cNvPr id="3" name="TextBox 3"/>
          <p:cNvSpPr txBox="1"/>
          <p:nvPr/>
        </p:nvSpPr>
        <p:spPr>
          <a:xfrm>
            <a:off x="7086600" y="6642100"/>
            <a:ext cx="3810000" cy="166449"/>
          </a:xfrm>
          <a:prstGeom prst="rect">
            <a:avLst/>
          </a:prstGeom>
        </p:spPr>
        <p:txBody>
          <a:bodyPr lIns="0" tIns="0" rIns="0" bIns="0" rtlCol="0" anchor="t" anchorCtr="0">
            <a:noAutofit/>
          </a:bodyPr>
          <a:lstStyle/>
          <a:p>
            <a:pPr algn="l">
              <a:defRPr/>
            </a:pPr>
            <a:r>
              <a:rPr lang="es-419" sz="800" b="0" i="0">
                <a:solidFill>
                  <a:srgbClr val="000000"/>
                </a:solidFill>
                <a:latin typeface="Courier"/>
              </a:rPr>
              <a:t>MGR0309232773759</a:t>
            </a:r>
          </a:p>
        </p:txBody>
      </p:sp>
    </p:spTree>
    <p:extLst>
      <p:ext uri="{BB962C8B-B14F-4D97-AF65-F5344CB8AC3E}">
        <p14:creationId xmlns:p14="http://schemas.microsoft.com/office/powerpoint/2010/main" val="193669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1C80DCC-EC96-8C4E-9C2F-682706C52EC1}"/>
              </a:ext>
            </a:extLst>
          </p:cNvPr>
          <p:cNvSpPr/>
          <p:nvPr/>
        </p:nvSpPr>
        <p:spPr>
          <a:xfrm>
            <a:off x="-7952" y="1159857"/>
            <a:ext cx="9143999" cy="4919306"/>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sp>
        <p:nvSpPr>
          <p:cNvPr id="23" name="Rectangle 22">
            <a:extLst>
              <a:ext uri="{FF2B5EF4-FFF2-40B4-BE49-F238E27FC236}">
                <a16:creationId xmlns:a16="http://schemas.microsoft.com/office/drawing/2014/main" id="{724C5293-F673-DE4A-8BF8-D0EA77BA8932}"/>
              </a:ext>
            </a:extLst>
          </p:cNvPr>
          <p:cNvSpPr/>
          <p:nvPr/>
        </p:nvSpPr>
        <p:spPr>
          <a:xfrm>
            <a:off x="321587" y="1486112"/>
            <a:ext cx="5133008"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005CB4E1-9904-7F42-944F-EB87E6DCC975}"/>
              </a:ext>
            </a:extLst>
          </p:cNvPr>
          <p:cNvSpPr/>
          <p:nvPr/>
        </p:nvSpPr>
        <p:spPr>
          <a:xfrm>
            <a:off x="316939" y="1486112"/>
            <a:ext cx="881139" cy="863737"/>
          </a:xfrm>
          <a:prstGeom prst="rect">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8C8B4CEC-6F32-6540-8081-4A0A445A69D4}"/>
              </a:ext>
            </a:extLst>
          </p:cNvPr>
          <p:cNvSpPr txBox="1"/>
          <p:nvPr/>
        </p:nvSpPr>
        <p:spPr>
          <a:xfrm>
            <a:off x="1350542" y="1564037"/>
            <a:ext cx="3952978" cy="707886"/>
          </a:xfrm>
          <a:prstGeom prst="rect">
            <a:avLst/>
          </a:prstGeom>
          <a:noFill/>
        </p:spPr>
        <p:txBody>
          <a:bodyPr wrap="square">
            <a:spAutoFit/>
          </a:bodyPr>
          <a:lstStyle/>
          <a:p>
            <a:pPr lvl="0">
              <a:defRPr/>
            </a:pPr>
            <a:r>
              <a:rPr lang="es-419" sz="2000"/>
              <a:t>Identifique oportunidades para mejorar su bienestar financiero</a:t>
            </a:r>
          </a:p>
        </p:txBody>
      </p:sp>
      <p:sp>
        <p:nvSpPr>
          <p:cNvPr id="41" name="Rectangle 40">
            <a:extLst>
              <a:ext uri="{FF2B5EF4-FFF2-40B4-BE49-F238E27FC236}">
                <a16:creationId xmlns:a16="http://schemas.microsoft.com/office/drawing/2014/main" id="{B275C3B5-F0FE-AB4E-8734-D7C14C32985B}"/>
              </a:ext>
            </a:extLst>
          </p:cNvPr>
          <p:cNvSpPr/>
          <p:nvPr/>
        </p:nvSpPr>
        <p:spPr>
          <a:xfrm>
            <a:off x="258735" y="4724615"/>
            <a:ext cx="5133008"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69CD6CBF-A9EE-4341-829F-A2DB42B8FDD8}"/>
              </a:ext>
            </a:extLst>
          </p:cNvPr>
          <p:cNvSpPr/>
          <p:nvPr/>
        </p:nvSpPr>
        <p:spPr>
          <a:xfrm>
            <a:off x="316939" y="4706365"/>
            <a:ext cx="881139" cy="863737"/>
          </a:xfrm>
          <a:prstGeom prst="rect">
            <a:avLst/>
          </a:prstGeom>
          <a:solidFill>
            <a:schemeClr val="tx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2086B1A6-AF35-1C4C-9DEB-5499517011C4}"/>
              </a:ext>
            </a:extLst>
          </p:cNvPr>
          <p:cNvSpPr txBox="1"/>
          <p:nvPr/>
        </p:nvSpPr>
        <p:spPr>
          <a:xfrm>
            <a:off x="1363402" y="4959936"/>
            <a:ext cx="3952978" cy="400110"/>
          </a:xfrm>
          <a:prstGeom prst="rect">
            <a:avLst/>
          </a:prstGeom>
          <a:noFill/>
        </p:spPr>
        <p:txBody>
          <a:bodyPr wrap="square">
            <a:spAutoFit/>
          </a:bodyPr>
          <a:lstStyle/>
          <a:p>
            <a:pPr lvl="0">
              <a:defRPr/>
            </a:pPr>
            <a:r>
              <a:rPr lang="es-419" sz="2000" dirty="0"/>
              <a:t>Obtenga un plan para su futuro</a:t>
            </a:r>
          </a:p>
        </p:txBody>
      </p:sp>
      <p:sp>
        <p:nvSpPr>
          <p:cNvPr id="47" name="Rectangle 46">
            <a:extLst>
              <a:ext uri="{FF2B5EF4-FFF2-40B4-BE49-F238E27FC236}">
                <a16:creationId xmlns:a16="http://schemas.microsoft.com/office/drawing/2014/main" id="{76B6D3C7-E594-3840-BDF8-874CDAFA19F9}"/>
              </a:ext>
            </a:extLst>
          </p:cNvPr>
          <p:cNvSpPr/>
          <p:nvPr/>
        </p:nvSpPr>
        <p:spPr>
          <a:xfrm>
            <a:off x="321587" y="2510412"/>
            <a:ext cx="5133008" cy="997804"/>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BDAD2379-0F2E-C045-B25C-1979B5825794}"/>
              </a:ext>
            </a:extLst>
          </p:cNvPr>
          <p:cNvSpPr/>
          <p:nvPr/>
        </p:nvSpPr>
        <p:spPr>
          <a:xfrm>
            <a:off x="316939" y="2510412"/>
            <a:ext cx="881139" cy="991074"/>
          </a:xfrm>
          <a:prstGeom prst="rect">
            <a:avLst/>
          </a:prstGeom>
          <a:solidFill>
            <a:schemeClr val="accent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C42FE430-3370-0243-ACA7-67B55B1E1AC9}"/>
              </a:ext>
            </a:extLst>
          </p:cNvPr>
          <p:cNvSpPr txBox="1"/>
          <p:nvPr/>
        </p:nvSpPr>
        <p:spPr>
          <a:xfrm>
            <a:off x="1350541" y="2510360"/>
            <a:ext cx="4203887" cy="1015663"/>
          </a:xfrm>
          <a:prstGeom prst="rect">
            <a:avLst/>
          </a:prstGeom>
          <a:noFill/>
        </p:spPr>
        <p:txBody>
          <a:bodyPr wrap="square">
            <a:spAutoFit/>
          </a:bodyPr>
          <a:lstStyle/>
          <a:p>
            <a:pPr lvl="0">
              <a:defRPr/>
            </a:pPr>
            <a:r>
              <a:rPr lang="es-419" sz="2000" dirty="0"/>
              <a:t>Vea todas sus finanzas en un solo lugar, fije metas y cree un presupuesto</a:t>
            </a:r>
          </a:p>
        </p:txBody>
      </p:sp>
      <p:sp>
        <p:nvSpPr>
          <p:cNvPr id="53" name="Rectangle 52">
            <a:extLst>
              <a:ext uri="{FF2B5EF4-FFF2-40B4-BE49-F238E27FC236}">
                <a16:creationId xmlns:a16="http://schemas.microsoft.com/office/drawing/2014/main" id="{5F5115D8-3A8F-7841-B34D-2AA6B9DDC9A6}"/>
              </a:ext>
            </a:extLst>
          </p:cNvPr>
          <p:cNvSpPr/>
          <p:nvPr/>
        </p:nvSpPr>
        <p:spPr>
          <a:xfrm>
            <a:off x="316939" y="3681182"/>
            <a:ext cx="5133008"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0C4951C4-74D3-DA42-8FDB-E966FF19DEB5}"/>
              </a:ext>
            </a:extLst>
          </p:cNvPr>
          <p:cNvSpPr/>
          <p:nvPr/>
        </p:nvSpPr>
        <p:spPr>
          <a:xfrm>
            <a:off x="336060" y="3693627"/>
            <a:ext cx="881139" cy="863737"/>
          </a:xfrm>
          <a:prstGeom prst="rect">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E274352F-D183-A84F-AF5E-A8B2E4A36A29}"/>
              </a:ext>
            </a:extLst>
          </p:cNvPr>
          <p:cNvSpPr txBox="1"/>
          <p:nvPr/>
        </p:nvSpPr>
        <p:spPr>
          <a:xfrm>
            <a:off x="1350542" y="3754953"/>
            <a:ext cx="3213506" cy="400110"/>
          </a:xfrm>
          <a:prstGeom prst="rect">
            <a:avLst/>
          </a:prstGeom>
          <a:noFill/>
        </p:spPr>
        <p:txBody>
          <a:bodyPr wrap="square">
            <a:spAutoFit/>
          </a:bodyPr>
          <a:lstStyle/>
          <a:p>
            <a:pPr lvl="0">
              <a:defRPr/>
            </a:pPr>
            <a:r>
              <a:rPr lang="es-419" sz="2000" dirty="0"/>
              <a:t>Prepárese para las emergencias</a:t>
            </a:r>
          </a:p>
        </p:txBody>
      </p:sp>
      <p:sp>
        <p:nvSpPr>
          <p:cNvPr id="2" name="Title 1">
            <a:extLst>
              <a:ext uri="{FF2B5EF4-FFF2-40B4-BE49-F238E27FC236}">
                <a16:creationId xmlns:a16="http://schemas.microsoft.com/office/drawing/2014/main" id="{4076360E-9070-40D3-8CC1-B02F9F5E0023}"/>
              </a:ext>
            </a:extLst>
          </p:cNvPr>
          <p:cNvSpPr>
            <a:spLocks noGrp="1"/>
          </p:cNvSpPr>
          <p:nvPr>
            <p:ph type="title"/>
          </p:nvPr>
        </p:nvSpPr>
        <p:spPr/>
        <p:txBody>
          <a:bodyPr/>
          <a:lstStyle/>
          <a:p>
            <a:r>
              <a:rPr lang="es-419"/>
              <a:t>Reduzca su estrés financiero</a:t>
            </a:r>
          </a:p>
        </p:txBody>
      </p:sp>
      <p:sp>
        <p:nvSpPr>
          <p:cNvPr id="11" name="Slide Number Placeholder 10">
            <a:extLst>
              <a:ext uri="{FF2B5EF4-FFF2-40B4-BE49-F238E27FC236}">
                <a16:creationId xmlns:a16="http://schemas.microsoft.com/office/drawing/2014/main" id="{1C35B0CD-221D-4ABD-B095-99C38259F069}"/>
              </a:ext>
            </a:extLst>
          </p:cNvPr>
          <p:cNvSpPr>
            <a:spLocks noGrp="1"/>
          </p:cNvSpPr>
          <p:nvPr>
            <p:ph type="sldNum" sz="quarter" idx="12"/>
          </p:nvPr>
        </p:nvSpPr>
        <p:spPr/>
        <p:txBody>
          <a:bodyPr/>
          <a:lstStyle/>
          <a:p>
            <a:fld id="{BB333B34-C87C-402E-ABB0-13B7C9DEBBC4}" type="slidenum">
              <a:rPr lang="en-US" smtClean="0"/>
              <a:t>21</a:t>
            </a:fld>
            <a:endParaRPr lang="en-US"/>
          </a:p>
        </p:txBody>
      </p:sp>
      <p:pic>
        <p:nvPicPr>
          <p:cNvPr id="26" name="Graphic 25">
            <a:extLst>
              <a:ext uri="{FF2B5EF4-FFF2-40B4-BE49-F238E27FC236}">
                <a16:creationId xmlns:a16="http://schemas.microsoft.com/office/drawing/2014/main" id="{E9C491CE-E7A8-1147-9D68-150F7EA6BB8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1054" y="1639210"/>
            <a:ext cx="571500" cy="571500"/>
          </a:xfrm>
          <a:prstGeom prst="rect">
            <a:avLst/>
          </a:prstGeom>
        </p:spPr>
      </p:pic>
      <p:pic>
        <p:nvPicPr>
          <p:cNvPr id="30" name="Graphic 29">
            <a:extLst>
              <a:ext uri="{FF2B5EF4-FFF2-40B4-BE49-F238E27FC236}">
                <a16:creationId xmlns:a16="http://schemas.microsoft.com/office/drawing/2014/main" id="{7FB968C9-8864-B447-893A-C20705A31D9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8543" y="2713811"/>
            <a:ext cx="571500" cy="571500"/>
          </a:xfrm>
          <a:prstGeom prst="rect">
            <a:avLst/>
          </a:prstGeom>
        </p:spPr>
      </p:pic>
      <p:pic>
        <p:nvPicPr>
          <p:cNvPr id="35" name="Graphic 34">
            <a:extLst>
              <a:ext uri="{FF2B5EF4-FFF2-40B4-BE49-F238E27FC236}">
                <a16:creationId xmlns:a16="http://schemas.microsoft.com/office/drawing/2014/main" id="{26A5F761-64F5-514B-B08C-811B52D9771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58543" y="3847729"/>
            <a:ext cx="571500" cy="571500"/>
          </a:xfrm>
          <a:prstGeom prst="rect">
            <a:avLst/>
          </a:prstGeom>
        </p:spPr>
      </p:pic>
      <p:pic>
        <p:nvPicPr>
          <p:cNvPr id="56" name="Graphic 55">
            <a:extLst>
              <a:ext uri="{FF2B5EF4-FFF2-40B4-BE49-F238E27FC236}">
                <a16:creationId xmlns:a16="http://schemas.microsoft.com/office/drawing/2014/main" id="{D262F20C-0426-794C-8461-7C5CDB84952F}"/>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75136" y="4788546"/>
            <a:ext cx="571500" cy="571500"/>
          </a:xfrm>
          <a:prstGeom prst="rect">
            <a:avLst/>
          </a:prstGeom>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ADMASTER-STAMP!MGR0309232773759</a:t>
            </a:r>
          </a:p>
        </p:txBody>
      </p:sp>
      <p:sp>
        <p:nvSpPr>
          <p:cNvPr id="4" name="TextBox 4"/>
          <p:cNvSpPr txBox="1"/>
          <p:nvPr/>
        </p:nvSpPr>
        <p:spPr>
          <a:xfrm>
            <a:off x="7086600" y="6642100"/>
            <a:ext cx="3810000" cy="166449"/>
          </a:xfrm>
          <a:prstGeom prst="rect">
            <a:avLst/>
          </a:prstGeom>
        </p:spPr>
        <p:txBody>
          <a:bodyPr lIns="0" tIns="0" rIns="0" bIns="0" rtlCol="0" anchor="t" anchorCtr="0">
            <a:noAutofit/>
          </a:bodyPr>
          <a:lstStyle/>
          <a:p>
            <a:pPr algn="l">
              <a:defRPr/>
            </a:pPr>
            <a:r>
              <a:rPr lang="es-419" sz="800" b="0" i="0">
                <a:solidFill>
                  <a:srgbClr val="000000"/>
                </a:solidFill>
                <a:latin typeface="Courier"/>
              </a:rPr>
              <a:t>MGR0309232773759</a:t>
            </a:r>
          </a:p>
        </p:txBody>
      </p:sp>
      <p:sp>
        <p:nvSpPr>
          <p:cNvPr id="6" name="Rectangle 5">
            <a:extLst>
              <a:ext uri="{FF2B5EF4-FFF2-40B4-BE49-F238E27FC236}">
                <a16:creationId xmlns:a16="http://schemas.microsoft.com/office/drawing/2014/main" id="{610AF8CB-CD33-A274-0429-7BF07E41F6AF}"/>
              </a:ext>
            </a:extLst>
          </p:cNvPr>
          <p:cNvSpPr/>
          <p:nvPr/>
        </p:nvSpPr>
        <p:spPr>
          <a:xfrm>
            <a:off x="5798904" y="1398901"/>
            <a:ext cx="881139" cy="863737"/>
          </a:xfrm>
          <a:prstGeom prst="rect">
            <a:avLst/>
          </a:prstGeom>
          <a:solidFill>
            <a:schemeClr val="accent5"/>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1BFE7F3-74D6-6C22-FB3E-2EAA98CBC85A}"/>
              </a:ext>
            </a:extLst>
          </p:cNvPr>
          <p:cNvSpPr txBox="1"/>
          <p:nvPr/>
        </p:nvSpPr>
        <p:spPr>
          <a:xfrm>
            <a:off x="5709952" y="2329761"/>
            <a:ext cx="3178865" cy="1554272"/>
          </a:xfrm>
          <a:prstGeom prst="rect">
            <a:avLst/>
          </a:prstGeom>
          <a:noFill/>
        </p:spPr>
        <p:txBody>
          <a:bodyPr wrap="square">
            <a:spAutoFit/>
          </a:bodyPr>
          <a:lstStyle/>
          <a:p>
            <a:pPr lvl="0" eaLnBrk="1" hangingPunct="1">
              <a:defRPr/>
            </a:pPr>
            <a:r>
              <a:rPr lang="es-419" sz="1900" dirty="0">
                <a:ea typeface="Geneva" pitchFamily="123" charset="-128"/>
                <a:cs typeface="Geneva" pitchFamily="123" charset="-128"/>
              </a:rPr>
              <a:t>Acceda a su plan de jubilación en </a:t>
            </a:r>
            <a:r>
              <a:rPr lang="es-419" sz="1900" b="1" dirty="0">
                <a:ea typeface="Geneva" pitchFamily="123" charset="-128"/>
                <a:cs typeface="Geneva" pitchFamily="123" charset="-128"/>
              </a:rPr>
              <a:t>myplan.johnhancock.com </a:t>
            </a:r>
            <a:r>
              <a:rPr lang="es-419" sz="1900" dirty="0">
                <a:ea typeface="Geneva" pitchFamily="123" charset="-128"/>
                <a:cs typeface="Geneva" pitchFamily="123" charset="-128"/>
              </a:rPr>
              <a:t> o en la aplicación de jubilación de John </a:t>
            </a:r>
            <a:r>
              <a:rPr lang="es-419" sz="1900" dirty="0" err="1">
                <a:ea typeface="Geneva" pitchFamily="123" charset="-128"/>
                <a:cs typeface="Geneva" pitchFamily="123" charset="-128"/>
              </a:rPr>
              <a:t>Hancock</a:t>
            </a:r>
            <a:r>
              <a:rPr lang="es-419" sz="1900" dirty="0">
                <a:ea typeface="Geneva" pitchFamily="123" charset="-128"/>
                <a:cs typeface="Geneva" pitchFamily="123" charset="-128"/>
              </a:rPr>
              <a:t>.</a:t>
            </a:r>
          </a:p>
        </p:txBody>
      </p:sp>
      <p:pic>
        <p:nvPicPr>
          <p:cNvPr id="9" name="Graphic 8">
            <a:extLst>
              <a:ext uri="{FF2B5EF4-FFF2-40B4-BE49-F238E27FC236}">
                <a16:creationId xmlns:a16="http://schemas.microsoft.com/office/drawing/2014/main" id="{FFBF911F-B2A1-4385-AA35-CEAF9D309C84}"/>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922146" y="1473805"/>
            <a:ext cx="627396" cy="627396"/>
          </a:xfrm>
          <a:prstGeom prst="rect">
            <a:avLst/>
          </a:prstGeom>
        </p:spPr>
      </p:pic>
      <p:pic>
        <p:nvPicPr>
          <p:cNvPr id="10" name="Graphic 9">
            <a:extLst>
              <a:ext uri="{FF2B5EF4-FFF2-40B4-BE49-F238E27FC236}">
                <a16:creationId xmlns:a16="http://schemas.microsoft.com/office/drawing/2014/main" id="{8FB42026-7A0E-CAB3-84A7-18380FDCAA9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58429" y="4229517"/>
            <a:ext cx="1532118" cy="1532118"/>
          </a:xfrm>
          <a:prstGeom prst="rect">
            <a:avLst/>
          </a:prstGeom>
        </p:spPr>
      </p:pic>
    </p:spTree>
    <p:extLst>
      <p:ext uri="{BB962C8B-B14F-4D97-AF65-F5344CB8AC3E}">
        <p14:creationId xmlns:p14="http://schemas.microsoft.com/office/powerpoint/2010/main" val="342146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s-419" sz="6000"/>
              <a:t>¡Cuide </a:t>
            </a:r>
            <a:br>
              <a:rPr lang="es-419" sz="6000"/>
            </a:br>
            <a:r>
              <a:rPr lang="es-419" sz="6000"/>
              <a:t>de usted también!</a:t>
            </a:r>
          </a:p>
        </p:txBody>
      </p:sp>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ADMASTER-STAMP!MGR0309232773759</a:t>
            </a:r>
          </a:p>
        </p:txBody>
      </p:sp>
      <p:sp>
        <p:nvSpPr>
          <p:cNvPr id="4" name="TextBox 4"/>
          <p:cNvSpPr txBox="1"/>
          <p:nvPr/>
        </p:nvSpPr>
        <p:spPr>
          <a:xfrm>
            <a:off x="7086600" y="6642100"/>
            <a:ext cx="3810000" cy="166449"/>
          </a:xfrm>
          <a:prstGeom prst="rect">
            <a:avLst/>
          </a:prstGeom>
        </p:spPr>
        <p:txBody>
          <a:bodyPr lIns="0" tIns="0" rIns="0" bIns="0" rtlCol="0" anchor="t" anchorCtr="0">
            <a:noAutofit/>
          </a:bodyPr>
          <a:lstStyle/>
          <a:p>
            <a:pPr algn="l">
              <a:defRPr/>
            </a:pPr>
            <a:r>
              <a:rPr lang="es-419" sz="800" b="0" i="0">
                <a:solidFill>
                  <a:srgbClr val="000000"/>
                </a:solidFill>
                <a:latin typeface="Courier"/>
              </a:rPr>
              <a:t>MGR0309232773759</a:t>
            </a:r>
          </a:p>
        </p:txBody>
      </p:sp>
    </p:spTree>
    <p:custDataLst>
      <p:tags r:id="rId1"/>
    </p:custDataLst>
    <p:extLst>
      <p:ext uri="{BB962C8B-B14F-4D97-AF65-F5344CB8AC3E}">
        <p14:creationId xmlns:p14="http://schemas.microsoft.com/office/powerpoint/2010/main" val="355808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3CD60-D06A-4ABA-A18C-501410EB8F86}"/>
              </a:ext>
            </a:extLst>
          </p:cNvPr>
          <p:cNvSpPr>
            <a:spLocks noGrp="1"/>
          </p:cNvSpPr>
          <p:nvPr>
            <p:ph type="title"/>
          </p:nvPr>
        </p:nvSpPr>
        <p:spPr/>
        <p:txBody>
          <a:bodyPr/>
          <a:lstStyle/>
          <a:p>
            <a:r>
              <a:rPr lang="es-419"/>
              <a:t>Recuerde que su bienestar físico también importa </a:t>
            </a:r>
          </a:p>
        </p:txBody>
      </p:sp>
      <p:sp>
        <p:nvSpPr>
          <p:cNvPr id="7" name="Slide Number Placeholder 6">
            <a:extLst>
              <a:ext uri="{FF2B5EF4-FFF2-40B4-BE49-F238E27FC236}">
                <a16:creationId xmlns:a16="http://schemas.microsoft.com/office/drawing/2014/main" id="{41418231-F9E7-4681-917B-4FA75C96CBE8}"/>
              </a:ext>
            </a:extLst>
          </p:cNvPr>
          <p:cNvSpPr>
            <a:spLocks noGrp="1"/>
          </p:cNvSpPr>
          <p:nvPr>
            <p:ph type="sldNum" sz="quarter" idx="12"/>
          </p:nvPr>
        </p:nvSpPr>
        <p:spPr/>
        <p:txBody>
          <a:bodyPr/>
          <a:lstStyle/>
          <a:p>
            <a:fld id="{BB333B34-C87C-402E-ABB0-13B7C9DEBBC4}" type="slidenum">
              <a:rPr lang="en-US" smtClean="0"/>
              <a:t>23</a:t>
            </a:fld>
            <a:endParaRPr lang="en-US"/>
          </a:p>
        </p:txBody>
      </p:sp>
      <p:sp>
        <p:nvSpPr>
          <p:cNvPr id="9" name="Rectangle 8">
            <a:extLst>
              <a:ext uri="{FF2B5EF4-FFF2-40B4-BE49-F238E27FC236}">
                <a16:creationId xmlns:a16="http://schemas.microsoft.com/office/drawing/2014/main" id="{A2D4AE00-78FF-3F48-A6CA-87F0238AA705}"/>
              </a:ext>
            </a:extLst>
          </p:cNvPr>
          <p:cNvSpPr/>
          <p:nvPr/>
        </p:nvSpPr>
        <p:spPr>
          <a:xfrm>
            <a:off x="398464" y="1482747"/>
            <a:ext cx="1921224" cy="12224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4000" rIns="182880" bIns="45720" numCol="1" spcCol="0" rtlCol="0" fromWordArt="0" anchor="t" anchorCtr="0" forceAA="0" compatLnSpc="1">
            <a:prstTxWarp prst="textNoShape">
              <a:avLst/>
            </a:prstTxWarp>
            <a:noAutofit/>
          </a:bodyPr>
          <a:lstStyle/>
          <a:p>
            <a:pPr lvl="0"/>
            <a:r>
              <a:rPr lang="es-419"/>
              <a:t>Ejercicio</a:t>
            </a:r>
          </a:p>
        </p:txBody>
      </p:sp>
      <p:sp>
        <p:nvSpPr>
          <p:cNvPr id="11" name="Rectangle 10">
            <a:extLst>
              <a:ext uri="{FF2B5EF4-FFF2-40B4-BE49-F238E27FC236}">
                <a16:creationId xmlns:a16="http://schemas.microsoft.com/office/drawing/2014/main" id="{BC4BC138-3E6E-3D42-A93B-A1D0FE522A49}"/>
              </a:ext>
            </a:extLst>
          </p:cNvPr>
          <p:cNvSpPr/>
          <p:nvPr/>
        </p:nvSpPr>
        <p:spPr>
          <a:xfrm>
            <a:off x="2496772" y="1482747"/>
            <a:ext cx="1921224" cy="12224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4000" rIns="182880" bIns="45720" numCol="1" spcCol="0" rtlCol="0" fromWordArt="0" anchor="t" anchorCtr="0" forceAA="0" compatLnSpc="1">
            <a:prstTxWarp prst="textNoShape">
              <a:avLst/>
            </a:prstTxWarp>
            <a:noAutofit/>
          </a:bodyPr>
          <a:lstStyle/>
          <a:p>
            <a:pPr lvl="0"/>
            <a:r>
              <a:rPr lang="es-419"/>
              <a:t>Yoga</a:t>
            </a:r>
          </a:p>
        </p:txBody>
      </p:sp>
      <p:sp>
        <p:nvSpPr>
          <p:cNvPr id="12" name="Rectangle 11">
            <a:extLst>
              <a:ext uri="{FF2B5EF4-FFF2-40B4-BE49-F238E27FC236}">
                <a16:creationId xmlns:a16="http://schemas.microsoft.com/office/drawing/2014/main" id="{F5975B4A-9952-8E4C-B9B6-33943163E2C4}"/>
              </a:ext>
            </a:extLst>
          </p:cNvPr>
          <p:cNvSpPr/>
          <p:nvPr/>
        </p:nvSpPr>
        <p:spPr>
          <a:xfrm>
            <a:off x="4595080" y="1482747"/>
            <a:ext cx="1921224" cy="12224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4000" rIns="182880" bIns="45720" numCol="1" spcCol="0" rtlCol="0" fromWordArt="0" anchor="t" anchorCtr="0" forceAA="0" compatLnSpc="1">
            <a:prstTxWarp prst="textNoShape">
              <a:avLst/>
            </a:prstTxWarp>
            <a:noAutofit/>
          </a:bodyPr>
          <a:lstStyle/>
          <a:p>
            <a:pPr lvl="0"/>
            <a:r>
              <a:rPr lang="es-419"/>
              <a:t>Ejercicios de respiración profunda</a:t>
            </a:r>
          </a:p>
        </p:txBody>
      </p:sp>
      <p:sp>
        <p:nvSpPr>
          <p:cNvPr id="13" name="Rectangle 12">
            <a:extLst>
              <a:ext uri="{FF2B5EF4-FFF2-40B4-BE49-F238E27FC236}">
                <a16:creationId xmlns:a16="http://schemas.microsoft.com/office/drawing/2014/main" id="{FD1F7856-F024-7441-AE83-B18BCDA63213}"/>
              </a:ext>
            </a:extLst>
          </p:cNvPr>
          <p:cNvSpPr/>
          <p:nvPr/>
        </p:nvSpPr>
        <p:spPr>
          <a:xfrm>
            <a:off x="6693388" y="1482747"/>
            <a:ext cx="1921224" cy="12224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4000" rIns="182880" bIns="45720" numCol="1" spcCol="0" rtlCol="0" fromWordArt="0" anchor="t" anchorCtr="0" forceAA="0" compatLnSpc="1">
            <a:prstTxWarp prst="textNoShape">
              <a:avLst/>
            </a:prstTxWarp>
            <a:noAutofit/>
          </a:bodyPr>
          <a:lstStyle/>
          <a:p>
            <a:pPr lvl="0"/>
            <a:r>
              <a:rPr lang="es-419"/>
              <a:t>Meditación</a:t>
            </a:r>
          </a:p>
        </p:txBody>
      </p:sp>
      <p:sp>
        <p:nvSpPr>
          <p:cNvPr id="14" name="Rectangle 13">
            <a:extLst>
              <a:ext uri="{FF2B5EF4-FFF2-40B4-BE49-F238E27FC236}">
                <a16:creationId xmlns:a16="http://schemas.microsoft.com/office/drawing/2014/main" id="{0FF08286-F394-EF45-9FD1-D6870E1E5102}"/>
              </a:ext>
            </a:extLst>
          </p:cNvPr>
          <p:cNvSpPr/>
          <p:nvPr/>
        </p:nvSpPr>
        <p:spPr>
          <a:xfrm>
            <a:off x="341799" y="986006"/>
            <a:ext cx="3188693" cy="400110"/>
          </a:xfrm>
          <a:prstGeom prst="rect">
            <a:avLst/>
          </a:prstGeom>
        </p:spPr>
        <p:txBody>
          <a:bodyPr wrap="none">
            <a:spAutoFit/>
          </a:bodyPr>
          <a:lstStyle/>
          <a:p>
            <a:pPr lvl="0"/>
            <a:r>
              <a:rPr lang="es-419" sz="2000" b="1"/>
              <a:t>Actividad física regular</a:t>
            </a:r>
          </a:p>
        </p:txBody>
      </p:sp>
      <p:sp>
        <p:nvSpPr>
          <p:cNvPr id="15" name="Rectangle 14">
            <a:extLst>
              <a:ext uri="{FF2B5EF4-FFF2-40B4-BE49-F238E27FC236}">
                <a16:creationId xmlns:a16="http://schemas.microsoft.com/office/drawing/2014/main" id="{8C4C5576-FA75-0943-8521-10712FE24DFD}"/>
              </a:ext>
            </a:extLst>
          </p:cNvPr>
          <p:cNvSpPr/>
          <p:nvPr/>
        </p:nvSpPr>
        <p:spPr>
          <a:xfrm>
            <a:off x="341799" y="2965320"/>
            <a:ext cx="5136342" cy="400110"/>
          </a:xfrm>
          <a:prstGeom prst="rect">
            <a:avLst/>
          </a:prstGeom>
        </p:spPr>
        <p:txBody>
          <a:bodyPr wrap="none">
            <a:spAutoFit/>
          </a:bodyPr>
          <a:lstStyle/>
          <a:p>
            <a:pPr lvl="0" fontAlgn="base"/>
            <a:r>
              <a:rPr lang="es-419" sz="2000" b="1"/>
              <a:t>Pasar tiempo con familiares y amigos cercanos</a:t>
            </a:r>
          </a:p>
        </p:txBody>
      </p:sp>
      <p:sp>
        <p:nvSpPr>
          <p:cNvPr id="16" name="Rectangle 15">
            <a:extLst>
              <a:ext uri="{FF2B5EF4-FFF2-40B4-BE49-F238E27FC236}">
                <a16:creationId xmlns:a16="http://schemas.microsoft.com/office/drawing/2014/main" id="{35F5E9CC-C7F4-E440-9D16-2960B4CA4E40}"/>
              </a:ext>
            </a:extLst>
          </p:cNvPr>
          <p:cNvSpPr/>
          <p:nvPr/>
        </p:nvSpPr>
        <p:spPr>
          <a:xfrm>
            <a:off x="398464" y="3408568"/>
            <a:ext cx="1921224" cy="12224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4000" rIns="182880" bIns="45720" numCol="1" spcCol="0" rtlCol="0" fromWordArt="0" anchor="t" anchorCtr="0" forceAA="0" compatLnSpc="1">
            <a:prstTxWarp prst="textNoShape">
              <a:avLst/>
            </a:prstTxWarp>
            <a:noAutofit/>
          </a:bodyPr>
          <a:lstStyle/>
          <a:p>
            <a:pPr lvl="0" fontAlgn="base"/>
            <a:r>
              <a:rPr lang="es-419"/>
              <a:t>Dar y recibir apoyo</a:t>
            </a:r>
          </a:p>
        </p:txBody>
      </p:sp>
      <p:sp>
        <p:nvSpPr>
          <p:cNvPr id="17" name="Rectangle 16">
            <a:extLst>
              <a:ext uri="{FF2B5EF4-FFF2-40B4-BE49-F238E27FC236}">
                <a16:creationId xmlns:a16="http://schemas.microsoft.com/office/drawing/2014/main" id="{664D8FB9-B382-D24F-8A53-ECCA5206ED00}"/>
              </a:ext>
            </a:extLst>
          </p:cNvPr>
          <p:cNvSpPr/>
          <p:nvPr/>
        </p:nvSpPr>
        <p:spPr>
          <a:xfrm>
            <a:off x="2496772" y="3408568"/>
            <a:ext cx="1921224" cy="12224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4000" rIns="182880" bIns="45720" numCol="1" spcCol="0" rtlCol="0" fromWordArt="0" anchor="t" anchorCtr="0" forceAA="0" compatLnSpc="1">
            <a:prstTxWarp prst="textNoShape">
              <a:avLst/>
            </a:prstTxWarp>
            <a:noAutofit/>
          </a:bodyPr>
          <a:lstStyle/>
          <a:p>
            <a:pPr lvl="0" fontAlgn="base"/>
            <a:r>
              <a:rPr lang="es-419"/>
              <a:t>Divertirse</a:t>
            </a:r>
          </a:p>
        </p:txBody>
      </p:sp>
      <p:sp>
        <p:nvSpPr>
          <p:cNvPr id="21" name="Rectangle 20">
            <a:extLst>
              <a:ext uri="{FF2B5EF4-FFF2-40B4-BE49-F238E27FC236}">
                <a16:creationId xmlns:a16="http://schemas.microsoft.com/office/drawing/2014/main" id="{AAE82445-A7ED-DE47-8E56-EC8BBF4F321F}"/>
              </a:ext>
            </a:extLst>
          </p:cNvPr>
          <p:cNvSpPr/>
          <p:nvPr/>
        </p:nvSpPr>
        <p:spPr>
          <a:xfrm>
            <a:off x="422411" y="5066145"/>
            <a:ext cx="8192201" cy="7921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ctr" fontAlgn="base"/>
            <a:r>
              <a:rPr lang="es-419" sz="2000" b="1">
                <a:solidFill>
                  <a:schemeClr val="bg1"/>
                </a:solidFill>
              </a:rPr>
              <a:t>Tome decisiones inteligentes para su salud </a:t>
            </a:r>
            <a:r>
              <a:rPr lang="es-419" sz="2000" b="1" i="1">
                <a:solidFill>
                  <a:schemeClr val="bg1"/>
                </a:solidFill>
              </a:rPr>
              <a:t>y</a:t>
            </a:r>
            <a:r>
              <a:rPr lang="es-419" sz="2000" b="1">
                <a:solidFill>
                  <a:schemeClr val="bg1"/>
                </a:solidFill>
              </a:rPr>
              <a:t> su patrimonio.</a:t>
            </a:r>
          </a:p>
        </p:txBody>
      </p:sp>
      <p:pic>
        <p:nvPicPr>
          <p:cNvPr id="18" name="Graphic 17">
            <a:extLst>
              <a:ext uri="{FF2B5EF4-FFF2-40B4-BE49-F238E27FC236}">
                <a16:creationId xmlns:a16="http://schemas.microsoft.com/office/drawing/2014/main" id="{6EA1BF92-B201-654F-A2A0-A60F1207EB3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53846" y="1950723"/>
            <a:ext cx="571500" cy="571500"/>
          </a:xfrm>
          <a:prstGeom prst="rect">
            <a:avLst/>
          </a:prstGeom>
        </p:spPr>
      </p:pic>
      <p:pic>
        <p:nvPicPr>
          <p:cNvPr id="19" name="Graphic 18">
            <a:extLst>
              <a:ext uri="{FF2B5EF4-FFF2-40B4-BE49-F238E27FC236}">
                <a16:creationId xmlns:a16="http://schemas.microsoft.com/office/drawing/2014/main" id="{A6495A9B-B435-564F-A029-33BFCE1CD7F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81092" y="1983225"/>
            <a:ext cx="571500" cy="571500"/>
          </a:xfrm>
          <a:prstGeom prst="rect">
            <a:avLst/>
          </a:prstGeom>
        </p:spPr>
      </p:pic>
      <p:pic>
        <p:nvPicPr>
          <p:cNvPr id="20" name="Graphic 19">
            <a:extLst>
              <a:ext uri="{FF2B5EF4-FFF2-40B4-BE49-F238E27FC236}">
                <a16:creationId xmlns:a16="http://schemas.microsoft.com/office/drawing/2014/main" id="{9202ABE2-5DC9-3243-B23A-BD9CB61AE08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892101" y="2017850"/>
            <a:ext cx="571500" cy="571500"/>
          </a:xfrm>
          <a:prstGeom prst="rect">
            <a:avLst/>
          </a:prstGeom>
        </p:spPr>
      </p:pic>
      <p:pic>
        <p:nvPicPr>
          <p:cNvPr id="22" name="Graphic 21">
            <a:extLst>
              <a:ext uri="{FF2B5EF4-FFF2-40B4-BE49-F238E27FC236}">
                <a16:creationId xmlns:a16="http://schemas.microsoft.com/office/drawing/2014/main" id="{91FE0094-115F-9543-AFDA-907FEF00CB36}"/>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843420" y="1977988"/>
            <a:ext cx="571500" cy="571500"/>
          </a:xfrm>
          <a:prstGeom prst="rect">
            <a:avLst/>
          </a:prstGeom>
        </p:spPr>
      </p:pic>
      <p:pic>
        <p:nvPicPr>
          <p:cNvPr id="23" name="Graphic 22">
            <a:extLst>
              <a:ext uri="{FF2B5EF4-FFF2-40B4-BE49-F238E27FC236}">
                <a16:creationId xmlns:a16="http://schemas.microsoft.com/office/drawing/2014/main" id="{515A9200-A5A7-D644-BBFD-D838B753A03F}"/>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622939" y="3945860"/>
            <a:ext cx="571500" cy="571500"/>
          </a:xfrm>
          <a:prstGeom prst="rect">
            <a:avLst/>
          </a:prstGeom>
        </p:spPr>
      </p:pic>
      <p:pic>
        <p:nvPicPr>
          <p:cNvPr id="24" name="Graphic 23">
            <a:extLst>
              <a:ext uri="{FF2B5EF4-FFF2-40B4-BE49-F238E27FC236}">
                <a16:creationId xmlns:a16="http://schemas.microsoft.com/office/drawing/2014/main" id="{3F131504-8666-0344-8F6C-C3C48379D7EB}"/>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659480" y="3906105"/>
            <a:ext cx="571500" cy="571500"/>
          </a:xfrm>
          <a:prstGeom prst="rect">
            <a:avLst/>
          </a:prstGeom>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ADMASTER-STAMP!MGR0309232773759</a:t>
            </a:r>
          </a:p>
        </p:txBody>
      </p:sp>
      <p:sp>
        <p:nvSpPr>
          <p:cNvPr id="4" name="TextBox 4"/>
          <p:cNvSpPr txBox="1"/>
          <p:nvPr/>
        </p:nvSpPr>
        <p:spPr>
          <a:xfrm>
            <a:off x="7086600" y="6642100"/>
            <a:ext cx="3810000" cy="166449"/>
          </a:xfrm>
          <a:prstGeom prst="rect">
            <a:avLst/>
          </a:prstGeom>
        </p:spPr>
        <p:txBody>
          <a:bodyPr lIns="0" tIns="0" rIns="0" bIns="0" rtlCol="0" anchor="t" anchorCtr="0">
            <a:noAutofit/>
          </a:bodyPr>
          <a:lstStyle/>
          <a:p>
            <a:pPr algn="l">
              <a:defRPr/>
            </a:pPr>
            <a:r>
              <a:rPr lang="es-419" sz="800" b="0" i="0">
                <a:solidFill>
                  <a:srgbClr val="000000"/>
                </a:solidFill>
                <a:latin typeface="Courier"/>
              </a:rPr>
              <a:t>MGR0309232773759</a:t>
            </a:r>
          </a:p>
        </p:txBody>
      </p:sp>
    </p:spTree>
    <p:extLst>
      <p:ext uri="{BB962C8B-B14F-4D97-AF65-F5344CB8AC3E}">
        <p14:creationId xmlns:p14="http://schemas.microsoft.com/office/powerpoint/2010/main" val="254692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a:noFill/>
        </p:spPr>
        <p:txBody>
          <a:bodyPr/>
          <a:lstStyle/>
          <a:p>
            <a:pPr eaLnBrk="1" hangingPunct="1"/>
            <a:r>
              <a:rPr lang="es-419"/>
              <a:t>Información importante</a:t>
            </a:r>
          </a:p>
        </p:txBody>
      </p:sp>
      <p:sp>
        <p:nvSpPr>
          <p:cNvPr id="2" name="Content Placeholder 1">
            <a:extLst>
              <a:ext uri="{FF2B5EF4-FFF2-40B4-BE49-F238E27FC236}">
                <a16:creationId xmlns:a16="http://schemas.microsoft.com/office/drawing/2014/main" id="{8FB157C1-6A7D-4E3E-92CB-EF71BDE3241C}"/>
              </a:ext>
            </a:extLst>
          </p:cNvPr>
          <p:cNvSpPr>
            <a:spLocks noGrp="1"/>
          </p:cNvSpPr>
          <p:nvPr>
            <p:ph idx="1"/>
          </p:nvPr>
        </p:nvSpPr>
        <p:spPr>
          <a:xfrm>
            <a:off x="398463" y="948846"/>
            <a:ext cx="8347076" cy="4584842"/>
          </a:xfrm>
        </p:spPr>
        <p:txBody>
          <a:bodyPr/>
          <a:lstStyle/>
          <a:p>
            <a:pPr marL="0" indent="0">
              <a:lnSpc>
                <a:spcPct val="100000"/>
              </a:lnSpc>
              <a:spcBef>
                <a:spcPts val="0"/>
              </a:spcBef>
              <a:buNone/>
              <a:tabLst>
                <a:tab pos="6743700" algn="l"/>
              </a:tabLst>
              <a:defRPr/>
            </a:pPr>
            <a:r>
              <a:rPr lang="es-419" sz="1000" dirty="0">
                <a:ea typeface="Calibri" panose="020F0502020204030204" pitchFamily="34" charset="0"/>
                <a:cs typeface="Calibri" panose="020F0502020204030204" pitchFamily="34" charset="0"/>
              </a:rPr>
              <a:t>En noviembre de 2022, John </a:t>
            </a:r>
            <a:r>
              <a:rPr lang="es-419" sz="1000" dirty="0" err="1">
                <a:ea typeface="Calibri" panose="020F0502020204030204" pitchFamily="34" charset="0"/>
                <a:cs typeface="Calibri" panose="020F0502020204030204" pitchFamily="34" charset="0"/>
              </a:rPr>
              <a:t>Hancock</a:t>
            </a:r>
            <a:r>
              <a:rPr lang="es-419" sz="1000" dirty="0">
                <a:ea typeface="Calibri" panose="020F0502020204030204" pitchFamily="34" charset="0"/>
                <a:cs typeface="Calibri" panose="020F0502020204030204" pitchFamily="34" charset="0"/>
              </a:rPr>
              <a:t> le encargó su novena encuesta anual sobre estrés financiero y bienestar a la empresa </a:t>
            </a:r>
            <a:r>
              <a:rPr lang="es-419" sz="1000" dirty="0" err="1">
                <a:ea typeface="Calibri" panose="020F0502020204030204" pitchFamily="34" charset="0"/>
                <a:cs typeface="Calibri" panose="020F0502020204030204" pitchFamily="34" charset="0"/>
              </a:rPr>
              <a:t>Edelman</a:t>
            </a:r>
            <a:r>
              <a:rPr lang="es-419" sz="1000" dirty="0">
                <a:ea typeface="Calibri" panose="020F0502020204030204" pitchFamily="34" charset="0"/>
                <a:cs typeface="Calibri" panose="020F0502020204030204" pitchFamily="34" charset="0"/>
              </a:rPr>
              <a:t> </a:t>
            </a:r>
            <a:r>
              <a:rPr lang="es-419" sz="1000" dirty="0" err="1">
                <a:ea typeface="Calibri" panose="020F0502020204030204" pitchFamily="34" charset="0"/>
                <a:cs typeface="Times New Roman" panose="02020603050405020304" pitchFamily="18" charset="0"/>
              </a:rPr>
              <a:t>Public</a:t>
            </a:r>
            <a:r>
              <a:rPr lang="es-419" sz="1000" dirty="0">
                <a:ea typeface="Calibri" panose="020F0502020204030204" pitchFamily="34" charset="0"/>
                <a:cs typeface="Times New Roman" panose="02020603050405020304" pitchFamily="18" charset="0"/>
              </a:rPr>
              <a:t> </a:t>
            </a:r>
            <a:r>
              <a:rPr lang="es-419" sz="1000" dirty="0" err="1">
                <a:ea typeface="Calibri" panose="020F0502020204030204" pitchFamily="34" charset="0"/>
                <a:cs typeface="Times New Roman" panose="02020603050405020304" pitchFamily="18" charset="0"/>
              </a:rPr>
              <a:t>Relations</a:t>
            </a:r>
            <a:r>
              <a:rPr lang="es-419" sz="1000" dirty="0">
                <a:ea typeface="Calibri" panose="020F0502020204030204" pitchFamily="34" charset="0"/>
                <a:cs typeface="Times New Roman" panose="02020603050405020304" pitchFamily="18" charset="0"/>
              </a:rPr>
              <a:t> </a:t>
            </a:r>
            <a:r>
              <a:rPr lang="es-419" sz="1000" dirty="0" err="1">
                <a:ea typeface="Calibri" panose="020F0502020204030204" pitchFamily="34" charset="0"/>
                <a:cs typeface="Times New Roman" panose="02020603050405020304" pitchFamily="18" charset="0"/>
              </a:rPr>
              <a:t>Worldwide</a:t>
            </a:r>
            <a:r>
              <a:rPr lang="es-419" sz="1000" dirty="0">
                <a:ea typeface="Calibri" panose="020F0502020204030204" pitchFamily="34" charset="0"/>
                <a:cs typeface="Times New Roman" panose="02020603050405020304" pitchFamily="18" charset="0"/>
              </a:rPr>
              <a:t> </a:t>
            </a:r>
            <a:r>
              <a:rPr lang="es-419" sz="1000" dirty="0" err="1">
                <a:ea typeface="Calibri" panose="020F0502020204030204" pitchFamily="34" charset="0"/>
                <a:cs typeface="Times New Roman" panose="02020603050405020304" pitchFamily="18" charset="0"/>
              </a:rPr>
              <a:t>Canada</a:t>
            </a:r>
            <a:r>
              <a:rPr lang="es-419" sz="1000" dirty="0">
                <a:ea typeface="Calibri" panose="020F0502020204030204" pitchFamily="34" charset="0"/>
                <a:cs typeface="Times New Roman" panose="02020603050405020304" pitchFamily="18" charset="0"/>
              </a:rPr>
              <a:t> Inc. </a:t>
            </a:r>
            <a:r>
              <a:rPr lang="es-419" sz="1000" dirty="0">
                <a:ea typeface="Calibri" panose="020F0502020204030204" pitchFamily="34" charset="0"/>
                <a:cs typeface="Calibri" panose="020F0502020204030204" pitchFamily="34" charset="0"/>
              </a:rPr>
              <a:t>(</a:t>
            </a:r>
            <a:r>
              <a:rPr lang="es-419" sz="1000" dirty="0" err="1">
                <a:ea typeface="Calibri" panose="020F0502020204030204" pitchFamily="34" charset="0"/>
                <a:cs typeface="Calibri" panose="020F0502020204030204" pitchFamily="34" charset="0"/>
              </a:rPr>
              <a:t>Edelman</a:t>
            </a:r>
            <a:r>
              <a:rPr lang="es-419" sz="1000" dirty="0">
                <a:ea typeface="Calibri" panose="020F0502020204030204" pitchFamily="34" charset="0"/>
                <a:cs typeface="Calibri" panose="020F0502020204030204" pitchFamily="34" charset="0"/>
              </a:rPr>
              <a:t>). Se realizó una encuesta en línea a 3825 participantes de planes de John </a:t>
            </a:r>
            <a:r>
              <a:rPr lang="es-419" sz="1000" dirty="0" err="1">
                <a:ea typeface="Calibri" panose="020F0502020204030204" pitchFamily="34" charset="0"/>
                <a:cs typeface="Calibri" panose="020F0502020204030204" pitchFamily="34" charset="0"/>
              </a:rPr>
              <a:t>Hancock</a:t>
            </a:r>
            <a:r>
              <a:rPr lang="es-419" sz="1000" dirty="0">
                <a:ea typeface="Calibri" panose="020F0502020204030204" pitchFamily="34" charset="0"/>
                <a:cs typeface="Calibri" panose="020F0502020204030204" pitchFamily="34" charset="0"/>
              </a:rPr>
              <a:t> entre el 29/11/2022 y el 14/12/2022 para obtener más información sobre los niveles individuales de estrés, sus causas y efectos y las estrategias para el alivio. Esta información es de carácter general y no pretende ofrecer asesoramiento jurídico o de inversión. Este informe presenta los resultados de la investigación realizada por </a:t>
            </a:r>
            <a:r>
              <a:rPr lang="es-419" sz="1000" dirty="0" err="1">
                <a:ea typeface="Calibri" panose="020F0502020204030204" pitchFamily="34" charset="0"/>
                <a:cs typeface="Calibri" panose="020F0502020204030204" pitchFamily="34" charset="0"/>
              </a:rPr>
              <a:t>Edelman</a:t>
            </a:r>
            <a:r>
              <a:rPr lang="es-419" sz="1000" dirty="0">
                <a:ea typeface="Calibri" panose="020F0502020204030204" pitchFamily="34" charset="0"/>
                <a:cs typeface="Calibri" panose="020F0502020204030204" pitchFamily="34" charset="0"/>
              </a:rPr>
              <a:t> en nombre de John </a:t>
            </a:r>
            <a:r>
              <a:rPr lang="es-419" sz="1000" dirty="0" err="1">
                <a:ea typeface="Calibri" panose="020F0502020204030204" pitchFamily="34" charset="0"/>
                <a:cs typeface="Calibri" panose="020F0502020204030204" pitchFamily="34" charset="0"/>
              </a:rPr>
              <a:t>Hancock</a:t>
            </a:r>
            <a:r>
              <a:rPr lang="es-419" sz="1000" dirty="0">
                <a:ea typeface="Calibri" panose="020F0502020204030204" pitchFamily="34" charset="0"/>
                <a:cs typeface="Calibri" panose="020F0502020204030204" pitchFamily="34" charset="0"/>
              </a:rPr>
              <a:t>. </a:t>
            </a:r>
            <a:r>
              <a:rPr lang="es-419" sz="1000" dirty="0" err="1">
                <a:ea typeface="Calibri" panose="020F0502020204030204" pitchFamily="34" charset="0"/>
                <a:cs typeface="Calibri" panose="020F0502020204030204" pitchFamily="34" charset="0"/>
              </a:rPr>
              <a:t>Edelman</a:t>
            </a:r>
            <a:r>
              <a:rPr lang="es-419" sz="1000" dirty="0">
                <a:ea typeface="Calibri" panose="020F0502020204030204" pitchFamily="34" charset="0"/>
                <a:cs typeface="Calibri" panose="020F0502020204030204" pitchFamily="34" charset="0"/>
              </a:rPr>
              <a:t> y John </a:t>
            </a:r>
            <a:r>
              <a:rPr lang="es-419" sz="1000" dirty="0" err="1">
                <a:ea typeface="Calibri" panose="020F0502020204030204" pitchFamily="34" charset="0"/>
                <a:cs typeface="Calibri" panose="020F0502020204030204" pitchFamily="34" charset="0"/>
              </a:rPr>
              <a:t>Hancock</a:t>
            </a:r>
            <a:r>
              <a:rPr lang="es-419" sz="1000" dirty="0">
                <a:ea typeface="Calibri" panose="020F0502020204030204" pitchFamily="34" charset="0"/>
                <a:cs typeface="Calibri" panose="020F0502020204030204" pitchFamily="34" charset="0"/>
              </a:rPr>
              <a:t> no están afiliados y ninguno es responsable de las obligaciones del otro. Los objetivos del estudio eran (1) </a:t>
            </a:r>
            <a:r>
              <a:rPr lang="es-419" sz="1000" dirty="0">
                <a:solidFill>
                  <a:srgbClr val="0A0A0A"/>
                </a:solidFill>
                <a:ea typeface="Calibri" panose="020F0502020204030204" pitchFamily="34" charset="0"/>
                <a:cs typeface="Calibri" panose="020F0502020204030204" pitchFamily="34" charset="0"/>
              </a:rPr>
              <a:t>comprender y hacer un seguimiento a lo largo del tiempo de la situación financiera y el nivel de estrés financiero de los participantes del plan de jubilación estadounidenses;</a:t>
            </a:r>
            <a:r>
              <a:rPr lang="es-419" sz="1000" dirty="0">
                <a:ea typeface="Calibri" panose="020F0502020204030204" pitchFamily="34" charset="0"/>
                <a:cs typeface="Calibri" panose="020F0502020204030204" pitchFamily="34" charset="0"/>
              </a:rPr>
              <a:t> (2) </a:t>
            </a:r>
            <a:r>
              <a:rPr lang="es-419" sz="1000" dirty="0">
                <a:solidFill>
                  <a:srgbClr val="0A0A0A"/>
                </a:solidFill>
                <a:ea typeface="Calibri" panose="020F0502020204030204" pitchFamily="34" charset="0"/>
                <a:cs typeface="Calibri" panose="020F0502020204030204" pitchFamily="34" charset="0"/>
              </a:rPr>
              <a:t>descubrir los principales culpables del estrés financiero</a:t>
            </a:r>
            <a:r>
              <a:rPr lang="es-419" sz="1000" dirty="0">
                <a:ea typeface="Calibri" panose="020F0502020204030204" pitchFamily="34" charset="0"/>
                <a:cs typeface="Calibri" panose="020F0502020204030204" pitchFamily="34" charset="0"/>
              </a:rPr>
              <a:t>; (3) </a:t>
            </a:r>
            <a:r>
              <a:rPr lang="es-419" sz="1000" dirty="0">
                <a:solidFill>
                  <a:srgbClr val="0A0A0A"/>
                </a:solidFill>
                <a:ea typeface="Calibri" panose="020F0502020204030204" pitchFamily="34" charset="0"/>
                <a:cs typeface="Calibri" panose="020F0502020204030204" pitchFamily="34" charset="0"/>
              </a:rPr>
              <a:t>comprender cómo el comportamiento y la planificación financieros afectan y alivian el estrés financiero</a:t>
            </a:r>
            <a:r>
              <a:rPr lang="es-419" sz="1000" dirty="0">
                <a:ea typeface="Calibri" panose="020F0502020204030204" pitchFamily="34" charset="0"/>
                <a:cs typeface="Calibri" panose="020F0502020204030204" pitchFamily="34" charset="0"/>
              </a:rPr>
              <a:t>; y (4)</a:t>
            </a:r>
            <a:r>
              <a:rPr lang="es-419" sz="1000" dirty="0">
                <a:solidFill>
                  <a:srgbClr val="0A0A0A"/>
                </a:solidFill>
                <a:ea typeface="Calibri" panose="020F0502020204030204" pitchFamily="34" charset="0"/>
                <a:cs typeface="Calibri" panose="020F0502020204030204" pitchFamily="34" charset="0"/>
              </a:rPr>
              <a:t> evaluar los niveles de preparación para la jubilación</a:t>
            </a:r>
            <a:r>
              <a:rPr lang="es-419" sz="1000" dirty="0">
                <a:ea typeface="Calibri" panose="020F0502020204030204" pitchFamily="34" charset="0"/>
                <a:cs typeface="Calibri" panose="020F0502020204030204" pitchFamily="34" charset="0"/>
              </a:rPr>
              <a:t>. Fue una encuesta en línea con una duración promedio de 18 minutos por encuestado. Todas las pruebas estadísticas se realizan a niveles de significación de 0,99. El margen máximo de error en el muestreo en el nivel de confianza del 99 % es de ±2,1 %. Los porcentajes de las tablas y las gráficas pueden no dar 100 como resultado debido al redondeo o a categorías faltantes.</a:t>
            </a:r>
          </a:p>
          <a:p>
            <a:pPr marL="0" indent="0">
              <a:lnSpc>
                <a:spcPct val="100000"/>
              </a:lnSpc>
              <a:spcBef>
                <a:spcPts val="0"/>
              </a:spcBef>
              <a:buNone/>
              <a:tabLst>
                <a:tab pos="6743700" algn="l"/>
              </a:tabLst>
              <a:defRPr/>
            </a:pPr>
            <a:endParaRPr lang="en-US" altLang="en-US" sz="1000" kern="0" dirty="0"/>
          </a:p>
          <a:p>
            <a:pPr marL="0" indent="0">
              <a:lnSpc>
                <a:spcPct val="100000"/>
              </a:lnSpc>
              <a:spcBef>
                <a:spcPts val="0"/>
              </a:spcBef>
              <a:buNone/>
              <a:tabLst>
                <a:tab pos="6743700" algn="l"/>
              </a:tabLst>
              <a:defRPr/>
            </a:pPr>
            <a:r>
              <a:rPr lang="es-419" sz="1000" dirty="0"/>
              <a:t>El contenido de esta presentación es únicamente para información general y se considera exacto y confiable a partir de su fecha de publicación, pero puede estar sujeto a cambios. No está destinado a proporcionar asesoramiento relacionado con inversiones, impuestos, diseño de planes o asuntos jurídicos (a menos que se indique lo contrario). Le pedimos que consulte con su propio asesor independiente sobre cualquier declaración de inversión, fiscal o legal realizada.</a:t>
            </a:r>
          </a:p>
          <a:p>
            <a:pPr marL="0" indent="0">
              <a:lnSpc>
                <a:spcPct val="100000"/>
              </a:lnSpc>
              <a:spcBef>
                <a:spcPts val="0"/>
              </a:spcBef>
              <a:buNone/>
              <a:tabLst>
                <a:tab pos="6743700" algn="l"/>
              </a:tabLst>
              <a:defRPr/>
            </a:pPr>
            <a:endParaRPr lang="en-US" altLang="en-US" sz="1000" kern="0" dirty="0"/>
          </a:p>
          <a:p>
            <a:pPr marL="0" indent="0">
              <a:lnSpc>
                <a:spcPct val="100000"/>
              </a:lnSpc>
              <a:spcBef>
                <a:spcPts val="0"/>
              </a:spcBef>
              <a:buNone/>
              <a:tabLst>
                <a:tab pos="6743700" algn="l"/>
              </a:tabLst>
              <a:defRPr/>
            </a:pPr>
            <a:r>
              <a:rPr lang="es-419" sz="1000" dirty="0"/>
              <a:t>John </a:t>
            </a:r>
            <a:r>
              <a:rPr lang="es-419" sz="1000" dirty="0" err="1"/>
              <a:t>Hancock</a:t>
            </a:r>
            <a:r>
              <a:rPr lang="es-419" sz="1000" dirty="0"/>
              <a:t> </a:t>
            </a:r>
            <a:r>
              <a:rPr lang="es-419" sz="1000" dirty="0" err="1"/>
              <a:t>Retirement</a:t>
            </a:r>
            <a:r>
              <a:rPr lang="es-419" sz="1000" dirty="0"/>
              <a:t> Plan </a:t>
            </a:r>
            <a:r>
              <a:rPr lang="es-419" sz="1000" dirty="0" err="1"/>
              <a:t>Services</a:t>
            </a:r>
            <a:r>
              <a:rPr lang="es-419" sz="1000" dirty="0"/>
              <a:t> LLC ofrece servicios administrativos y de mantenimiento de registros a patrocinadores y administradores de planes de jubilación a través de una plataforma de arquitectura abierta. John </a:t>
            </a:r>
            <a:r>
              <a:rPr lang="es-419" sz="1000" dirty="0" err="1"/>
              <a:t>Hancock</a:t>
            </a:r>
            <a:r>
              <a:rPr lang="es-419" sz="1000" dirty="0"/>
              <a:t> Trust Company LLC proporciona servicios fiduciarios y de custodia de dichos planes. Los contratos de anualidades grupales y los acuerdos de mantenimiento de registros son emitidos por John </a:t>
            </a:r>
            <a:r>
              <a:rPr lang="es-419" sz="1000" dirty="0" err="1"/>
              <a:t>Hancock</a:t>
            </a:r>
            <a:r>
              <a:rPr lang="es-419" sz="1000" dirty="0"/>
              <a:t> </a:t>
            </a:r>
            <a:r>
              <a:rPr lang="es-419" sz="1000" dirty="0" err="1"/>
              <a:t>Life</a:t>
            </a:r>
            <a:r>
              <a:rPr lang="es-419" sz="1000" dirty="0"/>
              <a:t> </a:t>
            </a:r>
            <a:r>
              <a:rPr lang="es-419" sz="1000" dirty="0" err="1"/>
              <a:t>Insurance</a:t>
            </a:r>
            <a:r>
              <a:rPr lang="es-419" sz="1000" dirty="0"/>
              <a:t> Company (EE. UU.), Boston, MA (no autorizado en NY) y John </a:t>
            </a:r>
            <a:r>
              <a:rPr lang="es-419" sz="1000" dirty="0" err="1"/>
              <a:t>Hancock</a:t>
            </a:r>
            <a:r>
              <a:rPr lang="es-419" sz="1000" dirty="0"/>
              <a:t> </a:t>
            </a:r>
            <a:r>
              <a:rPr lang="es-419" sz="1000" dirty="0" err="1"/>
              <a:t>Life</a:t>
            </a:r>
            <a:r>
              <a:rPr lang="es-419" sz="1000" dirty="0"/>
              <a:t> </a:t>
            </a:r>
            <a:r>
              <a:rPr lang="es-419" sz="1000" dirty="0" err="1"/>
              <a:t>Insurance</a:t>
            </a:r>
            <a:r>
              <a:rPr lang="es-419" sz="1000" dirty="0"/>
              <a:t> Company of New York, </a:t>
            </a:r>
            <a:r>
              <a:rPr lang="es-419" sz="1000" dirty="0" err="1"/>
              <a:t>Valhalla</a:t>
            </a:r>
            <a:r>
              <a:rPr lang="es-419" sz="1000" dirty="0"/>
              <a:t>, NY. Las características y la disponibilidad del producto pueden variar según el estado. Todas las entidades hacen negocios en ciertas circunstancias usando la marca John </a:t>
            </a:r>
            <a:r>
              <a:rPr lang="es-419" sz="1000" dirty="0" err="1"/>
              <a:t>Hancock</a:t>
            </a:r>
            <a:r>
              <a:rPr lang="es-419" sz="1000" dirty="0"/>
              <a:t>. Cada entidad pone a disposición de los patrocinadores o los administradores de planes de jubilación una plataforma de alternativas de inversión, sin tener en cuenta las necesidades individualizadas de cada plan. A menos que se especifique lo contrario por escrito, ninguna entidad proporciona ni se compromete a proporcionar asesoramiento imparcial en materia de inversiones ni a prestar asesoramiento en calidad de fiduciarios. Los valores se ofrecen a través de John </a:t>
            </a:r>
            <a:r>
              <a:rPr lang="es-419" sz="1000" dirty="0" err="1"/>
              <a:t>Hancock</a:t>
            </a:r>
            <a:r>
              <a:rPr lang="es-419" sz="1000" dirty="0"/>
              <a:t> </a:t>
            </a:r>
            <a:r>
              <a:rPr lang="es-419" sz="1000" dirty="0" err="1"/>
              <a:t>Distributors</a:t>
            </a:r>
            <a:r>
              <a:rPr lang="es-419" sz="1000" dirty="0"/>
              <a:t> LLC, miembro de FINRA, SIPC.</a:t>
            </a:r>
          </a:p>
          <a:p>
            <a:pPr marL="0" indent="0">
              <a:lnSpc>
                <a:spcPct val="100000"/>
              </a:lnSpc>
              <a:spcBef>
                <a:spcPts val="0"/>
              </a:spcBef>
              <a:buNone/>
              <a:tabLst>
                <a:tab pos="6743700" algn="l"/>
              </a:tabLst>
              <a:defRPr/>
            </a:pPr>
            <a:endParaRPr lang="en-US" altLang="en-US" sz="1000" kern="0" dirty="0"/>
          </a:p>
          <a:p>
            <a:pPr marL="0" indent="0">
              <a:lnSpc>
                <a:spcPct val="100000"/>
              </a:lnSpc>
              <a:spcBef>
                <a:spcPts val="0"/>
              </a:spcBef>
              <a:buNone/>
              <a:tabLst>
                <a:tab pos="6743700" algn="l"/>
              </a:tabLst>
              <a:defRPr/>
            </a:pPr>
            <a:r>
              <a:rPr lang="es-419" sz="1000" dirty="0"/>
              <a:t>NO ESTÁ ASEGURADO POR LA FDIC. PUEDE PERDER VALOR. NO ESTÁ GARANTIZADO POR EL BANCO.</a:t>
            </a:r>
          </a:p>
          <a:p>
            <a:pPr marL="0" indent="0">
              <a:lnSpc>
                <a:spcPct val="100000"/>
              </a:lnSpc>
              <a:spcBef>
                <a:spcPts val="0"/>
              </a:spcBef>
              <a:buNone/>
              <a:tabLst>
                <a:tab pos="6743700" algn="l"/>
              </a:tabLst>
              <a:defRPr/>
            </a:pPr>
            <a:endParaRPr lang="en-US" altLang="en-US" sz="1000" kern="0" dirty="0"/>
          </a:p>
          <a:p>
            <a:pPr marL="0" indent="0">
              <a:lnSpc>
                <a:spcPct val="100000"/>
              </a:lnSpc>
              <a:spcBef>
                <a:spcPts val="0"/>
              </a:spcBef>
              <a:buNone/>
              <a:tabLst>
                <a:tab pos="6743700" algn="l"/>
              </a:tabLst>
              <a:defRPr/>
            </a:pPr>
            <a:r>
              <a:rPr lang="es-419" sz="1000" dirty="0"/>
              <a:t>© 2023 John </a:t>
            </a:r>
            <a:r>
              <a:rPr lang="es-419" sz="1000" dirty="0" err="1"/>
              <a:t>Hancock</a:t>
            </a:r>
            <a:r>
              <a:rPr lang="es-419" sz="1000" dirty="0"/>
              <a:t>. Todos los derechos reservados.</a:t>
            </a:r>
          </a:p>
          <a:p>
            <a:pPr marL="0" indent="0">
              <a:lnSpc>
                <a:spcPct val="100000"/>
              </a:lnSpc>
              <a:spcBef>
                <a:spcPts val="0"/>
              </a:spcBef>
              <a:buNone/>
              <a:tabLst>
                <a:tab pos="6743700" algn="l"/>
              </a:tabLst>
              <a:defRPr/>
            </a:pPr>
            <a:endParaRPr lang="en-US" sz="1000" kern="0" dirty="0"/>
          </a:p>
          <a:p>
            <a:pPr marL="0" indent="0">
              <a:lnSpc>
                <a:spcPct val="100000"/>
              </a:lnSpc>
              <a:spcBef>
                <a:spcPts val="0"/>
              </a:spcBef>
              <a:buNone/>
              <a:tabLst>
                <a:tab pos="6743700" algn="l"/>
              </a:tabLst>
              <a:defRPr/>
            </a:pPr>
            <a:r>
              <a:rPr lang="es-419" sz="1000" dirty="0"/>
              <a:t>MGTS-P50189-GE 3/23  50189	</a:t>
            </a:r>
            <a:r>
              <a:rPr lang="es-419" sz="1000" b="0" i="0" dirty="0">
                <a:solidFill>
                  <a:srgbClr val="000000"/>
                </a:solidFill>
              </a:rPr>
              <a:t>MGR0309232773759|50189</a:t>
            </a:r>
          </a:p>
        </p:txBody>
      </p:sp>
      <p:sp>
        <p:nvSpPr>
          <p:cNvPr id="4" name="Slide Number Placeholder 3">
            <a:extLst>
              <a:ext uri="{FF2B5EF4-FFF2-40B4-BE49-F238E27FC236}">
                <a16:creationId xmlns:a16="http://schemas.microsoft.com/office/drawing/2014/main" id="{78320F76-335B-4F9C-ACD8-795DEAAC73F2}"/>
              </a:ext>
            </a:extLst>
          </p:cNvPr>
          <p:cNvSpPr>
            <a:spLocks noGrp="1"/>
          </p:cNvSpPr>
          <p:nvPr>
            <p:ph type="sldNum" sz="quarter" idx="12"/>
          </p:nvPr>
        </p:nvSpPr>
        <p:spPr>
          <a:xfrm>
            <a:off x="8009560" y="6066264"/>
            <a:ext cx="735979" cy="508714"/>
          </a:xfrm>
        </p:spPr>
        <p:txBody>
          <a:bodyPr/>
          <a:lstStyle/>
          <a:p>
            <a:endParaRPr lang="en-US" dirty="0"/>
          </a:p>
        </p:txBody>
      </p:sp>
      <p:sp>
        <p:nvSpPr>
          <p:cNvPr id="6" name="TextBox 6"/>
          <p:cNvSpPr txBox="1"/>
          <p:nvPr/>
        </p:nvSpPr>
        <p:spPr>
          <a:xfrm>
            <a:off x="7086600" y="6642100"/>
            <a:ext cx="3810000" cy="166449"/>
          </a:xfrm>
          <a:prstGeom prst="rect">
            <a:avLst/>
          </a:prstGeom>
        </p:spPr>
        <p:txBody>
          <a:bodyPr lIns="0" tIns="0" rIns="0" bIns="0" rtlCol="0" anchor="t" anchorCtr="0">
            <a:noAutofit/>
          </a:bodyPr>
          <a:lstStyle/>
          <a:p>
            <a:pPr algn="l">
              <a:defRPr/>
            </a:pPr>
            <a:endParaRPr lang="en-US" dirty="0"/>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ADMASTER-STAMP!MGR0309232773759</a:t>
            </a:r>
          </a:p>
        </p:txBody>
      </p:sp>
    </p:spTree>
    <p:extLst>
      <p:ext uri="{BB962C8B-B14F-4D97-AF65-F5344CB8AC3E}">
        <p14:creationId xmlns:p14="http://schemas.microsoft.com/office/powerpoint/2010/main" val="165449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ct val="50000"/>
              </a:spcBef>
              <a:defRPr/>
            </a:pPr>
            <a:r>
              <a:rPr lang="es-419"/>
              <a:t>¿Qué es el estrés?</a:t>
            </a:r>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ADMASTER-STAMP!MGR0309232773759</a:t>
            </a:r>
          </a:p>
        </p:txBody>
      </p:sp>
      <p:sp>
        <p:nvSpPr>
          <p:cNvPr id="4" name="TextBox 4"/>
          <p:cNvSpPr txBox="1"/>
          <p:nvPr/>
        </p:nvSpPr>
        <p:spPr>
          <a:xfrm>
            <a:off x="7086600" y="6642100"/>
            <a:ext cx="3810000" cy="166449"/>
          </a:xfrm>
          <a:prstGeom prst="rect">
            <a:avLst/>
          </a:prstGeom>
        </p:spPr>
        <p:txBody>
          <a:bodyPr lIns="0" tIns="0" rIns="0" bIns="0" rtlCol="0" anchor="t" anchorCtr="0">
            <a:noAutofit/>
          </a:bodyPr>
          <a:lstStyle/>
          <a:p>
            <a:pPr algn="l">
              <a:defRPr/>
            </a:pPr>
            <a:r>
              <a:rPr lang="es-419" sz="800" b="0" i="0">
                <a:solidFill>
                  <a:srgbClr val="000000"/>
                </a:solidFill>
                <a:latin typeface="Courier"/>
              </a:rPr>
              <a:t>MGR0309232773759</a:t>
            </a:r>
          </a:p>
        </p:txBody>
      </p:sp>
    </p:spTree>
    <p:custDataLst>
      <p:tags r:id="rId1"/>
    </p:custDataLst>
    <p:extLst>
      <p:ext uri="{BB962C8B-B14F-4D97-AF65-F5344CB8AC3E}">
        <p14:creationId xmlns:p14="http://schemas.microsoft.com/office/powerpoint/2010/main" val="57374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73987B2-E2BA-3A4A-B350-A4773D48A6E8}"/>
              </a:ext>
            </a:extLst>
          </p:cNvPr>
          <p:cNvSpPr/>
          <p:nvPr/>
        </p:nvSpPr>
        <p:spPr>
          <a:xfrm>
            <a:off x="0" y="1264605"/>
            <a:ext cx="5865019" cy="4615843"/>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sp>
        <p:nvSpPr>
          <p:cNvPr id="17" name="Rectangle 16">
            <a:extLst>
              <a:ext uri="{FF2B5EF4-FFF2-40B4-BE49-F238E27FC236}">
                <a16:creationId xmlns:a16="http://schemas.microsoft.com/office/drawing/2014/main" id="{8C606119-6F87-BB49-84F8-B248CB12DD17}"/>
              </a:ext>
            </a:extLst>
          </p:cNvPr>
          <p:cNvSpPr/>
          <p:nvPr/>
        </p:nvSpPr>
        <p:spPr>
          <a:xfrm>
            <a:off x="321587" y="1397254"/>
            <a:ext cx="5257682" cy="1722639"/>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158C9BDD-4E11-0544-BC36-DE4DC56527E2}"/>
              </a:ext>
            </a:extLst>
          </p:cNvPr>
          <p:cNvSpPr/>
          <p:nvPr/>
        </p:nvSpPr>
        <p:spPr>
          <a:xfrm>
            <a:off x="316939" y="1397254"/>
            <a:ext cx="154549" cy="1722639"/>
          </a:xfrm>
          <a:prstGeom prst="rect">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95722AD0-29E8-A24B-8667-DB41091733FC}"/>
              </a:ext>
            </a:extLst>
          </p:cNvPr>
          <p:cNvSpPr/>
          <p:nvPr/>
        </p:nvSpPr>
        <p:spPr>
          <a:xfrm>
            <a:off x="321587" y="3303958"/>
            <a:ext cx="5257682" cy="2566799"/>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8436245C-BFC1-EA40-B064-01E520C35DF4}"/>
              </a:ext>
            </a:extLst>
          </p:cNvPr>
          <p:cNvSpPr/>
          <p:nvPr/>
        </p:nvSpPr>
        <p:spPr>
          <a:xfrm>
            <a:off x="316939" y="3303958"/>
            <a:ext cx="154549" cy="2416189"/>
          </a:xfrm>
          <a:prstGeom prst="rect">
            <a:avLst/>
          </a:prstGeom>
          <a:solidFill>
            <a:schemeClr val="accent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6FCA3A4D-5F83-D348-AB5F-A99C59AE8E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9195" r="13389"/>
          <a:stretch/>
        </p:blipFill>
        <p:spPr>
          <a:xfrm>
            <a:off x="5865019" y="1264605"/>
            <a:ext cx="3278981" cy="4615843"/>
          </a:xfrm>
          <a:prstGeom prst="rect">
            <a:avLst/>
          </a:prstGeom>
        </p:spPr>
      </p:pic>
      <p:sp>
        <p:nvSpPr>
          <p:cNvPr id="2" name="Title 1">
            <a:extLst>
              <a:ext uri="{FF2B5EF4-FFF2-40B4-BE49-F238E27FC236}">
                <a16:creationId xmlns:a16="http://schemas.microsoft.com/office/drawing/2014/main" id="{7531D798-4F68-1443-8FC7-2541036C607C}"/>
              </a:ext>
            </a:extLst>
          </p:cNvPr>
          <p:cNvSpPr>
            <a:spLocks noGrp="1"/>
          </p:cNvSpPr>
          <p:nvPr>
            <p:ph type="title"/>
          </p:nvPr>
        </p:nvSpPr>
        <p:spPr/>
        <p:txBody>
          <a:bodyPr/>
          <a:lstStyle/>
          <a:p>
            <a:r>
              <a:rPr lang="es-419">
                <a:latin typeface="Arial" panose="020B0604020202020204" pitchFamily="34" charset="0"/>
                <a:cs typeface="Arial" panose="020B0604020202020204" pitchFamily="34" charset="0"/>
                <a:sym typeface="Arial Bold" pitchFamily="34" charset="0"/>
              </a:rPr>
              <a:t>¿Qué es el estrés?</a:t>
            </a:r>
            <a:br>
              <a:rPr lang="es-419">
                <a:latin typeface="Arial" panose="020B0604020202020204" pitchFamily="34" charset="0"/>
                <a:cs typeface="Arial" panose="020B0604020202020204" pitchFamily="34" charset="0"/>
                <a:sym typeface="Arial Bold" pitchFamily="34" charset="0"/>
              </a:rPr>
            </a:br>
            <a:r>
              <a:rPr lang="es-419" sz="1800" b="0"/>
              <a:t>El estrés es la forma en la que reacciona su cuerpo cuando se enfrenta a un desafío.</a:t>
            </a:r>
          </a:p>
        </p:txBody>
      </p:sp>
      <p:sp>
        <p:nvSpPr>
          <p:cNvPr id="5" name="Slide Number Placeholder 4">
            <a:extLst>
              <a:ext uri="{FF2B5EF4-FFF2-40B4-BE49-F238E27FC236}">
                <a16:creationId xmlns:a16="http://schemas.microsoft.com/office/drawing/2014/main" id="{8D96AE21-2131-4CF7-B6FE-968591A24FF6}"/>
              </a:ext>
            </a:extLst>
          </p:cNvPr>
          <p:cNvSpPr>
            <a:spLocks noGrp="1"/>
          </p:cNvSpPr>
          <p:nvPr>
            <p:ph type="sldNum" sz="quarter" idx="12"/>
          </p:nvPr>
        </p:nvSpPr>
        <p:spPr/>
        <p:txBody>
          <a:bodyPr/>
          <a:lstStyle/>
          <a:p>
            <a:fld id="{BB333B34-C87C-402E-ABB0-13B7C9DEBBC4}" type="slidenum">
              <a:rPr lang="en-US" smtClean="0"/>
              <a:t>4</a:t>
            </a:fld>
            <a:endParaRPr lang="en-US"/>
          </a:p>
        </p:txBody>
      </p:sp>
      <p:sp>
        <p:nvSpPr>
          <p:cNvPr id="8" name="Text Placeholder 7">
            <a:extLst>
              <a:ext uri="{FF2B5EF4-FFF2-40B4-BE49-F238E27FC236}">
                <a16:creationId xmlns:a16="http://schemas.microsoft.com/office/drawing/2014/main" id="{2C23BC99-E090-6347-8CC4-00A9A7DC62E3}"/>
              </a:ext>
            </a:extLst>
          </p:cNvPr>
          <p:cNvSpPr>
            <a:spLocks noGrp="1"/>
          </p:cNvSpPr>
          <p:nvPr>
            <p:ph type="body" sz="quarter" idx="15"/>
          </p:nvPr>
        </p:nvSpPr>
        <p:spPr>
          <a:xfrm>
            <a:off x="1876885" y="6064513"/>
            <a:ext cx="6476093" cy="506061"/>
          </a:xfrm>
        </p:spPr>
        <p:txBody>
          <a:bodyPr/>
          <a:lstStyle/>
          <a:p>
            <a:endParaRPr lang="en-US" dirty="0">
              <a:cs typeface="Arial" panose="020B0604020202020204" pitchFamily="34" charset="0"/>
            </a:endParaRPr>
          </a:p>
          <a:p>
            <a:r>
              <a:rPr lang="es-419"/>
              <a:t>Fuente: “Physical effects of stress on the body” (Efectos físicos del estrés en el cuerpo), healthline.com/nutrition/symptoms-of-stress#physical-effects-of-stress, 14/12/2021. </a:t>
            </a:r>
          </a:p>
          <a:p>
            <a:r>
              <a:rPr lang="es-419"/>
              <a:t>“5 Surprising Ways That Stress Affects Your Brain” (5 maneras sorprendentes en que el estrés afecta su cerebro), verywellmind.com/surprising-ways-that-stress-affects-your-brain, 8/4/2021.</a:t>
            </a:r>
          </a:p>
          <a:p>
            <a:r>
              <a:rPr lang="es-419" b="1"/>
              <a:t>“</a:t>
            </a:r>
            <a:r>
              <a:rPr lang="es-419"/>
              <a:t>Stress symptoms: Effects on your body and behavior” (Síntomas del estrés: efectos en el cuerpo y en la conducta), mayoclinic.org/healthy-lifestyle/stress-management/in-depth/stress-symptoms/art, 24/5/2021.</a:t>
            </a:r>
          </a:p>
        </p:txBody>
      </p:sp>
      <p:sp>
        <p:nvSpPr>
          <p:cNvPr id="10" name="Rectangle 9">
            <a:extLst>
              <a:ext uri="{FF2B5EF4-FFF2-40B4-BE49-F238E27FC236}">
                <a16:creationId xmlns:a16="http://schemas.microsoft.com/office/drawing/2014/main" id="{1550BF1D-939E-5542-9DA8-B857DAEC5295}"/>
              </a:ext>
            </a:extLst>
          </p:cNvPr>
          <p:cNvSpPr/>
          <p:nvPr/>
        </p:nvSpPr>
        <p:spPr>
          <a:xfrm>
            <a:off x="575966" y="1508178"/>
            <a:ext cx="4912733" cy="1631216"/>
          </a:xfrm>
          <a:prstGeom prst="rect">
            <a:avLst/>
          </a:prstGeom>
        </p:spPr>
        <p:txBody>
          <a:bodyPr wrap="square">
            <a:spAutoFit/>
          </a:bodyPr>
          <a:lstStyle/>
          <a:p>
            <a:r>
              <a:rPr lang="es-419" sz="2000" b="1" dirty="0">
                <a:latin typeface="+mj-lt"/>
                <a:cs typeface="Arial" panose="020B0604020202020204" pitchFamily="34" charset="0"/>
                <a:sym typeface="Arial Bold" pitchFamily="34" charset="0"/>
              </a:rPr>
              <a:t>Reacción del cuerpo</a:t>
            </a:r>
          </a:p>
          <a:p>
            <a:pPr marL="285750" indent="-285750">
              <a:buFont typeface="Arial" panose="020B0604020202020204" pitchFamily="34" charset="0"/>
              <a:buChar char="•"/>
            </a:pPr>
            <a:r>
              <a:rPr lang="es-419" sz="1600" dirty="0">
                <a:latin typeface="+mj-lt"/>
              </a:rPr>
              <a:t>Respiración rápida</a:t>
            </a:r>
          </a:p>
          <a:p>
            <a:pPr marL="285750" indent="-285750">
              <a:buFont typeface="Arial" panose="020B0604020202020204" pitchFamily="34" charset="0"/>
              <a:buChar char="•"/>
            </a:pPr>
            <a:r>
              <a:rPr lang="es-419" sz="1600" dirty="0">
                <a:latin typeface="+mj-lt"/>
              </a:rPr>
              <a:t>Aumento de la frecuencia cardíaca y la presión arterial</a:t>
            </a:r>
          </a:p>
          <a:p>
            <a:pPr marL="285750" indent="-285750">
              <a:buFont typeface="Arial" panose="020B0604020202020204" pitchFamily="34" charset="0"/>
              <a:buChar char="•"/>
            </a:pPr>
            <a:r>
              <a:rPr lang="es-419" sz="1600" dirty="0">
                <a:latin typeface="+mj-lt"/>
              </a:rPr>
              <a:t>Tensión muscular</a:t>
            </a:r>
          </a:p>
          <a:p>
            <a:pPr marL="285750" indent="-285750">
              <a:buFont typeface="Arial" panose="020B0604020202020204" pitchFamily="34" charset="0"/>
              <a:buChar char="•"/>
            </a:pPr>
            <a:r>
              <a:rPr lang="es-419" sz="1600" dirty="0">
                <a:latin typeface="+mj-lt"/>
              </a:rPr>
              <a:t>Estado de alerta</a:t>
            </a:r>
          </a:p>
        </p:txBody>
      </p:sp>
      <p:sp>
        <p:nvSpPr>
          <p:cNvPr id="23" name="Rectangle 22">
            <a:extLst>
              <a:ext uri="{FF2B5EF4-FFF2-40B4-BE49-F238E27FC236}">
                <a16:creationId xmlns:a16="http://schemas.microsoft.com/office/drawing/2014/main" id="{7E35FE5E-B36A-234F-BC7E-40ABCC971659}"/>
              </a:ext>
            </a:extLst>
          </p:cNvPr>
          <p:cNvSpPr/>
          <p:nvPr/>
        </p:nvSpPr>
        <p:spPr>
          <a:xfrm>
            <a:off x="575966" y="3808654"/>
            <a:ext cx="3698695" cy="1569660"/>
          </a:xfrm>
          <a:prstGeom prst="rect">
            <a:avLst/>
          </a:prstGeom>
        </p:spPr>
        <p:txBody>
          <a:bodyPr wrap="square">
            <a:spAutoFit/>
          </a:bodyPr>
          <a:lstStyle/>
          <a:p>
            <a:pPr marL="285750" indent="-285750">
              <a:buFont typeface="Arial" panose="020B0604020202020204" pitchFamily="34" charset="0"/>
              <a:buChar char="•"/>
            </a:pPr>
            <a:r>
              <a:rPr lang="es-419" sz="1600" dirty="0"/>
              <a:t>Dolor de cabeza</a:t>
            </a:r>
          </a:p>
          <a:p>
            <a:pPr marL="285750" indent="-285750">
              <a:buFont typeface="Arial" panose="020B0604020202020204" pitchFamily="34" charset="0"/>
              <a:buChar char="•"/>
            </a:pPr>
            <a:r>
              <a:rPr lang="es-419" sz="1600" dirty="0"/>
              <a:t>Fatiga</a:t>
            </a:r>
          </a:p>
          <a:p>
            <a:pPr marL="285750" indent="-285750">
              <a:buFont typeface="Arial" panose="020B0604020202020204" pitchFamily="34" charset="0"/>
              <a:buChar char="•"/>
            </a:pPr>
            <a:r>
              <a:rPr lang="es-419" sz="1600" dirty="0"/>
              <a:t>Ansiedad</a:t>
            </a:r>
          </a:p>
          <a:p>
            <a:pPr marL="285750" indent="-285750">
              <a:buFont typeface="Arial" panose="020B0604020202020204" pitchFamily="34" charset="0"/>
              <a:buChar char="•"/>
            </a:pPr>
            <a:r>
              <a:rPr lang="es-419" sz="1600" dirty="0"/>
              <a:t>Insomnio </a:t>
            </a:r>
          </a:p>
          <a:p>
            <a:pPr marL="285750" indent="-285750">
              <a:buFont typeface="Arial" panose="020B0604020202020204" pitchFamily="34" charset="0"/>
              <a:buChar char="•"/>
            </a:pPr>
            <a:r>
              <a:rPr lang="es-419" sz="1600" dirty="0"/>
              <a:t>Irritabilidad</a:t>
            </a:r>
          </a:p>
          <a:p>
            <a:pPr marL="285750" indent="-285750">
              <a:buFont typeface="Arial" panose="020B0604020202020204" pitchFamily="34" charset="0"/>
              <a:buChar char="•"/>
            </a:pPr>
            <a:r>
              <a:rPr lang="es-419" sz="1600" dirty="0"/>
              <a:t>Falta de motivación</a:t>
            </a:r>
          </a:p>
        </p:txBody>
      </p:sp>
      <p:sp>
        <p:nvSpPr>
          <p:cNvPr id="24" name="Rectangle 23">
            <a:extLst>
              <a:ext uri="{FF2B5EF4-FFF2-40B4-BE49-F238E27FC236}">
                <a16:creationId xmlns:a16="http://schemas.microsoft.com/office/drawing/2014/main" id="{41C4F8E4-051B-9947-B0DC-91A8A2C7ABB5}"/>
              </a:ext>
            </a:extLst>
          </p:cNvPr>
          <p:cNvSpPr/>
          <p:nvPr/>
        </p:nvSpPr>
        <p:spPr>
          <a:xfrm>
            <a:off x="3040871" y="3808654"/>
            <a:ext cx="2447829" cy="2062103"/>
          </a:xfrm>
          <a:prstGeom prst="rect">
            <a:avLst/>
          </a:prstGeom>
        </p:spPr>
        <p:txBody>
          <a:bodyPr wrap="square">
            <a:spAutoFit/>
          </a:bodyPr>
          <a:lstStyle/>
          <a:p>
            <a:pPr marL="285750" indent="-285750">
              <a:buFont typeface="Arial" panose="020B0604020202020204" pitchFamily="34" charset="0"/>
              <a:buChar char="•"/>
            </a:pPr>
            <a:r>
              <a:rPr lang="es-419" sz="1600" dirty="0"/>
              <a:t>Depresión </a:t>
            </a:r>
          </a:p>
          <a:p>
            <a:pPr marL="285750" indent="-285750">
              <a:buFont typeface="Arial" panose="020B0604020202020204" pitchFamily="34" charset="0"/>
              <a:buChar char="•"/>
            </a:pPr>
            <a:r>
              <a:rPr lang="es-419" sz="1600" dirty="0"/>
              <a:t>Exceso en las comidas</a:t>
            </a:r>
          </a:p>
          <a:p>
            <a:pPr marL="285750" indent="-285750">
              <a:buFont typeface="Arial" panose="020B0604020202020204" pitchFamily="34" charset="0"/>
              <a:buChar char="•"/>
            </a:pPr>
            <a:r>
              <a:rPr lang="es-419" sz="1600" dirty="0"/>
              <a:t>Marginación social</a:t>
            </a:r>
          </a:p>
          <a:p>
            <a:pPr marL="285750" indent="-285750">
              <a:buFont typeface="Arial" panose="020B0604020202020204" pitchFamily="34" charset="0"/>
              <a:buChar char="•"/>
            </a:pPr>
            <a:r>
              <a:rPr lang="es-419" sz="1600" dirty="0"/>
              <a:t>Disminución en el aprendizaje y la concentración</a:t>
            </a:r>
          </a:p>
          <a:p>
            <a:pPr marL="285750" indent="-285750">
              <a:buFont typeface="Arial" panose="020B0604020202020204" pitchFamily="34" charset="0"/>
              <a:buChar char="•"/>
            </a:pPr>
            <a:r>
              <a:rPr lang="es-419" sz="1600" dirty="0"/>
              <a:t>Contracción cerebral</a:t>
            </a:r>
          </a:p>
        </p:txBody>
      </p:sp>
      <p:sp>
        <p:nvSpPr>
          <p:cNvPr id="14" name="Rectangle 13">
            <a:extLst>
              <a:ext uri="{FF2B5EF4-FFF2-40B4-BE49-F238E27FC236}">
                <a16:creationId xmlns:a16="http://schemas.microsoft.com/office/drawing/2014/main" id="{96490792-1AA8-7240-8E32-6E9B1A9860A0}"/>
              </a:ext>
            </a:extLst>
          </p:cNvPr>
          <p:cNvSpPr/>
          <p:nvPr/>
        </p:nvSpPr>
        <p:spPr>
          <a:xfrm>
            <a:off x="575966" y="3458139"/>
            <a:ext cx="3698695" cy="400110"/>
          </a:xfrm>
          <a:prstGeom prst="rect">
            <a:avLst/>
          </a:prstGeom>
        </p:spPr>
        <p:txBody>
          <a:bodyPr wrap="square">
            <a:spAutoFit/>
          </a:bodyPr>
          <a:lstStyle/>
          <a:p>
            <a:r>
              <a:rPr lang="es-419" sz="2000" b="1">
                <a:latin typeface="Arial" panose="020B0604020202020204" pitchFamily="34" charset="0"/>
                <a:cs typeface="Arial" panose="020B0604020202020204" pitchFamily="34" charset="0"/>
                <a:sym typeface="Arial Bold" pitchFamily="34" charset="0"/>
              </a:rPr>
              <a:t>Efectos a corto y largo plazo</a:t>
            </a:r>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ADMASTER-STAMP!MGR0309232773759</a:t>
            </a:r>
          </a:p>
        </p:txBody>
      </p:sp>
      <p:sp>
        <p:nvSpPr>
          <p:cNvPr id="4" name="TextBox 4"/>
          <p:cNvSpPr txBox="1"/>
          <p:nvPr/>
        </p:nvSpPr>
        <p:spPr>
          <a:xfrm>
            <a:off x="7086600" y="6642100"/>
            <a:ext cx="3810000" cy="166449"/>
          </a:xfrm>
          <a:prstGeom prst="rect">
            <a:avLst/>
          </a:prstGeom>
        </p:spPr>
        <p:txBody>
          <a:bodyPr lIns="0" tIns="0" rIns="0" bIns="0" rtlCol="0" anchor="t" anchorCtr="0">
            <a:noAutofit/>
          </a:bodyPr>
          <a:lstStyle/>
          <a:p>
            <a:pPr algn="l">
              <a:defRPr/>
            </a:pPr>
            <a:r>
              <a:rPr lang="es-419" sz="800" b="0" i="0">
                <a:solidFill>
                  <a:srgbClr val="000000"/>
                </a:solidFill>
                <a:latin typeface="Courier"/>
              </a:rPr>
              <a:t>MGR0309232773759</a:t>
            </a:r>
          </a:p>
        </p:txBody>
      </p:sp>
    </p:spTree>
    <p:extLst>
      <p:ext uri="{BB962C8B-B14F-4D97-AF65-F5344CB8AC3E}">
        <p14:creationId xmlns:p14="http://schemas.microsoft.com/office/powerpoint/2010/main" val="381909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78016611-D00C-274F-BB1D-9B4129DF03DC}"/>
              </a:ext>
            </a:extLst>
          </p:cNvPr>
          <p:cNvSpPr/>
          <p:nvPr/>
        </p:nvSpPr>
        <p:spPr>
          <a:xfrm>
            <a:off x="0" y="1177291"/>
            <a:ext cx="5701086" cy="4919306"/>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grpSp>
        <p:nvGrpSpPr>
          <p:cNvPr id="55" name="Group 54">
            <a:extLst>
              <a:ext uri="{FF2B5EF4-FFF2-40B4-BE49-F238E27FC236}">
                <a16:creationId xmlns:a16="http://schemas.microsoft.com/office/drawing/2014/main" id="{CB07D985-CD6A-D146-AD40-E8B693274C90}"/>
              </a:ext>
            </a:extLst>
          </p:cNvPr>
          <p:cNvGrpSpPr/>
          <p:nvPr/>
        </p:nvGrpSpPr>
        <p:grpSpPr>
          <a:xfrm>
            <a:off x="316939" y="1479754"/>
            <a:ext cx="4795749" cy="863737"/>
            <a:chOff x="316939" y="1479754"/>
            <a:chExt cx="4795749" cy="863737"/>
          </a:xfrm>
        </p:grpSpPr>
        <p:sp>
          <p:nvSpPr>
            <p:cNvPr id="57" name="Rectangle 56">
              <a:extLst>
                <a:ext uri="{FF2B5EF4-FFF2-40B4-BE49-F238E27FC236}">
                  <a16:creationId xmlns:a16="http://schemas.microsoft.com/office/drawing/2014/main" id="{D6862ECE-C0FD-EA43-8E04-BA019E20B4F4}"/>
                </a:ext>
              </a:extLst>
            </p:cNvPr>
            <p:cNvSpPr/>
            <p:nvPr/>
          </p:nvSpPr>
          <p:spPr>
            <a:xfrm>
              <a:off x="321587" y="1479754"/>
              <a:ext cx="4791101"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539CAD56-9112-C44D-B13F-EE1731F21CBC}"/>
                </a:ext>
              </a:extLst>
            </p:cNvPr>
            <p:cNvSpPr/>
            <p:nvPr/>
          </p:nvSpPr>
          <p:spPr>
            <a:xfrm>
              <a:off x="316939" y="1479754"/>
              <a:ext cx="881139" cy="863737"/>
            </a:xfrm>
            <a:prstGeom prst="rect">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5345EE24-07BB-0843-B044-A44F0960F2AF}"/>
                </a:ext>
              </a:extLst>
            </p:cNvPr>
            <p:cNvSpPr txBox="1"/>
            <p:nvPr/>
          </p:nvSpPr>
          <p:spPr>
            <a:xfrm>
              <a:off x="1350542" y="1708531"/>
              <a:ext cx="3634926" cy="400110"/>
            </a:xfrm>
            <a:prstGeom prst="rect">
              <a:avLst/>
            </a:prstGeom>
            <a:noFill/>
          </p:spPr>
          <p:txBody>
            <a:bodyPr wrap="square">
              <a:spAutoFit/>
            </a:bodyPr>
            <a:lstStyle/>
            <a:p>
              <a:pPr lvl="0"/>
              <a:r>
                <a:rPr lang="es-419" sz="2000"/>
                <a:t>Cuestiones familiares y de relaciones </a:t>
              </a:r>
            </a:p>
          </p:txBody>
        </p:sp>
      </p:grpSp>
      <p:grpSp>
        <p:nvGrpSpPr>
          <p:cNvPr id="61" name="Group 60">
            <a:extLst>
              <a:ext uri="{FF2B5EF4-FFF2-40B4-BE49-F238E27FC236}">
                <a16:creationId xmlns:a16="http://schemas.microsoft.com/office/drawing/2014/main" id="{222720B7-5A19-3344-A588-F560011E33AA}"/>
              </a:ext>
            </a:extLst>
          </p:cNvPr>
          <p:cNvGrpSpPr/>
          <p:nvPr/>
        </p:nvGrpSpPr>
        <p:grpSpPr>
          <a:xfrm>
            <a:off x="316939" y="4700821"/>
            <a:ext cx="4795749" cy="863737"/>
            <a:chOff x="316939" y="3625383"/>
            <a:chExt cx="4795749" cy="863737"/>
          </a:xfrm>
        </p:grpSpPr>
        <p:sp>
          <p:nvSpPr>
            <p:cNvPr id="63" name="Rectangle 62">
              <a:extLst>
                <a:ext uri="{FF2B5EF4-FFF2-40B4-BE49-F238E27FC236}">
                  <a16:creationId xmlns:a16="http://schemas.microsoft.com/office/drawing/2014/main" id="{F589F81A-4F0E-C148-A54A-45169A8F3F83}"/>
                </a:ext>
              </a:extLst>
            </p:cNvPr>
            <p:cNvSpPr/>
            <p:nvPr/>
          </p:nvSpPr>
          <p:spPr>
            <a:xfrm>
              <a:off x="321587" y="3625383"/>
              <a:ext cx="4791101"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9876F22D-884F-984B-8CD9-9AD3DDAE4DBE}"/>
                </a:ext>
              </a:extLst>
            </p:cNvPr>
            <p:cNvSpPr/>
            <p:nvPr/>
          </p:nvSpPr>
          <p:spPr>
            <a:xfrm>
              <a:off x="316939" y="3625383"/>
              <a:ext cx="881139" cy="863737"/>
            </a:xfrm>
            <a:prstGeom prst="rect">
              <a:avLst/>
            </a:prstGeom>
            <a:solidFill>
              <a:schemeClr val="tx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411503C8-E260-594A-A684-B36FC8E29988}"/>
                </a:ext>
              </a:extLst>
            </p:cNvPr>
            <p:cNvSpPr txBox="1"/>
            <p:nvPr/>
          </p:nvSpPr>
          <p:spPr>
            <a:xfrm>
              <a:off x="1350542" y="3857196"/>
              <a:ext cx="3762146" cy="400110"/>
            </a:xfrm>
            <a:prstGeom prst="rect">
              <a:avLst/>
            </a:prstGeom>
            <a:noFill/>
          </p:spPr>
          <p:txBody>
            <a:bodyPr wrap="square">
              <a:spAutoFit/>
            </a:bodyPr>
            <a:lstStyle/>
            <a:p>
              <a:r>
                <a:rPr lang="es-419" sz="2000"/>
                <a:t>Cuestiones laborales </a:t>
              </a:r>
            </a:p>
          </p:txBody>
        </p:sp>
      </p:grpSp>
      <p:grpSp>
        <p:nvGrpSpPr>
          <p:cNvPr id="67" name="Group 66">
            <a:extLst>
              <a:ext uri="{FF2B5EF4-FFF2-40B4-BE49-F238E27FC236}">
                <a16:creationId xmlns:a16="http://schemas.microsoft.com/office/drawing/2014/main" id="{7E77B453-4E80-584C-82C2-7021C8483980}"/>
              </a:ext>
            </a:extLst>
          </p:cNvPr>
          <p:cNvGrpSpPr/>
          <p:nvPr/>
        </p:nvGrpSpPr>
        <p:grpSpPr>
          <a:xfrm>
            <a:off x="316939" y="2552568"/>
            <a:ext cx="4795749" cy="863737"/>
            <a:chOff x="316939" y="2557027"/>
            <a:chExt cx="4795749" cy="863737"/>
          </a:xfrm>
        </p:grpSpPr>
        <p:sp>
          <p:nvSpPr>
            <p:cNvPr id="69" name="Rectangle 68">
              <a:extLst>
                <a:ext uri="{FF2B5EF4-FFF2-40B4-BE49-F238E27FC236}">
                  <a16:creationId xmlns:a16="http://schemas.microsoft.com/office/drawing/2014/main" id="{66500E26-A9CB-5C4D-A549-249FDE062897}"/>
                </a:ext>
              </a:extLst>
            </p:cNvPr>
            <p:cNvSpPr/>
            <p:nvPr/>
          </p:nvSpPr>
          <p:spPr>
            <a:xfrm>
              <a:off x="321587" y="2557027"/>
              <a:ext cx="4791101"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DD300FAD-CB8C-4B49-9AE5-95246A8A4BAA}"/>
                </a:ext>
              </a:extLst>
            </p:cNvPr>
            <p:cNvSpPr/>
            <p:nvPr/>
          </p:nvSpPr>
          <p:spPr>
            <a:xfrm>
              <a:off x="316939" y="2557027"/>
              <a:ext cx="881139" cy="863737"/>
            </a:xfrm>
            <a:prstGeom prst="rect">
              <a:avLst/>
            </a:prstGeom>
            <a:solidFill>
              <a:schemeClr val="accent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7CF06FFA-671B-144C-91B7-4B4D4033988A}"/>
                </a:ext>
              </a:extLst>
            </p:cNvPr>
            <p:cNvSpPr txBox="1"/>
            <p:nvPr/>
          </p:nvSpPr>
          <p:spPr>
            <a:xfrm>
              <a:off x="1350542" y="2779509"/>
              <a:ext cx="3762146" cy="400110"/>
            </a:xfrm>
            <a:prstGeom prst="rect">
              <a:avLst/>
            </a:prstGeom>
            <a:noFill/>
          </p:spPr>
          <p:txBody>
            <a:bodyPr wrap="square">
              <a:spAutoFit/>
            </a:bodyPr>
            <a:lstStyle/>
            <a:p>
              <a:pPr lvl="0"/>
              <a:r>
                <a:rPr lang="es-419" sz="2000"/>
                <a:t>Cuestiones de dinero </a:t>
              </a:r>
            </a:p>
          </p:txBody>
        </p:sp>
      </p:grpSp>
      <p:grpSp>
        <p:nvGrpSpPr>
          <p:cNvPr id="73" name="Group 72">
            <a:extLst>
              <a:ext uri="{FF2B5EF4-FFF2-40B4-BE49-F238E27FC236}">
                <a16:creationId xmlns:a16="http://schemas.microsoft.com/office/drawing/2014/main" id="{6F96389E-2321-8D48-8FA9-F0B64015580A}"/>
              </a:ext>
            </a:extLst>
          </p:cNvPr>
          <p:cNvGrpSpPr/>
          <p:nvPr/>
        </p:nvGrpSpPr>
        <p:grpSpPr>
          <a:xfrm>
            <a:off x="316939" y="3625383"/>
            <a:ext cx="4795749" cy="863737"/>
            <a:chOff x="316939" y="3625383"/>
            <a:chExt cx="4795749" cy="863737"/>
          </a:xfrm>
        </p:grpSpPr>
        <p:sp>
          <p:nvSpPr>
            <p:cNvPr id="75" name="Rectangle 74">
              <a:extLst>
                <a:ext uri="{FF2B5EF4-FFF2-40B4-BE49-F238E27FC236}">
                  <a16:creationId xmlns:a16="http://schemas.microsoft.com/office/drawing/2014/main" id="{EA1D9E6E-4CBE-E841-89B1-888BC8B274D6}"/>
                </a:ext>
              </a:extLst>
            </p:cNvPr>
            <p:cNvSpPr/>
            <p:nvPr/>
          </p:nvSpPr>
          <p:spPr>
            <a:xfrm>
              <a:off x="321587" y="3625383"/>
              <a:ext cx="4791101" cy="863737"/>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76" name="Rectangle 75">
              <a:extLst>
                <a:ext uri="{FF2B5EF4-FFF2-40B4-BE49-F238E27FC236}">
                  <a16:creationId xmlns:a16="http://schemas.microsoft.com/office/drawing/2014/main" id="{C97E0FA6-333D-884D-9D3C-FC9A2078EADD}"/>
                </a:ext>
              </a:extLst>
            </p:cNvPr>
            <p:cNvSpPr/>
            <p:nvPr/>
          </p:nvSpPr>
          <p:spPr>
            <a:xfrm>
              <a:off x="316939" y="3625383"/>
              <a:ext cx="881139" cy="863737"/>
            </a:xfrm>
            <a:prstGeom prst="rect">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75F2136E-3B20-3749-949F-FC72C93E40EF}"/>
                </a:ext>
              </a:extLst>
            </p:cNvPr>
            <p:cNvSpPr txBox="1"/>
            <p:nvPr/>
          </p:nvSpPr>
          <p:spPr>
            <a:xfrm>
              <a:off x="1350542" y="3857196"/>
              <a:ext cx="3213506" cy="400110"/>
            </a:xfrm>
            <a:prstGeom prst="rect">
              <a:avLst/>
            </a:prstGeom>
            <a:noFill/>
          </p:spPr>
          <p:txBody>
            <a:bodyPr wrap="square">
              <a:spAutoFit/>
            </a:bodyPr>
            <a:lstStyle/>
            <a:p>
              <a:pPr lvl="0"/>
              <a:r>
                <a:rPr lang="es-419" sz="2000"/>
                <a:t>Cuestiones de salud </a:t>
              </a:r>
            </a:p>
          </p:txBody>
        </p:sp>
      </p:grpSp>
      <p:sp>
        <p:nvSpPr>
          <p:cNvPr id="2" name="Title 1">
            <a:extLst>
              <a:ext uri="{FF2B5EF4-FFF2-40B4-BE49-F238E27FC236}">
                <a16:creationId xmlns:a16="http://schemas.microsoft.com/office/drawing/2014/main" id="{4F86B333-4EC7-7A4B-8DE2-FB3505EB11FB}"/>
              </a:ext>
            </a:extLst>
          </p:cNvPr>
          <p:cNvSpPr>
            <a:spLocks noGrp="1"/>
          </p:cNvSpPr>
          <p:nvPr>
            <p:ph type="title"/>
          </p:nvPr>
        </p:nvSpPr>
        <p:spPr/>
        <p:txBody>
          <a:bodyPr/>
          <a:lstStyle/>
          <a:p>
            <a:r>
              <a:rPr lang="es-419"/>
              <a:t>¿De dónde viene el estrés?</a:t>
            </a:r>
          </a:p>
        </p:txBody>
      </p:sp>
      <p:sp>
        <p:nvSpPr>
          <p:cNvPr id="13" name="Slide Number Placeholder 12">
            <a:extLst>
              <a:ext uri="{FF2B5EF4-FFF2-40B4-BE49-F238E27FC236}">
                <a16:creationId xmlns:a16="http://schemas.microsoft.com/office/drawing/2014/main" id="{F5E773E1-A3CD-4F8F-AFC9-011B8A71E091}"/>
              </a:ext>
            </a:extLst>
          </p:cNvPr>
          <p:cNvSpPr>
            <a:spLocks noGrp="1"/>
          </p:cNvSpPr>
          <p:nvPr>
            <p:ph type="sldNum" sz="quarter" idx="12"/>
          </p:nvPr>
        </p:nvSpPr>
        <p:spPr/>
        <p:txBody>
          <a:bodyPr/>
          <a:lstStyle/>
          <a:p>
            <a:fld id="{BB333B34-C87C-402E-ABB0-13B7C9DEBBC4}" type="slidenum">
              <a:rPr lang="en-US" smtClean="0"/>
              <a:t>5</a:t>
            </a:fld>
            <a:endParaRPr lang="en-US"/>
          </a:p>
        </p:txBody>
      </p:sp>
      <p:sp>
        <p:nvSpPr>
          <p:cNvPr id="23" name="Slide Number Placeholder 6">
            <a:extLst>
              <a:ext uri="{FF2B5EF4-FFF2-40B4-BE49-F238E27FC236}">
                <a16:creationId xmlns:a16="http://schemas.microsoft.com/office/drawing/2014/main" id="{5BD54E16-C1F1-1941-9DE4-10143162D641}"/>
              </a:ext>
            </a:extLst>
          </p:cNvPr>
          <p:cNvSpPr txBox="1">
            <a:spLocks/>
          </p:cNvSpPr>
          <p:nvPr/>
        </p:nvSpPr>
        <p:spPr>
          <a:xfrm>
            <a:off x="8685467" y="6551683"/>
            <a:ext cx="212470" cy="175694"/>
          </a:xfrm>
          <a:prstGeom prst="rect">
            <a:avLst/>
          </a:prstGeom>
        </p:spPr>
        <p:txBody>
          <a:bodyPr vert="horz" lIns="0" tIns="0" rIns="0" bIns="0" rtlCol="0" anchor="b">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333B34-C87C-402E-ABB0-13B7C9DEBBC4}" type="slidenum">
              <a:rPr lang="en-CA" smtClean="0">
                <a:solidFill>
                  <a:schemeClr val="bg1"/>
                </a:solidFill>
              </a:rPr>
              <a:pPr/>
              <a:t>5</a:t>
            </a:fld>
            <a:endParaRPr lang="en-CA">
              <a:solidFill>
                <a:schemeClr val="bg1"/>
              </a:solidFill>
            </a:endParaRPr>
          </a:p>
        </p:txBody>
      </p:sp>
      <p:pic>
        <p:nvPicPr>
          <p:cNvPr id="78" name="Graphic 77">
            <a:extLst>
              <a:ext uri="{FF2B5EF4-FFF2-40B4-BE49-F238E27FC236}">
                <a16:creationId xmlns:a16="http://schemas.microsoft.com/office/drawing/2014/main" id="{D5002C0D-EA82-5848-8A78-704CA070E7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6269" y="1633426"/>
            <a:ext cx="571500" cy="571500"/>
          </a:xfrm>
          <a:prstGeom prst="rect">
            <a:avLst/>
          </a:prstGeom>
        </p:spPr>
      </p:pic>
      <p:pic>
        <p:nvPicPr>
          <p:cNvPr id="79" name="Graphic 78">
            <a:extLst>
              <a:ext uri="{FF2B5EF4-FFF2-40B4-BE49-F238E27FC236}">
                <a16:creationId xmlns:a16="http://schemas.microsoft.com/office/drawing/2014/main" id="{772AA2FA-F7A4-B948-AB81-0ACA4DE9263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8795" y="2694747"/>
            <a:ext cx="571500" cy="571500"/>
          </a:xfrm>
          <a:prstGeom prst="rect">
            <a:avLst/>
          </a:prstGeom>
        </p:spPr>
      </p:pic>
      <p:pic>
        <p:nvPicPr>
          <p:cNvPr id="80" name="Graphic 79">
            <a:extLst>
              <a:ext uri="{FF2B5EF4-FFF2-40B4-BE49-F238E27FC236}">
                <a16:creationId xmlns:a16="http://schemas.microsoft.com/office/drawing/2014/main" id="{97218ED4-97E8-FE47-B763-1EB8923F22B2}"/>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76269" y="3764903"/>
            <a:ext cx="571500" cy="571500"/>
          </a:xfrm>
          <a:prstGeom prst="rect">
            <a:avLst/>
          </a:prstGeom>
        </p:spPr>
      </p:pic>
      <p:pic>
        <p:nvPicPr>
          <p:cNvPr id="81" name="Graphic 80">
            <a:extLst>
              <a:ext uri="{FF2B5EF4-FFF2-40B4-BE49-F238E27FC236}">
                <a16:creationId xmlns:a16="http://schemas.microsoft.com/office/drawing/2014/main" id="{61F24F4E-8E68-0C43-AD11-0C21928219E9}"/>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78657" y="4828931"/>
            <a:ext cx="571500" cy="571500"/>
          </a:xfrm>
          <a:prstGeom prst="rect">
            <a:avLst/>
          </a:prstGeom>
        </p:spPr>
      </p:pic>
      <p:pic>
        <p:nvPicPr>
          <p:cNvPr id="83" name="Picture 82">
            <a:extLst>
              <a:ext uri="{FF2B5EF4-FFF2-40B4-BE49-F238E27FC236}">
                <a16:creationId xmlns:a16="http://schemas.microsoft.com/office/drawing/2014/main" id="{1E40B171-1338-8B46-A57D-C6043EA8DAFB}"/>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l="41594" t="4330" r="10561" b="56"/>
          <a:stretch/>
        </p:blipFill>
        <p:spPr>
          <a:xfrm>
            <a:off x="5450681" y="1177291"/>
            <a:ext cx="3693318" cy="4919306"/>
          </a:xfrm>
          <a:prstGeom prst="rect">
            <a:avLst/>
          </a:prstGeom>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ADMASTER-STAMP!MGR0309232773759</a:t>
            </a:r>
          </a:p>
        </p:txBody>
      </p:sp>
      <p:sp>
        <p:nvSpPr>
          <p:cNvPr id="4" name="TextBox 4"/>
          <p:cNvSpPr txBox="1"/>
          <p:nvPr/>
        </p:nvSpPr>
        <p:spPr>
          <a:xfrm>
            <a:off x="7086600" y="6642100"/>
            <a:ext cx="3810000" cy="166449"/>
          </a:xfrm>
          <a:prstGeom prst="rect">
            <a:avLst/>
          </a:prstGeom>
        </p:spPr>
        <p:txBody>
          <a:bodyPr lIns="0" tIns="0" rIns="0" bIns="0" rtlCol="0" anchor="t" anchorCtr="0">
            <a:noAutofit/>
          </a:bodyPr>
          <a:lstStyle/>
          <a:p>
            <a:pPr algn="l">
              <a:defRPr/>
            </a:pPr>
            <a:r>
              <a:rPr lang="es-419" sz="800" b="0" i="0">
                <a:solidFill>
                  <a:srgbClr val="000000"/>
                </a:solidFill>
                <a:latin typeface="Courier"/>
              </a:rPr>
              <a:t>MGR0309232773759</a:t>
            </a:r>
          </a:p>
        </p:txBody>
      </p:sp>
    </p:spTree>
    <p:extLst>
      <p:ext uri="{BB962C8B-B14F-4D97-AF65-F5344CB8AC3E}">
        <p14:creationId xmlns:p14="http://schemas.microsoft.com/office/powerpoint/2010/main" val="15363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1">
            <a:extLst>
              <a:ext uri="{FF2B5EF4-FFF2-40B4-BE49-F238E27FC236}">
                <a16:creationId xmlns:a16="http://schemas.microsoft.com/office/drawing/2014/main" id="{DA3BB109-BDF7-4115-8AE2-BD172DFBEDBE}"/>
              </a:ext>
            </a:extLst>
          </p:cNvPr>
          <p:cNvSpPr txBox="1">
            <a:spLocks/>
          </p:cNvSpPr>
          <p:nvPr/>
        </p:nvSpPr>
        <p:spPr>
          <a:xfrm>
            <a:off x="8533067" y="6399283"/>
            <a:ext cx="212470" cy="17569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333B34-C87C-402E-ABB0-13B7C9DEBBC4}" type="slidenum">
              <a:rPr lang="en-US" sz="800" smtClean="0"/>
              <a:pPr/>
              <a:t>6</a:t>
            </a:fld>
            <a:endParaRPr lang="en-US" sz="800"/>
          </a:p>
        </p:txBody>
      </p:sp>
      <p:sp>
        <p:nvSpPr>
          <p:cNvPr id="6" name="Title 5">
            <a:extLst>
              <a:ext uri="{FF2B5EF4-FFF2-40B4-BE49-F238E27FC236}">
                <a16:creationId xmlns:a16="http://schemas.microsoft.com/office/drawing/2014/main" id="{70AE2227-6A69-E246-8364-82E76E0512F8}"/>
              </a:ext>
            </a:extLst>
          </p:cNvPr>
          <p:cNvSpPr>
            <a:spLocks noGrp="1"/>
          </p:cNvSpPr>
          <p:nvPr>
            <p:ph type="title"/>
          </p:nvPr>
        </p:nvSpPr>
        <p:spPr/>
        <p:txBody>
          <a:bodyPr/>
          <a:lstStyle/>
          <a:p>
            <a:r>
              <a:rPr lang="es-419"/>
              <a:t>¿Qué tan</a:t>
            </a:r>
            <a:br>
              <a:rPr lang="es-419"/>
            </a:br>
            <a:r>
              <a:rPr lang="es-419"/>
              <a:t>estresado está?</a:t>
            </a:r>
          </a:p>
        </p:txBody>
      </p:sp>
      <p:sp>
        <p:nvSpPr>
          <p:cNvPr id="23" name="Rectangle 22">
            <a:extLst>
              <a:ext uri="{FF2B5EF4-FFF2-40B4-BE49-F238E27FC236}">
                <a16:creationId xmlns:a16="http://schemas.microsoft.com/office/drawing/2014/main" id="{8A1F239E-CA6B-DB4C-B7E5-2A1D5606F537}"/>
              </a:ext>
            </a:extLst>
          </p:cNvPr>
          <p:cNvSpPr/>
          <p:nvPr/>
        </p:nvSpPr>
        <p:spPr>
          <a:xfrm>
            <a:off x="4897734" y="546241"/>
            <a:ext cx="3810000" cy="778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lvl="0">
              <a:lnSpc>
                <a:spcPct val="95000"/>
              </a:lnSpc>
              <a:spcBef>
                <a:spcPct val="45000"/>
              </a:spcBef>
              <a:buClr>
                <a:schemeClr val="accent2"/>
              </a:buClr>
              <a:buSzPct val="70000"/>
            </a:pPr>
            <a:r>
              <a:rPr lang="es-419">
                <a:solidFill>
                  <a:schemeClr val="bg1"/>
                </a:solidFill>
                <a:latin typeface="+mj-lt"/>
                <a:cs typeface="Tahoma"/>
              </a:rPr>
              <a:t>Soy tranquilo, nada me preocupa</a:t>
            </a:r>
          </a:p>
        </p:txBody>
      </p:sp>
      <p:sp>
        <p:nvSpPr>
          <p:cNvPr id="36" name="Rectangle 35">
            <a:extLst>
              <a:ext uri="{FF2B5EF4-FFF2-40B4-BE49-F238E27FC236}">
                <a16:creationId xmlns:a16="http://schemas.microsoft.com/office/drawing/2014/main" id="{1D231CBF-E858-124A-A3CF-9C641BE881A3}"/>
              </a:ext>
            </a:extLst>
          </p:cNvPr>
          <p:cNvSpPr/>
          <p:nvPr/>
        </p:nvSpPr>
        <p:spPr>
          <a:xfrm>
            <a:off x="4897734" y="1479891"/>
            <a:ext cx="3810000" cy="7785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lvl="0">
              <a:lnSpc>
                <a:spcPct val="95000"/>
              </a:lnSpc>
              <a:spcBef>
                <a:spcPct val="45000"/>
              </a:spcBef>
              <a:buClr>
                <a:schemeClr val="accent2"/>
              </a:buClr>
              <a:buSzPct val="70000"/>
            </a:pPr>
            <a:r>
              <a:rPr lang="es-419">
                <a:solidFill>
                  <a:schemeClr val="bg1"/>
                </a:solidFill>
                <a:latin typeface="+mj-lt"/>
                <a:cs typeface="Tahoma"/>
              </a:rPr>
              <a:t>Casi nada me estresa</a:t>
            </a:r>
          </a:p>
        </p:txBody>
      </p:sp>
      <p:sp>
        <p:nvSpPr>
          <p:cNvPr id="37" name="Rectangle 36">
            <a:extLst>
              <a:ext uri="{FF2B5EF4-FFF2-40B4-BE49-F238E27FC236}">
                <a16:creationId xmlns:a16="http://schemas.microsoft.com/office/drawing/2014/main" id="{AA630F9E-1500-6E4A-ACD6-17685007B0BA}"/>
              </a:ext>
            </a:extLst>
          </p:cNvPr>
          <p:cNvSpPr/>
          <p:nvPr/>
        </p:nvSpPr>
        <p:spPr>
          <a:xfrm>
            <a:off x="4897734" y="2413541"/>
            <a:ext cx="3810000" cy="7785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lvl="0">
              <a:lnSpc>
                <a:spcPct val="95000"/>
              </a:lnSpc>
              <a:spcBef>
                <a:spcPct val="45000"/>
              </a:spcBef>
              <a:buClr>
                <a:schemeClr val="accent2"/>
              </a:buClr>
              <a:buSzPct val="70000"/>
            </a:pPr>
            <a:r>
              <a:rPr lang="es-419">
                <a:solidFill>
                  <a:schemeClr val="bg1"/>
                </a:solidFill>
                <a:latin typeface="+mj-lt"/>
                <a:cs typeface="Tahoma"/>
              </a:rPr>
              <a:t>Algunas cosas me estresan</a:t>
            </a:r>
          </a:p>
        </p:txBody>
      </p:sp>
      <p:sp>
        <p:nvSpPr>
          <p:cNvPr id="38" name="Rectangle 37">
            <a:extLst>
              <a:ext uri="{FF2B5EF4-FFF2-40B4-BE49-F238E27FC236}">
                <a16:creationId xmlns:a16="http://schemas.microsoft.com/office/drawing/2014/main" id="{BBC2AD3B-3422-8044-82B5-58FCAAB10AE2}"/>
              </a:ext>
            </a:extLst>
          </p:cNvPr>
          <p:cNvSpPr/>
          <p:nvPr/>
        </p:nvSpPr>
        <p:spPr>
          <a:xfrm>
            <a:off x="4897734" y="3347191"/>
            <a:ext cx="3810000" cy="778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lvl="0">
              <a:lnSpc>
                <a:spcPct val="95000"/>
              </a:lnSpc>
              <a:spcBef>
                <a:spcPct val="45000"/>
              </a:spcBef>
              <a:buClr>
                <a:schemeClr val="accent2"/>
              </a:buClr>
              <a:buSzPct val="70000"/>
            </a:pPr>
            <a:r>
              <a:rPr lang="es-419">
                <a:solidFill>
                  <a:schemeClr val="bg1"/>
                </a:solidFill>
                <a:latin typeface="+mj-lt"/>
                <a:cs typeface="Tahoma"/>
              </a:rPr>
              <a:t>Solo me estresan las cosas grandes</a:t>
            </a:r>
          </a:p>
        </p:txBody>
      </p:sp>
      <p:sp>
        <p:nvSpPr>
          <p:cNvPr id="39" name="Rectangle 38">
            <a:extLst>
              <a:ext uri="{FF2B5EF4-FFF2-40B4-BE49-F238E27FC236}">
                <a16:creationId xmlns:a16="http://schemas.microsoft.com/office/drawing/2014/main" id="{B29D6690-F340-A545-AB6B-F19FA2ECE353}"/>
              </a:ext>
            </a:extLst>
          </p:cNvPr>
          <p:cNvSpPr/>
          <p:nvPr/>
        </p:nvSpPr>
        <p:spPr>
          <a:xfrm>
            <a:off x="4897734" y="4309718"/>
            <a:ext cx="3810000" cy="7785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lvl="0">
              <a:lnSpc>
                <a:spcPct val="95000"/>
              </a:lnSpc>
              <a:spcBef>
                <a:spcPct val="45000"/>
              </a:spcBef>
              <a:buClr>
                <a:schemeClr val="accent2"/>
              </a:buClr>
              <a:buSzPct val="70000"/>
            </a:pPr>
            <a:r>
              <a:rPr lang="es-419">
                <a:solidFill>
                  <a:schemeClr val="bg1"/>
                </a:solidFill>
                <a:latin typeface="+mj-lt"/>
                <a:cs typeface="Tahoma"/>
              </a:rPr>
              <a:t>Me estresa la mayoría de las cosas</a:t>
            </a:r>
          </a:p>
        </p:txBody>
      </p:sp>
      <p:sp>
        <p:nvSpPr>
          <p:cNvPr id="40" name="Rectangle 39">
            <a:extLst>
              <a:ext uri="{FF2B5EF4-FFF2-40B4-BE49-F238E27FC236}">
                <a16:creationId xmlns:a16="http://schemas.microsoft.com/office/drawing/2014/main" id="{D9B95234-AA18-2440-8DC4-7FAC234661BD}"/>
              </a:ext>
            </a:extLst>
          </p:cNvPr>
          <p:cNvSpPr/>
          <p:nvPr/>
        </p:nvSpPr>
        <p:spPr>
          <a:xfrm>
            <a:off x="4897734" y="5243368"/>
            <a:ext cx="3810000" cy="7785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r>
              <a:rPr lang="es-419">
                <a:solidFill>
                  <a:schemeClr val="bg1"/>
                </a:solidFill>
                <a:latin typeface="+mj-lt"/>
              </a:rPr>
              <a:t>¡Todo me estresa!</a:t>
            </a:r>
          </a:p>
        </p:txBody>
      </p:sp>
      <p:cxnSp>
        <p:nvCxnSpPr>
          <p:cNvPr id="7" name="Elbow Connector 6">
            <a:extLst>
              <a:ext uri="{FF2B5EF4-FFF2-40B4-BE49-F238E27FC236}">
                <a16:creationId xmlns:a16="http://schemas.microsoft.com/office/drawing/2014/main" id="{4CD5C122-76E9-874D-A5D2-01CA1D18980E}"/>
              </a:ext>
            </a:extLst>
          </p:cNvPr>
          <p:cNvCxnSpPr>
            <a:cxnSpLocks/>
            <a:endCxn id="23" idx="1"/>
          </p:cNvCxnSpPr>
          <p:nvPr/>
        </p:nvCxnSpPr>
        <p:spPr>
          <a:xfrm rot="5400000" flipH="1" flipV="1">
            <a:off x="3489739" y="1354996"/>
            <a:ext cx="1827478" cy="988512"/>
          </a:xfrm>
          <a:prstGeom prst="bentConnector2">
            <a:avLst/>
          </a:prstGeom>
          <a:ln w="127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Elbow Connector 23">
            <a:extLst>
              <a:ext uri="{FF2B5EF4-FFF2-40B4-BE49-F238E27FC236}">
                <a16:creationId xmlns:a16="http://schemas.microsoft.com/office/drawing/2014/main" id="{3E3D2856-0894-0B45-AFEF-5C6112864D4D}"/>
              </a:ext>
            </a:extLst>
          </p:cNvPr>
          <p:cNvCxnSpPr>
            <a:cxnSpLocks/>
            <a:endCxn id="40" idx="1"/>
          </p:cNvCxnSpPr>
          <p:nvPr/>
        </p:nvCxnSpPr>
        <p:spPr>
          <a:xfrm rot="16200000" flipH="1">
            <a:off x="3552854" y="4287759"/>
            <a:ext cx="1701249" cy="988512"/>
          </a:xfrm>
          <a:prstGeom prst="bentConnector2">
            <a:avLst/>
          </a:prstGeom>
          <a:ln w="12700">
            <a:solidFill>
              <a:schemeClr val="tx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BEA5847-73DF-3D45-BF3E-6B9BEBB4D076}"/>
              </a:ext>
            </a:extLst>
          </p:cNvPr>
          <p:cNvCxnSpPr>
            <a:stCxn id="36" idx="1"/>
          </p:cNvCxnSpPr>
          <p:nvPr/>
        </p:nvCxnSpPr>
        <p:spPr>
          <a:xfrm flipH="1" flipV="1">
            <a:off x="3909222" y="1869162"/>
            <a:ext cx="988512" cy="1"/>
          </a:xfrm>
          <a:prstGeom prst="line">
            <a:avLst/>
          </a:prstGeom>
          <a:ln w="12700">
            <a:solidFill>
              <a:schemeClr val="tx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BECF1A-1220-5F42-B86D-5DB004DA61D2}"/>
              </a:ext>
            </a:extLst>
          </p:cNvPr>
          <p:cNvCxnSpPr>
            <a:cxnSpLocks/>
          </p:cNvCxnSpPr>
          <p:nvPr/>
        </p:nvCxnSpPr>
        <p:spPr>
          <a:xfrm flipH="1" flipV="1">
            <a:off x="4475216" y="2802324"/>
            <a:ext cx="422518" cy="1"/>
          </a:xfrm>
          <a:prstGeom prst="line">
            <a:avLst/>
          </a:prstGeom>
          <a:ln w="12700">
            <a:solidFill>
              <a:schemeClr val="tx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F9EDE01-F532-1A42-B2FB-E0BE0B611DCB}"/>
              </a:ext>
            </a:extLst>
          </p:cNvPr>
          <p:cNvCxnSpPr>
            <a:cxnSpLocks/>
          </p:cNvCxnSpPr>
          <p:nvPr/>
        </p:nvCxnSpPr>
        <p:spPr>
          <a:xfrm flipH="1" flipV="1">
            <a:off x="4475216" y="3736514"/>
            <a:ext cx="422518" cy="1"/>
          </a:xfrm>
          <a:prstGeom prst="line">
            <a:avLst/>
          </a:prstGeom>
          <a:ln w="12700">
            <a:solidFill>
              <a:schemeClr val="tx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1EE5D32-CD59-1146-807B-F66AFFAB4589}"/>
              </a:ext>
            </a:extLst>
          </p:cNvPr>
          <p:cNvCxnSpPr/>
          <p:nvPr/>
        </p:nvCxnSpPr>
        <p:spPr>
          <a:xfrm flipH="1" flipV="1">
            <a:off x="3909222" y="4705727"/>
            <a:ext cx="988512" cy="1"/>
          </a:xfrm>
          <a:prstGeom prst="line">
            <a:avLst/>
          </a:prstGeom>
          <a:ln w="12700">
            <a:solidFill>
              <a:schemeClr val="tx1"/>
            </a:solidFill>
            <a:prstDash val="dash"/>
            <a:miter lim="800000"/>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F7675C08-8CAB-D34B-8D07-83C851369EEF}"/>
              </a:ext>
            </a:extLst>
          </p:cNvPr>
          <p:cNvSpPr/>
          <p:nvPr/>
        </p:nvSpPr>
        <p:spPr>
          <a:xfrm rot="10800000">
            <a:off x="3372066" y="2737849"/>
            <a:ext cx="1106115" cy="11148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l"/>
            <a:endParaRPr lang="en-US" sz="1600" dirty="0"/>
          </a:p>
        </p:txBody>
      </p:sp>
      <p:pic>
        <p:nvPicPr>
          <p:cNvPr id="21" name="Graphic 20">
            <a:extLst>
              <a:ext uri="{FF2B5EF4-FFF2-40B4-BE49-F238E27FC236}">
                <a16:creationId xmlns:a16="http://schemas.microsoft.com/office/drawing/2014/main" id="{208D6BC6-E278-644D-94BA-439DCA25A66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01505" y="2938517"/>
            <a:ext cx="689998" cy="689998"/>
          </a:xfrm>
          <a:prstGeom prst="rect">
            <a:avLst/>
          </a:prstGeom>
        </p:spPr>
      </p:pic>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ADMASTER-STAMP!MGR0309232773759</a:t>
            </a:r>
          </a:p>
        </p:txBody>
      </p:sp>
      <p:sp>
        <p:nvSpPr>
          <p:cNvPr id="3" name="TextBox 3"/>
          <p:cNvSpPr txBox="1"/>
          <p:nvPr/>
        </p:nvSpPr>
        <p:spPr>
          <a:xfrm>
            <a:off x="7086600" y="6642100"/>
            <a:ext cx="3810000" cy="166449"/>
          </a:xfrm>
          <a:prstGeom prst="rect">
            <a:avLst/>
          </a:prstGeom>
        </p:spPr>
        <p:txBody>
          <a:bodyPr lIns="0" tIns="0" rIns="0" bIns="0" rtlCol="0" anchor="t" anchorCtr="0">
            <a:noAutofit/>
          </a:bodyPr>
          <a:lstStyle/>
          <a:p>
            <a:pPr algn="l">
              <a:defRPr/>
            </a:pPr>
            <a:r>
              <a:rPr lang="es-419" sz="800" b="0" i="0">
                <a:solidFill>
                  <a:srgbClr val="000000"/>
                </a:solidFill>
                <a:latin typeface="Courier"/>
              </a:rPr>
              <a:t>MGR0309232773759</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94645D6-D81B-7247-9C0F-CE99CA2862C7}"/>
              </a:ext>
            </a:extLst>
          </p:cNvPr>
          <p:cNvSpPr/>
          <p:nvPr/>
        </p:nvSpPr>
        <p:spPr>
          <a:xfrm flipV="1">
            <a:off x="398463" y="2311176"/>
            <a:ext cx="2293772" cy="2267302"/>
          </a:xfrm>
          <a:prstGeom prst="rect">
            <a:avLst/>
          </a:prstGeom>
          <a:solidFill>
            <a:srgbClr val="F2F2F2">
              <a:alpha val="5019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ctr"/>
            <a:endParaRPr lang="en-US" b="1" dirty="0">
              <a:solidFill>
                <a:schemeClr val="tx1"/>
              </a:solidFill>
            </a:endParaRPr>
          </a:p>
        </p:txBody>
      </p:sp>
      <p:sp>
        <p:nvSpPr>
          <p:cNvPr id="23" name="Rectangle 22">
            <a:extLst>
              <a:ext uri="{FF2B5EF4-FFF2-40B4-BE49-F238E27FC236}">
                <a16:creationId xmlns:a16="http://schemas.microsoft.com/office/drawing/2014/main" id="{E8CEDA13-780F-5341-ADB9-9C4BAE96E030}"/>
              </a:ext>
            </a:extLst>
          </p:cNvPr>
          <p:cNvSpPr/>
          <p:nvPr/>
        </p:nvSpPr>
        <p:spPr>
          <a:xfrm flipV="1">
            <a:off x="3426573" y="2311176"/>
            <a:ext cx="2293772" cy="2267302"/>
          </a:xfrm>
          <a:prstGeom prst="rect">
            <a:avLst/>
          </a:prstGeom>
          <a:solidFill>
            <a:srgbClr val="F2F2F2">
              <a:alpha val="5019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endParaRPr lang="en-US" b="1" dirty="0">
              <a:solidFill>
                <a:schemeClr val="tx1"/>
              </a:solidFill>
            </a:endParaRPr>
          </a:p>
        </p:txBody>
      </p:sp>
      <p:sp>
        <p:nvSpPr>
          <p:cNvPr id="24" name="Rectangle 23">
            <a:extLst>
              <a:ext uri="{FF2B5EF4-FFF2-40B4-BE49-F238E27FC236}">
                <a16:creationId xmlns:a16="http://schemas.microsoft.com/office/drawing/2014/main" id="{F277017D-9BA1-B74B-8771-D0E98E4FDF49}"/>
              </a:ext>
            </a:extLst>
          </p:cNvPr>
          <p:cNvSpPr/>
          <p:nvPr/>
        </p:nvSpPr>
        <p:spPr>
          <a:xfrm flipV="1">
            <a:off x="6454683" y="2311176"/>
            <a:ext cx="2293771" cy="2267302"/>
          </a:xfrm>
          <a:prstGeom prst="rect">
            <a:avLst/>
          </a:prstGeom>
          <a:solidFill>
            <a:srgbClr val="F2F2F2">
              <a:alpha val="50196"/>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endParaRPr lang="en-US" b="1" dirty="0">
              <a:solidFill>
                <a:schemeClr val="bg1"/>
              </a:solidFill>
            </a:endParaRPr>
          </a:p>
        </p:txBody>
      </p:sp>
      <p:sp>
        <p:nvSpPr>
          <p:cNvPr id="12291" name="Rectangle 3"/>
          <p:cNvSpPr>
            <a:spLocks noGrp="1" noChangeArrowheads="1"/>
          </p:cNvSpPr>
          <p:nvPr>
            <p:ph type="title"/>
          </p:nvPr>
        </p:nvSpPr>
        <p:spPr/>
        <p:txBody>
          <a:bodyPr/>
          <a:lstStyle/>
          <a:p>
            <a:r>
              <a:rPr lang="es-419"/>
              <a:t>Tener un plan lo ayuda a superar el estrés</a:t>
            </a:r>
          </a:p>
        </p:txBody>
      </p:sp>
      <p:sp>
        <p:nvSpPr>
          <p:cNvPr id="12" name="Slide Number Placeholder 11">
            <a:extLst>
              <a:ext uri="{FF2B5EF4-FFF2-40B4-BE49-F238E27FC236}">
                <a16:creationId xmlns:a16="http://schemas.microsoft.com/office/drawing/2014/main" id="{94099B63-3EB0-4D4F-8D51-05263264967A}"/>
              </a:ext>
            </a:extLst>
          </p:cNvPr>
          <p:cNvSpPr>
            <a:spLocks noGrp="1"/>
          </p:cNvSpPr>
          <p:nvPr>
            <p:ph type="sldNum" sz="quarter" idx="12"/>
          </p:nvPr>
        </p:nvSpPr>
        <p:spPr/>
        <p:txBody>
          <a:bodyPr/>
          <a:lstStyle/>
          <a:p>
            <a:fld id="{BB333B34-C87C-402E-ABB0-13B7C9DEBBC4}" type="slidenum">
              <a:rPr lang="en-US" smtClean="0"/>
              <a:t>7</a:t>
            </a:fld>
            <a:endParaRPr lang="en-US"/>
          </a:p>
        </p:txBody>
      </p:sp>
      <p:sp>
        <p:nvSpPr>
          <p:cNvPr id="14" name="Rectangle 13">
            <a:extLst>
              <a:ext uri="{FF2B5EF4-FFF2-40B4-BE49-F238E27FC236}">
                <a16:creationId xmlns:a16="http://schemas.microsoft.com/office/drawing/2014/main" id="{ADA5CD03-5C39-E247-ABAA-B48002AF4C63}"/>
              </a:ext>
            </a:extLst>
          </p:cNvPr>
          <p:cNvSpPr/>
          <p:nvPr/>
        </p:nvSpPr>
        <p:spPr>
          <a:xfrm flipV="1">
            <a:off x="398463" y="2132582"/>
            <a:ext cx="2293772" cy="175694"/>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ctr"/>
            <a:endParaRPr lang="en-US" b="1" dirty="0">
              <a:solidFill>
                <a:schemeClr val="tx1"/>
              </a:solidFill>
            </a:endParaRPr>
          </a:p>
        </p:txBody>
      </p:sp>
      <p:sp>
        <p:nvSpPr>
          <p:cNvPr id="16" name="Rectangle 15">
            <a:extLst>
              <a:ext uri="{FF2B5EF4-FFF2-40B4-BE49-F238E27FC236}">
                <a16:creationId xmlns:a16="http://schemas.microsoft.com/office/drawing/2014/main" id="{02952BE2-AD81-894B-81B8-DA8FC594D477}"/>
              </a:ext>
            </a:extLst>
          </p:cNvPr>
          <p:cNvSpPr/>
          <p:nvPr/>
        </p:nvSpPr>
        <p:spPr>
          <a:xfrm flipV="1">
            <a:off x="3426573" y="2132582"/>
            <a:ext cx="2293772" cy="175694"/>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endParaRPr lang="en-US" b="1" dirty="0">
              <a:solidFill>
                <a:schemeClr val="tx1"/>
              </a:solidFill>
            </a:endParaRPr>
          </a:p>
        </p:txBody>
      </p:sp>
      <p:sp>
        <p:nvSpPr>
          <p:cNvPr id="17" name="Rectangle 16">
            <a:extLst>
              <a:ext uri="{FF2B5EF4-FFF2-40B4-BE49-F238E27FC236}">
                <a16:creationId xmlns:a16="http://schemas.microsoft.com/office/drawing/2014/main" id="{09BD7BBA-257A-B547-934F-54DD6D292ABB}"/>
              </a:ext>
            </a:extLst>
          </p:cNvPr>
          <p:cNvSpPr/>
          <p:nvPr/>
        </p:nvSpPr>
        <p:spPr>
          <a:xfrm flipV="1">
            <a:off x="6454683" y="2132582"/>
            <a:ext cx="2293771" cy="175694"/>
          </a:xfrm>
          <a:prstGeom prst="rect">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endParaRPr lang="en-US" b="1" dirty="0">
              <a:solidFill>
                <a:schemeClr val="bg1"/>
              </a:solidFill>
            </a:endParaRPr>
          </a:p>
        </p:txBody>
      </p:sp>
      <p:sp>
        <p:nvSpPr>
          <p:cNvPr id="4" name="Triangle 3">
            <a:extLst>
              <a:ext uri="{FF2B5EF4-FFF2-40B4-BE49-F238E27FC236}">
                <a16:creationId xmlns:a16="http://schemas.microsoft.com/office/drawing/2014/main" id="{EB43FDF7-35DB-2642-8183-B61308142425}"/>
              </a:ext>
            </a:extLst>
          </p:cNvPr>
          <p:cNvSpPr/>
          <p:nvPr/>
        </p:nvSpPr>
        <p:spPr>
          <a:xfrm rot="5400000">
            <a:off x="2966012" y="3218224"/>
            <a:ext cx="221059" cy="19056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5" name="Rectangle 4">
            <a:extLst>
              <a:ext uri="{FF2B5EF4-FFF2-40B4-BE49-F238E27FC236}">
                <a16:creationId xmlns:a16="http://schemas.microsoft.com/office/drawing/2014/main" id="{BFF4847D-64B2-6B4C-BFCF-3C9B35C6442D}"/>
              </a:ext>
            </a:extLst>
          </p:cNvPr>
          <p:cNvSpPr/>
          <p:nvPr/>
        </p:nvSpPr>
        <p:spPr>
          <a:xfrm>
            <a:off x="3610438" y="2437786"/>
            <a:ext cx="1949372" cy="400110"/>
          </a:xfrm>
          <a:prstGeom prst="rect">
            <a:avLst/>
          </a:prstGeom>
        </p:spPr>
        <p:txBody>
          <a:bodyPr wrap="square">
            <a:spAutoFit/>
          </a:bodyPr>
          <a:lstStyle/>
          <a:p>
            <a:r>
              <a:rPr lang="es-419" sz="2000" b="1"/>
              <a:t>Actúe</a:t>
            </a:r>
          </a:p>
        </p:txBody>
      </p:sp>
      <p:sp>
        <p:nvSpPr>
          <p:cNvPr id="6" name="Rectangle 5">
            <a:extLst>
              <a:ext uri="{FF2B5EF4-FFF2-40B4-BE49-F238E27FC236}">
                <a16:creationId xmlns:a16="http://schemas.microsoft.com/office/drawing/2014/main" id="{F1B1183F-06A5-1744-9ECE-5A60ECBE11A7}"/>
              </a:ext>
            </a:extLst>
          </p:cNvPr>
          <p:cNvSpPr/>
          <p:nvPr/>
        </p:nvSpPr>
        <p:spPr>
          <a:xfrm>
            <a:off x="546584" y="2437786"/>
            <a:ext cx="1794081" cy="400110"/>
          </a:xfrm>
          <a:prstGeom prst="rect">
            <a:avLst/>
          </a:prstGeom>
        </p:spPr>
        <p:txBody>
          <a:bodyPr wrap="none">
            <a:spAutoFit/>
          </a:bodyPr>
          <a:lstStyle/>
          <a:p>
            <a:pPr algn="ctr"/>
            <a:r>
              <a:rPr lang="es-419" sz="2000" b="1"/>
              <a:t>Elabore un plan</a:t>
            </a:r>
          </a:p>
        </p:txBody>
      </p:sp>
      <p:sp>
        <p:nvSpPr>
          <p:cNvPr id="8" name="Rectangle 7">
            <a:extLst>
              <a:ext uri="{FF2B5EF4-FFF2-40B4-BE49-F238E27FC236}">
                <a16:creationId xmlns:a16="http://schemas.microsoft.com/office/drawing/2014/main" id="{7D506893-B6F6-FD40-B6B5-E018079A3AEC}"/>
              </a:ext>
            </a:extLst>
          </p:cNvPr>
          <p:cNvSpPr/>
          <p:nvPr/>
        </p:nvSpPr>
        <p:spPr>
          <a:xfrm>
            <a:off x="6666510" y="2437786"/>
            <a:ext cx="1563090" cy="1015663"/>
          </a:xfrm>
          <a:prstGeom prst="rect">
            <a:avLst/>
          </a:prstGeom>
        </p:spPr>
        <p:txBody>
          <a:bodyPr wrap="square">
            <a:spAutoFit/>
          </a:bodyPr>
          <a:lstStyle/>
          <a:p>
            <a:r>
              <a:rPr lang="es-419" sz="2000" b="1" dirty="0"/>
              <a:t>Siéntase menos estresado</a:t>
            </a:r>
          </a:p>
        </p:txBody>
      </p:sp>
      <p:pic>
        <p:nvPicPr>
          <p:cNvPr id="19" name="Graphic 18">
            <a:extLst>
              <a:ext uri="{FF2B5EF4-FFF2-40B4-BE49-F238E27FC236}">
                <a16:creationId xmlns:a16="http://schemas.microsoft.com/office/drawing/2014/main" id="{897FC836-2002-1C4C-9A63-D38D9868D4D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6755" y="3508622"/>
            <a:ext cx="800736" cy="800736"/>
          </a:xfrm>
          <a:prstGeom prst="rect">
            <a:avLst/>
          </a:prstGeom>
        </p:spPr>
      </p:pic>
      <p:pic>
        <p:nvPicPr>
          <p:cNvPr id="20" name="Graphic 19">
            <a:extLst>
              <a:ext uri="{FF2B5EF4-FFF2-40B4-BE49-F238E27FC236}">
                <a16:creationId xmlns:a16="http://schemas.microsoft.com/office/drawing/2014/main" id="{B5A5D8DC-9AE7-0A4F-A2E0-A72B627E029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671972" y="3522910"/>
            <a:ext cx="800736" cy="800736"/>
          </a:xfrm>
          <a:prstGeom prst="rect">
            <a:avLst/>
          </a:prstGeom>
        </p:spPr>
      </p:pic>
      <p:pic>
        <p:nvPicPr>
          <p:cNvPr id="22" name="Graphic 21">
            <a:extLst>
              <a:ext uri="{FF2B5EF4-FFF2-40B4-BE49-F238E27FC236}">
                <a16:creationId xmlns:a16="http://schemas.microsoft.com/office/drawing/2014/main" id="{BF47E96D-760E-3549-8EBF-803E63507B3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712809" y="3571630"/>
            <a:ext cx="800736" cy="800736"/>
          </a:xfrm>
          <a:prstGeom prst="rect">
            <a:avLst/>
          </a:prstGeom>
        </p:spPr>
      </p:pic>
      <p:sp>
        <p:nvSpPr>
          <p:cNvPr id="25" name="Triangle 24">
            <a:extLst>
              <a:ext uri="{FF2B5EF4-FFF2-40B4-BE49-F238E27FC236}">
                <a16:creationId xmlns:a16="http://schemas.microsoft.com/office/drawing/2014/main" id="{17C1613E-5138-1F4E-AA03-48370B56C3B6}"/>
              </a:ext>
            </a:extLst>
          </p:cNvPr>
          <p:cNvSpPr/>
          <p:nvPr/>
        </p:nvSpPr>
        <p:spPr>
          <a:xfrm rot="5400000">
            <a:off x="5966387" y="3218224"/>
            <a:ext cx="221059" cy="19056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ADMASTER-STAMP!MGR0309232773759</a:t>
            </a:r>
          </a:p>
        </p:txBody>
      </p:sp>
      <p:sp>
        <p:nvSpPr>
          <p:cNvPr id="3" name="TextBox 3"/>
          <p:cNvSpPr txBox="1"/>
          <p:nvPr/>
        </p:nvSpPr>
        <p:spPr>
          <a:xfrm>
            <a:off x="7086600" y="6642100"/>
            <a:ext cx="3810000" cy="166449"/>
          </a:xfrm>
          <a:prstGeom prst="rect">
            <a:avLst/>
          </a:prstGeom>
        </p:spPr>
        <p:txBody>
          <a:bodyPr lIns="0" tIns="0" rIns="0" bIns="0" rtlCol="0" anchor="t" anchorCtr="0">
            <a:noAutofit/>
          </a:bodyPr>
          <a:lstStyle/>
          <a:p>
            <a:pPr algn="l">
              <a:defRPr/>
            </a:pPr>
            <a:r>
              <a:rPr lang="es-419" sz="800" b="0" i="0">
                <a:solidFill>
                  <a:srgbClr val="000000"/>
                </a:solidFill>
                <a:latin typeface="Courier"/>
              </a:rPr>
              <a:t>MGR0309232773759</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s-419" sz="6000"/>
              <a:t>Las causas del estrés financiero y las formas de reducirlo</a:t>
            </a:r>
          </a:p>
        </p:txBody>
      </p:sp>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ADMASTER-STAMP!MGR0309232773759</a:t>
            </a:r>
          </a:p>
        </p:txBody>
      </p:sp>
      <p:sp>
        <p:nvSpPr>
          <p:cNvPr id="4" name="TextBox 4"/>
          <p:cNvSpPr txBox="1"/>
          <p:nvPr/>
        </p:nvSpPr>
        <p:spPr>
          <a:xfrm>
            <a:off x="7086600" y="6642100"/>
            <a:ext cx="3810000" cy="166449"/>
          </a:xfrm>
          <a:prstGeom prst="rect">
            <a:avLst/>
          </a:prstGeom>
        </p:spPr>
        <p:txBody>
          <a:bodyPr lIns="0" tIns="0" rIns="0" bIns="0" rtlCol="0" anchor="t" anchorCtr="0">
            <a:noAutofit/>
          </a:bodyPr>
          <a:lstStyle/>
          <a:p>
            <a:pPr algn="l">
              <a:defRPr/>
            </a:pPr>
            <a:r>
              <a:rPr lang="es-419" sz="800" b="0" i="0">
                <a:solidFill>
                  <a:srgbClr val="000000"/>
                </a:solidFill>
                <a:latin typeface="Courier"/>
              </a:rPr>
              <a:t>MGR0309232773759</a:t>
            </a:r>
          </a:p>
        </p:txBody>
      </p:sp>
    </p:spTree>
    <p:custDataLst>
      <p:tags r:id="rId1"/>
    </p:custDataLst>
    <p:extLst>
      <p:ext uri="{BB962C8B-B14F-4D97-AF65-F5344CB8AC3E}">
        <p14:creationId xmlns:p14="http://schemas.microsoft.com/office/powerpoint/2010/main" val="214665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71D9C2D-E28F-514D-AF40-D4D536D0DE47}"/>
              </a:ext>
            </a:extLst>
          </p:cNvPr>
          <p:cNvSpPr/>
          <p:nvPr/>
        </p:nvSpPr>
        <p:spPr>
          <a:xfrm>
            <a:off x="398462" y="1149937"/>
            <a:ext cx="2528413" cy="46514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360000" rIns="360000" bIns="360000" numCol="1" spcCol="0" rtlCol="0" fromWordArt="0" anchor="t" anchorCtr="0" forceAA="0" compatLnSpc="1">
            <a:prstTxWarp prst="textNoShape">
              <a:avLst/>
            </a:prstTxWarp>
            <a:noAutofit/>
          </a:bodyPr>
          <a:lstStyle/>
          <a:p>
            <a:pPr>
              <a:lnSpc>
                <a:spcPct val="100000"/>
              </a:lnSpc>
              <a:spcBef>
                <a:spcPts val="800"/>
              </a:spcBef>
              <a:buClr>
                <a:schemeClr val="bg1"/>
              </a:buClr>
              <a:defRPr/>
            </a:pPr>
            <a:r>
              <a:rPr lang="es-419" sz="2000"/>
              <a:t>Las condiciones económicas están fomentando el estrés financiero y afectando la salud mental.</a:t>
            </a:r>
          </a:p>
        </p:txBody>
      </p:sp>
      <p:sp>
        <p:nvSpPr>
          <p:cNvPr id="2" name="Title 1">
            <a:extLst>
              <a:ext uri="{FF2B5EF4-FFF2-40B4-BE49-F238E27FC236}">
                <a16:creationId xmlns:a16="http://schemas.microsoft.com/office/drawing/2014/main" id="{97BB5426-7A8D-4DEC-BEC8-EFE2C401F171}"/>
              </a:ext>
            </a:extLst>
          </p:cNvPr>
          <p:cNvSpPr>
            <a:spLocks noGrp="1"/>
          </p:cNvSpPr>
          <p:nvPr>
            <p:ph type="title"/>
          </p:nvPr>
        </p:nvSpPr>
        <p:spPr/>
        <p:txBody>
          <a:bodyPr/>
          <a:lstStyle/>
          <a:p>
            <a:r>
              <a:rPr lang="es-419"/>
              <a:t>El estrés, las finanzas y la economía</a:t>
            </a:r>
          </a:p>
        </p:txBody>
      </p:sp>
      <p:sp>
        <p:nvSpPr>
          <p:cNvPr id="5" name="Slide Number Placeholder 4">
            <a:extLst>
              <a:ext uri="{FF2B5EF4-FFF2-40B4-BE49-F238E27FC236}">
                <a16:creationId xmlns:a16="http://schemas.microsoft.com/office/drawing/2014/main" id="{8DE47F44-F0D3-486E-9BBB-D0168E960DFD}"/>
              </a:ext>
            </a:extLst>
          </p:cNvPr>
          <p:cNvSpPr>
            <a:spLocks noGrp="1"/>
          </p:cNvSpPr>
          <p:nvPr>
            <p:ph type="sldNum" sz="quarter" idx="12"/>
          </p:nvPr>
        </p:nvSpPr>
        <p:spPr/>
        <p:txBody>
          <a:bodyPr/>
          <a:lstStyle/>
          <a:p>
            <a:fld id="{BB333B34-C87C-402E-ABB0-13B7C9DEBBC4}" type="slidenum">
              <a:rPr lang="en-US" smtClean="0"/>
              <a:t>9</a:t>
            </a:fld>
            <a:endParaRPr lang="en-US"/>
          </a:p>
        </p:txBody>
      </p:sp>
      <p:sp>
        <p:nvSpPr>
          <p:cNvPr id="10" name="Text Placeholder 8">
            <a:extLst>
              <a:ext uri="{FF2B5EF4-FFF2-40B4-BE49-F238E27FC236}">
                <a16:creationId xmlns:a16="http://schemas.microsoft.com/office/drawing/2014/main" id="{B813CE0D-7624-4473-AE1B-826E2050238C}"/>
              </a:ext>
            </a:extLst>
          </p:cNvPr>
          <p:cNvSpPr>
            <a:spLocks noGrp="1"/>
          </p:cNvSpPr>
          <p:nvPr>
            <p:ph type="body" sz="quarter" idx="15"/>
          </p:nvPr>
        </p:nvSpPr>
        <p:spPr>
          <a:xfrm>
            <a:off x="2163209" y="6373751"/>
            <a:ext cx="6476093" cy="402451"/>
          </a:xfrm>
        </p:spPr>
        <p:txBody>
          <a:bodyPr/>
          <a:lstStyle/>
          <a:p>
            <a:r>
              <a:rPr lang="es-419" sz="900">
                <a:latin typeface="+mn-lt"/>
                <a:ea typeface="Calibri" panose="020F0502020204030204" pitchFamily="34" charset="0"/>
                <a:cs typeface="Times New Roman" panose="02020603050405020304" pitchFamily="18" charset="0"/>
              </a:rPr>
              <a:t>Fuente: En noviembre de 2022, John Hancock le encargó su novena encuesta anual sobre estrés financiero y bienestar a la empresa Edelman Public Relations Worldwide Canada </a:t>
            </a:r>
            <a:r>
              <a:rPr lang="es-419" sz="900">
                <a:latin typeface="+mn-lt"/>
                <a:ea typeface="Calibri" panose="020F0502020204030204" pitchFamily="34" charset="0"/>
                <a:cs typeface="Calibri" panose="020F0502020204030204" pitchFamily="34" charset="0"/>
              </a:rPr>
              <a:t>(Edelman)</a:t>
            </a:r>
            <a:r>
              <a:rPr lang="es-419" sz="900">
                <a:latin typeface="+mn-lt"/>
                <a:ea typeface="Calibri" panose="020F0502020204030204" pitchFamily="34" charset="0"/>
                <a:cs typeface="Times New Roman" panose="02020603050405020304" pitchFamily="18" charset="0"/>
              </a:rPr>
              <a:t>. Se realizó una encuesta en línea a 3825 participantes de planes de John Hancock entre el 29/11/2022 y el 14/12/2022 para obtener más información sobre los niveles individuales de estrés, sus causas y efectos y las estrategias para el alivio. John Hancock y Edelman no están afiliados y ninguno es responsable de las obligaciones del otro.</a:t>
            </a:r>
          </a:p>
          <a:p>
            <a:endParaRPr lang="en-US" sz="900" dirty="0">
              <a:solidFill>
                <a:srgbClr val="FF0000"/>
              </a:solidFill>
              <a:latin typeface="+mn-lt"/>
            </a:endParaRPr>
          </a:p>
        </p:txBody>
      </p:sp>
      <p:grpSp>
        <p:nvGrpSpPr>
          <p:cNvPr id="8" name="Group 7">
            <a:extLst>
              <a:ext uri="{FF2B5EF4-FFF2-40B4-BE49-F238E27FC236}">
                <a16:creationId xmlns:a16="http://schemas.microsoft.com/office/drawing/2014/main" id="{A24BC426-97B6-9640-93D3-2E25DE2F8ABB}"/>
              </a:ext>
            </a:extLst>
          </p:cNvPr>
          <p:cNvGrpSpPr/>
          <p:nvPr/>
        </p:nvGrpSpPr>
        <p:grpSpPr>
          <a:xfrm>
            <a:off x="3265714" y="1264605"/>
            <a:ext cx="2207765" cy="2047739"/>
            <a:chOff x="1132544" y="629666"/>
            <a:chExt cx="2207765" cy="2047739"/>
          </a:xfrm>
        </p:grpSpPr>
        <p:graphicFrame>
          <p:nvGraphicFramePr>
            <p:cNvPr id="9" name="Chart 8">
              <a:extLst>
                <a:ext uri="{FF2B5EF4-FFF2-40B4-BE49-F238E27FC236}">
                  <a16:creationId xmlns:a16="http://schemas.microsoft.com/office/drawing/2014/main" id="{0DDE1F0C-162C-1743-91B0-A0FC118C1CAE}"/>
                </a:ext>
              </a:extLst>
            </p:cNvPr>
            <p:cNvGraphicFramePr/>
            <p:nvPr>
              <p:extLst>
                <p:ext uri="{D42A27DB-BD31-4B8C-83A1-F6EECF244321}">
                  <p14:modId xmlns:p14="http://schemas.microsoft.com/office/powerpoint/2010/main" val="680570291"/>
                </p:ext>
              </p:extLst>
            </p:nvPr>
          </p:nvGraphicFramePr>
          <p:xfrm>
            <a:off x="1132544" y="629666"/>
            <a:ext cx="2207765" cy="204773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0658F1B6-9E57-4A47-9D34-492FA8261853}"/>
                </a:ext>
              </a:extLst>
            </p:cNvPr>
            <p:cNvSpPr txBox="1"/>
            <p:nvPr/>
          </p:nvSpPr>
          <p:spPr>
            <a:xfrm>
              <a:off x="1488601" y="1380687"/>
              <a:ext cx="1415565" cy="461665"/>
            </a:xfrm>
            <a:prstGeom prst="rect">
              <a:avLst/>
            </a:prstGeom>
            <a:noFill/>
          </p:spPr>
          <p:txBody>
            <a:bodyPr wrap="square" lIns="0" tIns="0" rIns="0" bIns="0" rtlCol="0">
              <a:spAutoFit/>
            </a:bodyPr>
            <a:lstStyle/>
            <a:p>
              <a:pPr algn="ctr">
                <a:spcBef>
                  <a:spcPts val="450"/>
                </a:spcBef>
              </a:pPr>
              <a:r>
                <a:rPr lang="es-419" sz="3000" b="1" dirty="0"/>
                <a:t>El 68 %</a:t>
              </a:r>
            </a:p>
          </p:txBody>
        </p:sp>
      </p:grpSp>
      <p:grpSp>
        <p:nvGrpSpPr>
          <p:cNvPr id="12" name="Group 11">
            <a:extLst>
              <a:ext uri="{FF2B5EF4-FFF2-40B4-BE49-F238E27FC236}">
                <a16:creationId xmlns:a16="http://schemas.microsoft.com/office/drawing/2014/main" id="{D2EC6040-E652-B04D-9B3C-8B6A59178130}"/>
              </a:ext>
            </a:extLst>
          </p:cNvPr>
          <p:cNvGrpSpPr/>
          <p:nvPr/>
        </p:nvGrpSpPr>
        <p:grpSpPr>
          <a:xfrm>
            <a:off x="3265714" y="3493018"/>
            <a:ext cx="2207765" cy="2024633"/>
            <a:chOff x="1371594" y="810341"/>
            <a:chExt cx="1968715" cy="1867064"/>
          </a:xfrm>
        </p:grpSpPr>
        <p:graphicFrame>
          <p:nvGraphicFramePr>
            <p:cNvPr id="13" name="Chart 12">
              <a:extLst>
                <a:ext uri="{FF2B5EF4-FFF2-40B4-BE49-F238E27FC236}">
                  <a16:creationId xmlns:a16="http://schemas.microsoft.com/office/drawing/2014/main" id="{7307FBE2-B66A-E546-B71E-02BDE11C9EB9}"/>
                </a:ext>
              </a:extLst>
            </p:cNvPr>
            <p:cNvGraphicFramePr/>
            <p:nvPr>
              <p:extLst>
                <p:ext uri="{D42A27DB-BD31-4B8C-83A1-F6EECF244321}">
                  <p14:modId xmlns:p14="http://schemas.microsoft.com/office/powerpoint/2010/main" val="2193804074"/>
                </p:ext>
              </p:extLst>
            </p:nvPr>
          </p:nvGraphicFramePr>
          <p:xfrm>
            <a:off x="1371594" y="810341"/>
            <a:ext cx="1968715" cy="1867064"/>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766D807A-1E21-534E-84EB-9AD1CADDEDE0}"/>
                </a:ext>
              </a:extLst>
            </p:cNvPr>
            <p:cNvSpPr txBox="1"/>
            <p:nvPr/>
          </p:nvSpPr>
          <p:spPr>
            <a:xfrm>
              <a:off x="1766244" y="1531005"/>
              <a:ext cx="1344151" cy="425735"/>
            </a:xfrm>
            <a:prstGeom prst="rect">
              <a:avLst/>
            </a:prstGeom>
            <a:noFill/>
          </p:spPr>
          <p:txBody>
            <a:bodyPr wrap="square" lIns="0" tIns="0" rIns="0" bIns="0" rtlCol="0">
              <a:spAutoFit/>
            </a:bodyPr>
            <a:lstStyle/>
            <a:p>
              <a:pPr algn="ctr">
                <a:spcBef>
                  <a:spcPts val="450"/>
                </a:spcBef>
              </a:pPr>
              <a:r>
                <a:rPr lang="es-419" sz="3000" b="1" dirty="0"/>
                <a:t>El 71 %</a:t>
              </a:r>
            </a:p>
          </p:txBody>
        </p:sp>
      </p:grpSp>
      <p:sp>
        <p:nvSpPr>
          <p:cNvPr id="15" name="TextBox 14">
            <a:extLst>
              <a:ext uri="{FF2B5EF4-FFF2-40B4-BE49-F238E27FC236}">
                <a16:creationId xmlns:a16="http://schemas.microsoft.com/office/drawing/2014/main" id="{6E69F9B6-75EC-F845-9AE6-4BB495712D24}"/>
              </a:ext>
            </a:extLst>
          </p:cNvPr>
          <p:cNvSpPr txBox="1"/>
          <p:nvPr/>
        </p:nvSpPr>
        <p:spPr>
          <a:xfrm>
            <a:off x="5393393" y="2055646"/>
            <a:ext cx="2521413" cy="646331"/>
          </a:xfrm>
          <a:prstGeom prst="rect">
            <a:avLst/>
          </a:prstGeom>
          <a:noFill/>
        </p:spPr>
        <p:txBody>
          <a:bodyPr wrap="square">
            <a:spAutoFit/>
          </a:bodyPr>
          <a:lstStyle/>
          <a:p>
            <a:r>
              <a:rPr lang="es-419" sz="1800"/>
              <a:t>de las personas dice que sus finanzas son una causa de estrés.</a:t>
            </a:r>
          </a:p>
        </p:txBody>
      </p:sp>
      <p:sp>
        <p:nvSpPr>
          <p:cNvPr id="16" name="TextBox 15">
            <a:extLst>
              <a:ext uri="{FF2B5EF4-FFF2-40B4-BE49-F238E27FC236}">
                <a16:creationId xmlns:a16="http://schemas.microsoft.com/office/drawing/2014/main" id="{C254C53D-D8F1-F647-A0C5-1341D5EE25BB}"/>
              </a:ext>
            </a:extLst>
          </p:cNvPr>
          <p:cNvSpPr txBox="1"/>
          <p:nvPr/>
        </p:nvSpPr>
        <p:spPr>
          <a:xfrm>
            <a:off x="5393394" y="4122087"/>
            <a:ext cx="2881176" cy="923330"/>
          </a:xfrm>
          <a:prstGeom prst="rect">
            <a:avLst/>
          </a:prstGeom>
          <a:noFill/>
        </p:spPr>
        <p:txBody>
          <a:bodyPr wrap="square">
            <a:spAutoFit/>
          </a:bodyPr>
          <a:lstStyle/>
          <a:p>
            <a:r>
              <a:rPr lang="es-419"/>
              <a:t>de las personas dice que la economía está repercutiendo en su salud mental.</a:t>
            </a:r>
          </a:p>
        </p:txBody>
      </p:sp>
      <p:pic>
        <p:nvPicPr>
          <p:cNvPr id="17" name="Graphic 16">
            <a:extLst>
              <a:ext uri="{FF2B5EF4-FFF2-40B4-BE49-F238E27FC236}">
                <a16:creationId xmlns:a16="http://schemas.microsoft.com/office/drawing/2014/main" id="{4C883219-A6FB-EF4B-8E3A-E6E7B34AE88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551482" y="4346828"/>
            <a:ext cx="1123082" cy="1123082"/>
          </a:xfrm>
          <a:prstGeom prst="rect">
            <a:avLst/>
          </a:prstGeom>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s-419" sz="100"/>
              <a:t>ADMASTER-STAMP!MGR0309232773759</a:t>
            </a:r>
          </a:p>
        </p:txBody>
      </p:sp>
      <p:sp>
        <p:nvSpPr>
          <p:cNvPr id="4" name="TextBox 4"/>
          <p:cNvSpPr txBox="1"/>
          <p:nvPr/>
        </p:nvSpPr>
        <p:spPr>
          <a:xfrm>
            <a:off x="7086600" y="6642100"/>
            <a:ext cx="3810000" cy="166449"/>
          </a:xfrm>
          <a:prstGeom prst="rect">
            <a:avLst/>
          </a:prstGeom>
        </p:spPr>
        <p:txBody>
          <a:bodyPr lIns="0" tIns="0" rIns="0" bIns="0" rtlCol="0" anchor="t" anchorCtr="0">
            <a:noAutofit/>
          </a:bodyPr>
          <a:lstStyle/>
          <a:p>
            <a:pPr algn="l">
              <a:defRPr/>
            </a:pPr>
            <a:r>
              <a:rPr lang="es-419" sz="800" b="0" i="0">
                <a:solidFill>
                  <a:srgbClr val="000000"/>
                </a:solidFill>
                <a:latin typeface="Courier"/>
              </a:rPr>
              <a:t>MGR0309232773759</a:t>
            </a:r>
          </a:p>
        </p:txBody>
      </p:sp>
    </p:spTree>
    <p:extLst>
      <p:ext uri="{BB962C8B-B14F-4D97-AF65-F5344CB8AC3E}">
        <p14:creationId xmlns:p14="http://schemas.microsoft.com/office/powerpoint/2010/main" val="61861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OUNT" val="2"/>
  <p:tag name="SN" val="HIDDEN"/>
</p:tagLst>
</file>

<file path=ppt/tags/tag2.xml><?xml version="1.0" encoding="utf-8"?>
<p:tagLst xmlns:a="http://schemas.openxmlformats.org/drawingml/2006/main" xmlns:r="http://schemas.openxmlformats.org/officeDocument/2006/relationships" xmlns:p="http://schemas.openxmlformats.org/presentationml/2006/main">
  <p:tag name="COUNT" val="3"/>
  <p:tag name="SN" val="HIDDEN"/>
</p:tagLst>
</file>

<file path=ppt/tags/tag3.xml><?xml version="1.0" encoding="utf-8"?>
<p:tagLst xmlns:a="http://schemas.openxmlformats.org/drawingml/2006/main" xmlns:r="http://schemas.openxmlformats.org/officeDocument/2006/relationships" xmlns:p="http://schemas.openxmlformats.org/presentationml/2006/main">
  <p:tag name="COUNT" val="3"/>
  <p:tag name="SN" val="HIDDEN"/>
</p:tagLst>
</file>

<file path=ppt/tags/tag4.xml><?xml version="1.0" encoding="utf-8"?>
<p:tagLst xmlns:a="http://schemas.openxmlformats.org/drawingml/2006/main" xmlns:r="http://schemas.openxmlformats.org/officeDocument/2006/relationships" xmlns:p="http://schemas.openxmlformats.org/presentationml/2006/main">
  <p:tag name="COUNT" val="3"/>
  <p:tag name="SN" val="HIDDEN"/>
</p:tagLst>
</file>

<file path=ppt/theme/theme1.xml><?xml version="1.0" encoding="utf-8"?>
<a:theme xmlns:a="http://schemas.openxmlformats.org/drawingml/2006/main" name="John Hancock layouts">
  <a:themeElements>
    <a:clrScheme name="Theme">
      <a:dk1>
        <a:sysClr val="windowText" lastClr="000000"/>
      </a:dk1>
      <a:lt1>
        <a:sysClr val="window" lastClr="FFFFFF"/>
      </a:lt1>
      <a:dk2>
        <a:srgbClr val="282B3E"/>
      </a:dk2>
      <a:lt2>
        <a:srgbClr val="8E90A2"/>
      </a:lt2>
      <a:accent1>
        <a:srgbClr val="00A758"/>
      </a:accent1>
      <a:accent2>
        <a:srgbClr val="0000C1"/>
      </a:accent2>
      <a:accent3>
        <a:srgbClr val="EC6453"/>
      </a:accent3>
      <a:accent4>
        <a:srgbClr val="604584"/>
      </a:accent4>
      <a:accent5>
        <a:srgbClr val="F49600"/>
      </a:accent5>
      <a:accent6>
        <a:srgbClr val="06C7BA"/>
      </a:accent6>
      <a:hlink>
        <a:srgbClr val="0000C1"/>
      </a:hlink>
      <a:folHlink>
        <a:srgbClr val="0000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defPPr algn="l">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33363" indent="-233363" algn="l">
          <a:spcBef>
            <a:spcPts val="600"/>
          </a:spcBef>
          <a:buFont typeface="Arial" panose="020B0604020202020204" pitchFamily="34" charset="0"/>
          <a:buChar char="•"/>
          <a:defRPr dirty="0" err="1" smtClean="0"/>
        </a:defPPr>
      </a:lstStyle>
    </a:txDef>
  </a:objectDefaults>
  <a:extraClrSchemeLst/>
  <a:extLst>
    <a:ext uri="{05A4C25C-085E-4340-85A3-A5531E510DB2}">
      <thm15:themeFamily xmlns:thm15="http://schemas.microsoft.com/office/thememl/2012/main" name="1026722 - Corporate PPT Template_16x9_MP 1026722 E_0818_v14" id="{3527DC7A-8C8D-4E9E-9B6E-A1046016BC1D}" vid="{5393119F-6D4A-4296-9D2C-28F94A85A1E8}"/>
    </a:ext>
  </a:extLst>
</a:theme>
</file>

<file path=ppt/theme/theme2.xml><?xml version="1.0" encoding="utf-8"?>
<a:theme xmlns:a="http://schemas.openxmlformats.org/drawingml/2006/main" name="Office Theme">
  <a:themeElements>
    <a:clrScheme name="New Brand Final">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theme>
</file>

<file path=ppt/theme/theme3.xml><?xml version="1.0" encoding="utf-8"?>
<a:theme xmlns:a="http://schemas.openxmlformats.org/drawingml/2006/main" name="Office Theme">
  <a:themeElements>
    <a:clrScheme name="New Brand Final">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11284</TotalTime>
  <Words>5197</Words>
  <Application>Microsoft Office PowerPoint</Application>
  <PresentationFormat>On-screen Show (4:3)</PresentationFormat>
  <Paragraphs>438</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Courier</vt:lpstr>
      <vt:lpstr>Manulife JH Sans</vt:lpstr>
      <vt:lpstr>MS Sans Serif</vt:lpstr>
      <vt:lpstr>Verdana</vt:lpstr>
      <vt:lpstr>Wingdings</vt:lpstr>
      <vt:lpstr>John Hancock layouts</vt:lpstr>
      <vt:lpstr>Romper  el ciclo  del estrés</vt:lpstr>
      <vt:lpstr>Lo que aprenderá hoy</vt:lpstr>
      <vt:lpstr>¿Qué es el estrés?</vt:lpstr>
      <vt:lpstr>¿Qué es el estrés? El estrés es la forma en la que reacciona su cuerpo cuando se enfrenta a un desafío.</vt:lpstr>
      <vt:lpstr>¿De dónde viene el estrés?</vt:lpstr>
      <vt:lpstr>¿Qué tan estresado está?</vt:lpstr>
      <vt:lpstr>Tener un plan lo ayuda a superar el estrés</vt:lpstr>
      <vt:lpstr>Las causas del estrés financiero y las formas de reducirlo</vt:lpstr>
      <vt:lpstr>El estrés, las finanzas y la economía</vt:lpstr>
      <vt:lpstr>El ahorro para la jubilación sigue siendo una de las principales preocupaciones </vt:lpstr>
      <vt:lpstr>PowerPoint Presentation</vt:lpstr>
      <vt:lpstr>Las personas como usted entienden que tener un plan para la jubilación las ayudará a reducir el estrés, y están buscando orientación</vt:lpstr>
      <vt:lpstr>Obtenga un plan para su futuro  </vt:lpstr>
      <vt:lpstr>Acelere sus ahorros</vt:lpstr>
      <vt:lpstr>Tres preocupaciones financieras, ¿son también las suyas? </vt:lpstr>
      <vt:lpstr>Consulte temas educativos personalizados que lo ayudarán a mejorar sus finanzas en My Learning Center </vt:lpstr>
      <vt:lpstr>Elabore un presupuesto para poner sus finanzas en orden</vt:lpstr>
      <vt:lpstr>Tome el control de todo su panorama financiero con el organizador de finanzas personales </vt:lpstr>
      <vt:lpstr>Prepárese para las emergencias ¿Qué es un gasto de emergencia?</vt:lpstr>
      <vt:lpstr>La guía de planificación universitaria puede ayudarlo a que su familia planifique, ahorre y alcance el éxito    </vt:lpstr>
      <vt:lpstr>Reduzca su estrés financiero</vt:lpstr>
      <vt:lpstr>¡Cuide  de usted también!</vt:lpstr>
      <vt:lpstr>Recuerde que su bienestar físico también importa </vt:lpstr>
      <vt:lpstr>Información importante</vt:lpstr>
    </vt:vector>
  </TitlesOfParts>
  <Company>echosvoice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Galda</dc:creator>
  <cp:lastModifiedBy>Amy Lynn</cp:lastModifiedBy>
  <cp:revision>671</cp:revision>
  <dcterms:created xsi:type="dcterms:W3CDTF">2015-03-19T18:06:20Z</dcterms:created>
  <dcterms:modified xsi:type="dcterms:W3CDTF">2023-05-04T00:58:52Z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dd5db4b-78fb-42ac-8616-2bbd1a698c72_Enabled">
    <vt:lpwstr>true</vt:lpwstr>
  </property>
  <property fmtid="{D5CDD505-2E9C-101B-9397-08002B2CF9AE}" pid="3" name="MSIP_Label_0dd5db4b-78fb-42ac-8616-2bbd1a698c72_SetDate">
    <vt:lpwstr>2022-02-18T02:08:12Z</vt:lpwstr>
  </property>
  <property fmtid="{D5CDD505-2E9C-101B-9397-08002B2CF9AE}" pid="4" name="MSIP_Label_0dd5db4b-78fb-42ac-8616-2bbd1a698c72_Method">
    <vt:lpwstr>Privileged</vt:lpwstr>
  </property>
  <property fmtid="{D5CDD505-2E9C-101B-9397-08002B2CF9AE}" pid="5" name="MSIP_Label_0dd5db4b-78fb-42ac-8616-2bbd1a698c72_Name">
    <vt:lpwstr>EXTERNAL</vt:lpwstr>
  </property>
  <property fmtid="{D5CDD505-2E9C-101B-9397-08002B2CF9AE}" pid="6" name="MSIP_Label_0dd5db4b-78fb-42ac-8616-2bbd1a698c72_SiteId">
    <vt:lpwstr>5d3e2773-e07f-4432-a630-1a0f68a28a05</vt:lpwstr>
  </property>
  <property fmtid="{D5CDD505-2E9C-101B-9397-08002B2CF9AE}" pid="7" name="MSIP_Label_0dd5db4b-78fb-42ac-8616-2bbd1a698c72_ActionId">
    <vt:lpwstr>e7ea0353-834d-4a43-89e4-c18d95da23c9</vt:lpwstr>
  </property>
  <property fmtid="{D5CDD505-2E9C-101B-9397-08002B2CF9AE}" pid="8" name="MSIP_Label_0dd5db4b-78fb-42ac-8616-2bbd1a698c72_ContentBits">
    <vt:lpwstr>0</vt:lpwstr>
  </property>
</Properties>
</file>