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8.xml" ContentType="application/vnd.openxmlformats-officedocument.presentationml.tags+xml"/>
  <Override PartName="/ppt/notesSlides/notesSlide2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0.xml" ContentType="application/vnd.openxmlformats-officedocument.presentationml.tags+xml"/>
  <Override PartName="/ppt/notesSlides/notesSlide29.xml" ContentType="application/vnd.openxmlformats-officedocument.presentationml.notesSlide+xml"/>
  <Override PartName="/ppt/tags/tag21.xml" ContentType="application/vnd.openxmlformats-officedocument.presentationml.tags+xml"/>
  <Override PartName="/ppt/notesSlides/notesSlide30.xml" ContentType="application/vnd.openxmlformats-officedocument.presentationml.notesSlide+xml"/>
  <Override PartName="/ppt/tags/tag22.xml" ContentType="application/vnd.openxmlformats-officedocument.presentationml.tags+xml"/>
  <Override PartName="/ppt/notesSlides/notesSlide31.xml" ContentType="application/vnd.openxmlformats-officedocument.presentationml.notesSlide+xml"/>
  <Override PartName="/ppt/tags/tag23.xml" ContentType="application/vnd.openxmlformats-officedocument.presentationml.tags+xml"/>
  <Override PartName="/ppt/notesSlides/notesSlide32.xml" ContentType="application/vnd.openxmlformats-officedocument.presentationml.notesSlide+xml"/>
  <Override PartName="/ppt/tags/tag24.xml" ContentType="application/vnd.openxmlformats-officedocument.presentationml.tags+xml"/>
  <Override PartName="/ppt/notesSlides/notesSlide3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handoutMasterIdLst>
    <p:handoutMasterId r:id="rId36"/>
  </p:handoutMasterIdLst>
  <p:sldIdLst>
    <p:sldId id="316" r:id="rId2"/>
    <p:sldId id="331" r:id="rId3"/>
    <p:sldId id="332" r:id="rId4"/>
    <p:sldId id="333" r:id="rId5"/>
    <p:sldId id="3866" r:id="rId6"/>
    <p:sldId id="336" r:id="rId7"/>
    <p:sldId id="344" r:id="rId8"/>
    <p:sldId id="3871" r:id="rId9"/>
    <p:sldId id="3872" r:id="rId10"/>
    <p:sldId id="3939" r:id="rId11"/>
    <p:sldId id="3930" r:id="rId12"/>
    <p:sldId id="3873" r:id="rId13"/>
    <p:sldId id="3874" r:id="rId14"/>
    <p:sldId id="337" r:id="rId15"/>
    <p:sldId id="402" r:id="rId16"/>
    <p:sldId id="1256" r:id="rId17"/>
    <p:sldId id="3876" r:id="rId18"/>
    <p:sldId id="3926" r:id="rId19"/>
    <p:sldId id="1098" r:id="rId20"/>
    <p:sldId id="473" r:id="rId21"/>
    <p:sldId id="605" r:id="rId22"/>
    <p:sldId id="1100" r:id="rId23"/>
    <p:sldId id="1101" r:id="rId24"/>
    <p:sldId id="486" r:id="rId25"/>
    <p:sldId id="1103" r:id="rId26"/>
    <p:sldId id="3931" r:id="rId27"/>
    <p:sldId id="1068" r:id="rId28"/>
    <p:sldId id="1083" r:id="rId29"/>
    <p:sldId id="3934" r:id="rId30"/>
    <p:sldId id="3935" r:id="rId31"/>
    <p:sldId id="357" r:id="rId32"/>
    <p:sldId id="353" r:id="rId33"/>
    <p:sldId id="354" r:id="rId34"/>
  </p:sldIdLst>
  <p:sldSz cx="9144000" cy="6858000" type="screen4x3"/>
  <p:notesSz cx="6858000" cy="92964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5511" userDrawn="1">
          <p15:clr>
            <a:srgbClr val="A4A3A4"/>
          </p15:clr>
        </p15:guide>
        <p15:guide id="5" orient="horz" pos="336" userDrawn="1">
          <p15:clr>
            <a:srgbClr val="A4A3A4"/>
          </p15:clr>
        </p15:guide>
        <p15:guide id="6" orient="horz" pos="923" userDrawn="1">
          <p15:clr>
            <a:srgbClr val="A4A3A4"/>
          </p15:clr>
        </p15:guide>
      </p15:sldGuideLst>
    </p:ext>
    <p:ext uri="{2D200454-40CA-4A62-9FC3-DE9A4176ACB9}">
      <p15:notesGuideLst xmlns:p15="http://schemas.microsoft.com/office/powerpoint/2012/main">
        <p15:guide id="1" orient="horz" pos="2330">
          <p15:clr>
            <a:srgbClr val="A4A3A4"/>
          </p15:clr>
        </p15:guide>
        <p15:guide id="2" pos="345">
          <p15:clr>
            <a:srgbClr val="A4A3A4"/>
          </p15:clr>
        </p15:guide>
        <p15:guide id="3" pos="3972">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3C9F30-1F76-8A30-DF1A-1D7EC926C519}" name="Kathleen Nordgren" initials="KN" userId="S::nothdka@MFCGD.COM::50fb4c34-c853-4326-9d70-bd9a0d98f957" providerId="AD"/>
  <p188:author id="{9650D537-89DA-F4CE-75E1-DE6E8197D26D}" name="Paul Chomiuk" initials="PC" userId="S::chomipa@MFCGD.COM::ed58fff9-ef6d-4c55-b68b-afaf12281966" providerId="AD"/>
  <p188:author id="{77319D62-4AE2-0191-B9F8-2141A0CB923C}" name="Carla Conway" initials="CC" userId="S::conwaca@MFCGD.COM::f6f0c01a-44e1-45d2-b033-af4bfe8a917a" providerId="AD"/>
  <p188:author id="{D2E2CCC7-21CD-7FC2-967C-E237B909DECB}" name="Amy Lynn" initials="AL" userId="S::lynnamy@MFCGD.COM::a57b1233-82b5-4277-832f-99e6ce1b3921" providerId="AD"/>
  <p188:author id="{76E26FC9-A6A6-CD18-CC8A-D1C1BECEB5E6}" name="Sandra Jahnke" initials="SJ" userId="S::jahnksa@MFCGD.COM::fdf11850-c8ea-4bc9-8987-4b91a968dd4a" providerId="AD"/>
  <p188:author id="{FBC284D6-7ECA-09D2-25DC-8A36A9BDF0DE}" name="Thanyaa Navaneethan" initials="TN" userId="S::navanth@MFCGD.COM::ba91b2f5-3622-43c1-a462-8a553934e142" providerId="AD"/>
  <p188:author id="{5040DCDB-437B-A42B-3D82-593F3012B40F}" name="Christine Creamer" initials="CC" userId="S::creamerc@MFCGD.COM::9698b4c3-39f2-416b-aec0-23b6f51dcfd0" providerId="AD"/>
  <p188:author id="{1AF05AFD-A344-2A68-719A-E5D7834950B2}" name="Ria Sharma" initials="RS" userId="S::sharria@MFCGD.COM::9c3f58c7-5192-4eff-9227-74cebe5fa03b" providerId="AD"/>
  <p188:author id="{D649F7FD-EF14-BA21-90EE-1FA6DC21A348}" name="Eleanor Jan" initials="EJ" userId="S::janelea@MFCGD.COM::331eda0f-1df8-4f14-90f0-b792c405a68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lly L. Sinclair" initials="KLS" lastIdx="36" clrIdx="0">
    <p:extLst>
      <p:ext uri="{19B8F6BF-5375-455C-9EA6-DF929625EA0E}">
        <p15:presenceInfo xmlns:p15="http://schemas.microsoft.com/office/powerpoint/2012/main" userId="S::sinclke@MFCGD.COM::c0581adb-da3c-4f5e-b808-9e8c641c5f2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44" autoAdjust="0"/>
    <p:restoredTop sz="87483" autoAdjust="0"/>
  </p:normalViewPr>
  <p:slideViewPr>
    <p:cSldViewPr snapToGrid="0" snapToObjects="1">
      <p:cViewPr varScale="1">
        <p:scale>
          <a:sx n="120" d="100"/>
          <a:sy n="120" d="100"/>
        </p:scale>
        <p:origin x="92" y="-232"/>
      </p:cViewPr>
      <p:guideLst>
        <p:guide pos="5511"/>
        <p:guide orient="horz" pos="336"/>
        <p:guide orient="horz" pos="923"/>
      </p:guideLst>
    </p:cSldViewPr>
  </p:slideViewPr>
  <p:outlineViewPr>
    <p:cViewPr>
      <p:scale>
        <a:sx n="33" d="100"/>
        <a:sy n="33" d="100"/>
      </p:scale>
      <p:origin x="0" y="-7662"/>
    </p:cViewPr>
  </p:outlineViewPr>
  <p:notesTextViewPr>
    <p:cViewPr>
      <p:scale>
        <a:sx n="160" d="100"/>
        <a:sy n="160" d="100"/>
      </p:scale>
      <p:origin x="0" y="0"/>
    </p:cViewPr>
  </p:notesTextViewPr>
  <p:sorterViewPr>
    <p:cViewPr>
      <p:scale>
        <a:sx n="125" d="100"/>
        <a:sy n="125" d="100"/>
      </p:scale>
      <p:origin x="0" y="-8268"/>
    </p:cViewPr>
  </p:sorterViewPr>
  <p:notesViewPr>
    <p:cSldViewPr snapToGrid="0" snapToObjects="1">
      <p:cViewPr>
        <p:scale>
          <a:sx n="104" d="100"/>
          <a:sy n="104" d="100"/>
        </p:scale>
        <p:origin x="1484" y="-552"/>
      </p:cViewPr>
      <p:guideLst>
        <p:guide orient="horz" pos="2330"/>
        <p:guide pos="345"/>
        <p:guide pos="397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Frontino" userId="f6245de4-f020-42c1-b9c7-e62b94e4684a" providerId="ADAL" clId="{D81D34DA-E180-4DE2-9442-D296920A98B1}"/>
    <pc:docChg chg="custSel delSld modSld">
      <pc:chgData name="Melissa Frontino" userId="f6245de4-f020-42c1-b9c7-e62b94e4684a" providerId="ADAL" clId="{D81D34DA-E180-4DE2-9442-D296920A98B1}" dt="2025-02-12T17:10:31.023" v="10" actId="478"/>
      <pc:docMkLst>
        <pc:docMk/>
      </pc:docMkLst>
      <pc:sldChg chg="delSp mod">
        <pc:chgData name="Melissa Frontino" userId="f6245de4-f020-42c1-b9c7-e62b94e4684a" providerId="ADAL" clId="{D81D34DA-E180-4DE2-9442-D296920A98B1}" dt="2025-02-12T17:10:31.023" v="10" actId="478"/>
        <pc:sldMkLst>
          <pc:docMk/>
          <pc:sldMk cId="1298632596" sldId="353"/>
        </pc:sldMkLst>
        <pc:spChg chg="del">
          <ac:chgData name="Melissa Frontino" userId="f6245de4-f020-42c1-b9c7-e62b94e4684a" providerId="ADAL" clId="{D81D34DA-E180-4DE2-9442-D296920A98B1}" dt="2025-02-12T17:10:31.023" v="10" actId="478"/>
          <ac:spMkLst>
            <pc:docMk/>
            <pc:sldMk cId="1298632596" sldId="353"/>
            <ac:spMk id="5" creationId="{7B028F16-976B-A247-BD91-92220DBEF047}"/>
          </ac:spMkLst>
        </pc:spChg>
      </pc:sldChg>
      <pc:sldChg chg="delSp mod">
        <pc:chgData name="Melissa Frontino" userId="f6245de4-f020-42c1-b9c7-e62b94e4684a" providerId="ADAL" clId="{D81D34DA-E180-4DE2-9442-D296920A98B1}" dt="2025-02-12T17:08:34.674" v="2" actId="478"/>
        <pc:sldMkLst>
          <pc:docMk/>
          <pc:sldMk cId="0" sldId="402"/>
        </pc:sldMkLst>
        <pc:spChg chg="del">
          <ac:chgData name="Melissa Frontino" userId="f6245de4-f020-42c1-b9c7-e62b94e4684a" providerId="ADAL" clId="{D81D34DA-E180-4DE2-9442-D296920A98B1}" dt="2025-02-12T17:08:34.674" v="2" actId="478"/>
          <ac:spMkLst>
            <pc:docMk/>
            <pc:sldMk cId="0" sldId="402"/>
            <ac:spMk id="4" creationId="{50373AB8-23F5-4797-AEE2-100BBC564390}"/>
          </ac:spMkLst>
        </pc:spChg>
      </pc:sldChg>
      <pc:sldChg chg="delSp mod">
        <pc:chgData name="Melissa Frontino" userId="f6245de4-f020-42c1-b9c7-e62b94e4684a" providerId="ADAL" clId="{D81D34DA-E180-4DE2-9442-D296920A98B1}" dt="2025-02-12T17:09:58.798" v="5" actId="478"/>
        <pc:sldMkLst>
          <pc:docMk/>
          <pc:sldMk cId="2679857577" sldId="605"/>
        </pc:sldMkLst>
        <pc:spChg chg="del">
          <ac:chgData name="Melissa Frontino" userId="f6245de4-f020-42c1-b9c7-e62b94e4684a" providerId="ADAL" clId="{D81D34DA-E180-4DE2-9442-D296920A98B1}" dt="2025-02-12T17:09:58.798" v="5" actId="478"/>
          <ac:spMkLst>
            <pc:docMk/>
            <pc:sldMk cId="2679857577" sldId="605"/>
            <ac:spMk id="5" creationId="{509FA0B3-5FED-E33E-5D2E-A3A7E095A77D}"/>
          </ac:spMkLst>
        </pc:spChg>
      </pc:sldChg>
      <pc:sldChg chg="delSp mod">
        <pc:chgData name="Melissa Frontino" userId="f6245de4-f020-42c1-b9c7-e62b94e4684a" providerId="ADAL" clId="{D81D34DA-E180-4DE2-9442-D296920A98B1}" dt="2025-02-12T17:10:01.225" v="6" actId="478"/>
        <pc:sldMkLst>
          <pc:docMk/>
          <pc:sldMk cId="707340191" sldId="1100"/>
        </pc:sldMkLst>
        <pc:spChg chg="del">
          <ac:chgData name="Melissa Frontino" userId="f6245de4-f020-42c1-b9c7-e62b94e4684a" providerId="ADAL" clId="{D81D34DA-E180-4DE2-9442-D296920A98B1}" dt="2025-02-12T17:10:01.225" v="6" actId="478"/>
          <ac:spMkLst>
            <pc:docMk/>
            <pc:sldMk cId="707340191" sldId="1100"/>
            <ac:spMk id="5" creationId="{7B028F16-976B-A247-BD91-92220DBEF047}"/>
          </ac:spMkLst>
        </pc:spChg>
      </pc:sldChg>
      <pc:sldChg chg="delSp mod">
        <pc:chgData name="Melissa Frontino" userId="f6245de4-f020-42c1-b9c7-e62b94e4684a" providerId="ADAL" clId="{D81D34DA-E180-4DE2-9442-D296920A98B1}" dt="2025-02-12T17:10:03.553" v="7" actId="478"/>
        <pc:sldMkLst>
          <pc:docMk/>
          <pc:sldMk cId="1053754158" sldId="1101"/>
        </pc:sldMkLst>
        <pc:spChg chg="del">
          <ac:chgData name="Melissa Frontino" userId="f6245de4-f020-42c1-b9c7-e62b94e4684a" providerId="ADAL" clId="{D81D34DA-E180-4DE2-9442-D296920A98B1}" dt="2025-02-12T17:10:03.553" v="7" actId="478"/>
          <ac:spMkLst>
            <pc:docMk/>
            <pc:sldMk cId="1053754158" sldId="1101"/>
            <ac:spMk id="5" creationId="{7B028F16-976B-A247-BD91-92220DBEF047}"/>
          </ac:spMkLst>
        </pc:spChg>
      </pc:sldChg>
      <pc:sldChg chg="delSp mod">
        <pc:chgData name="Melissa Frontino" userId="f6245de4-f020-42c1-b9c7-e62b94e4684a" providerId="ADAL" clId="{D81D34DA-E180-4DE2-9442-D296920A98B1}" dt="2025-02-12T17:10:08.612" v="8" actId="478"/>
        <pc:sldMkLst>
          <pc:docMk/>
          <pc:sldMk cId="3239562877" sldId="1103"/>
        </pc:sldMkLst>
        <pc:spChg chg="del">
          <ac:chgData name="Melissa Frontino" userId="f6245de4-f020-42c1-b9c7-e62b94e4684a" providerId="ADAL" clId="{D81D34DA-E180-4DE2-9442-D296920A98B1}" dt="2025-02-12T17:10:08.612" v="8" actId="478"/>
          <ac:spMkLst>
            <pc:docMk/>
            <pc:sldMk cId="3239562877" sldId="1103"/>
            <ac:spMk id="8" creationId="{58D1B33B-67EE-360E-E8E2-FD58527B7555}"/>
          </ac:spMkLst>
        </pc:spChg>
      </pc:sldChg>
      <pc:sldChg chg="delSp mod">
        <pc:chgData name="Melissa Frontino" userId="f6245de4-f020-42c1-b9c7-e62b94e4684a" providerId="ADAL" clId="{D81D34DA-E180-4DE2-9442-D296920A98B1}" dt="2025-02-12T17:08:40.782" v="3" actId="478"/>
        <pc:sldMkLst>
          <pc:docMk/>
          <pc:sldMk cId="2762256736" sldId="1256"/>
        </pc:sldMkLst>
        <pc:spChg chg="del">
          <ac:chgData name="Melissa Frontino" userId="f6245de4-f020-42c1-b9c7-e62b94e4684a" providerId="ADAL" clId="{D81D34DA-E180-4DE2-9442-D296920A98B1}" dt="2025-02-12T17:08:40.782" v="3" actId="478"/>
          <ac:spMkLst>
            <pc:docMk/>
            <pc:sldMk cId="2762256736" sldId="1256"/>
            <ac:spMk id="7" creationId="{8BBDC50B-D6F7-0C43-A942-E69D74BB315B}"/>
          </ac:spMkLst>
        </pc:spChg>
      </pc:sldChg>
      <pc:sldChg chg="modSp mod">
        <pc:chgData name="Melissa Frontino" userId="f6245de4-f020-42c1-b9c7-e62b94e4684a" providerId="ADAL" clId="{D81D34DA-E180-4DE2-9442-D296920A98B1}" dt="2025-02-12T17:08:23.695" v="1" actId="1076"/>
        <pc:sldMkLst>
          <pc:docMk/>
          <pc:sldMk cId="60587786" sldId="3874"/>
        </pc:sldMkLst>
        <pc:spChg chg="mod">
          <ac:chgData name="Melissa Frontino" userId="f6245de4-f020-42c1-b9c7-e62b94e4684a" providerId="ADAL" clId="{D81D34DA-E180-4DE2-9442-D296920A98B1}" dt="2025-02-12T17:08:23.695" v="1" actId="1076"/>
          <ac:spMkLst>
            <pc:docMk/>
            <pc:sldMk cId="60587786" sldId="3874"/>
            <ac:spMk id="9" creationId="{7536ABDD-58EA-FE46-13AF-409F6666BD43}"/>
          </ac:spMkLst>
        </pc:spChg>
      </pc:sldChg>
      <pc:sldChg chg="del">
        <pc:chgData name="Melissa Frontino" userId="f6245de4-f020-42c1-b9c7-e62b94e4684a" providerId="ADAL" clId="{D81D34DA-E180-4DE2-9442-D296920A98B1}" dt="2025-02-12T17:08:51.662" v="4" actId="47"/>
        <pc:sldMkLst>
          <pc:docMk/>
          <pc:sldMk cId="3719177717" sldId="3877"/>
        </pc:sldMkLst>
      </pc:sldChg>
      <pc:sldChg chg="delSp mod">
        <pc:chgData name="Melissa Frontino" userId="f6245de4-f020-42c1-b9c7-e62b94e4684a" providerId="ADAL" clId="{D81D34DA-E180-4DE2-9442-D296920A98B1}" dt="2025-02-12T17:10:24.873" v="9" actId="478"/>
        <pc:sldMkLst>
          <pc:docMk/>
          <pc:sldMk cId="1392691658" sldId="3935"/>
        </pc:sldMkLst>
        <pc:spChg chg="del">
          <ac:chgData name="Melissa Frontino" userId="f6245de4-f020-42c1-b9c7-e62b94e4684a" providerId="ADAL" clId="{D81D34DA-E180-4DE2-9442-D296920A98B1}" dt="2025-02-12T17:10:24.873" v="9" actId="478"/>
          <ac:spMkLst>
            <pc:docMk/>
            <pc:sldMk cId="1392691658" sldId="3935"/>
            <ac:spMk id="5" creationId="{1F3F58F6-9F4B-6445-8457-96CB91397C6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4D345FD6-6E8E-4481-9C29-1B483B424A57}" type="slidenum">
              <a:rPr sz="1400"/>
              <a:t>‹#›</a:t>
            </a:fld>
            <a:endParaRPr sz="1400" dirty="0"/>
          </a:p>
        </p:txBody>
      </p:sp>
    </p:spTree>
    <p:extLst>
      <p:ext uri="{BB962C8B-B14F-4D97-AF65-F5344CB8AC3E}">
        <p14:creationId xmlns:p14="http://schemas.microsoft.com/office/powerpoint/2010/main" val="3722953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66825" y="319088"/>
            <a:ext cx="4322763" cy="32416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544513" y="3718559"/>
            <a:ext cx="5764213" cy="4958081"/>
          </a:xfrm>
          <a:prstGeom prst="rect">
            <a:avLst/>
          </a:prstGeom>
        </p:spPr>
        <p:txBody>
          <a:bodyPr vert="horz" lIns="91440" tIns="45720" rIns="91440" bIns="45720" rtlCol="0"/>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400">
                <a:latin typeface="+mn-lt"/>
              </a:defRPr>
            </a:lvl1pPr>
          </a:lstStyle>
          <a:p>
            <a:fld id="{4FF0573C-F130-4D1E-A886-85FBB65D3A1B}" type="slidenum">
              <a:rPr lang="en-CA" smtClean="0"/>
              <a:pPr/>
              <a:t>‹#›</a:t>
            </a:fld>
            <a:endParaRPr lang="en-CA" dirty="0"/>
          </a:p>
        </p:txBody>
      </p:sp>
    </p:spTree>
    <p:extLst>
      <p:ext uri="{BB962C8B-B14F-4D97-AF65-F5344CB8AC3E}">
        <p14:creationId xmlns:p14="http://schemas.microsoft.com/office/powerpoint/2010/main" val="3206337814"/>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1pPr>
    <a:lvl2pPr marL="457200"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2pPr>
    <a:lvl3pPr marL="749808"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3pPr>
    <a:lvl4pPr marL="1033272"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1316736"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bankrate.com/finance/credit-cards/minimum-payment-calculator/)"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investor.gov/financial-tools-calculators/calculators/compound-interest-calculator)"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s-419" b="1" i="1">
                <a:effectLst/>
                <a:ea typeface="Calibri" panose="020F0502020204030204" pitchFamily="34" charset="0"/>
              </a:rPr>
              <a:t>[PRESENTADOR: Las notas para el presentador están en negritas, en cursiva y entre corchetes durante toda la presentación].</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dirty="0">
              <a:effectLst/>
              <a:ea typeface="Calibri" panose="020F0502020204030204" pitchFamily="34" charset="0"/>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s-419">
                <a:effectLst/>
                <a:ea typeface="Calibri" panose="020F0502020204030204" pitchFamily="34" charset="0"/>
              </a:rPr>
              <a:t>Le damos la bienvenida a “Movimientos inteligentes de dinero”. Mi nombre es </a:t>
            </a:r>
            <a:r>
              <a:rPr lang="es-419" b="1" i="1">
                <a:effectLst/>
                <a:ea typeface="Calibri" panose="020F0502020204030204" pitchFamily="34" charset="0"/>
              </a:rPr>
              <a:t>[nombre]</a:t>
            </a:r>
            <a:r>
              <a:rPr lang="es-419">
                <a:effectLst/>
                <a:ea typeface="Calibri" panose="020F0502020204030204" pitchFamily="34" charset="0"/>
              </a:rPr>
              <a:t> y trabajo en</a:t>
            </a:r>
            <a:r>
              <a:rPr lang="es-419" b="1" i="1">
                <a:effectLst/>
                <a:ea typeface="Calibri" panose="020F0502020204030204" pitchFamily="34" charset="0"/>
              </a:rPr>
              <a:t> [nombre de la empresa]</a:t>
            </a:r>
            <a:r>
              <a:rPr lang="es-419">
                <a:effectLst/>
                <a:ea typeface="Calibri" panose="020F0502020204030204" pitchFamily="34" charset="0"/>
              </a:rPr>
              <a:t>.</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dirty="0">
              <a:effectLst/>
              <a:ea typeface="Calibri" panose="020F0502020204030204" pitchFamily="34" charset="0"/>
            </a:endParaRPr>
          </a:p>
          <a:p>
            <a:pPr marL="0" indent="0">
              <a:buNone/>
            </a:pPr>
            <a:endParaRPr lang="en-US" altLang="en-US" b="1" dirty="0">
              <a:latin typeface="Verdana" panose="020B0604030504040204" pitchFamily="34" charset="0"/>
              <a:ea typeface="Geneva"/>
              <a:cs typeface="Geneva"/>
            </a:endParaRPr>
          </a:p>
          <a:p>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a:t>
            </a:fld>
            <a:endParaRPr lang="en-CA"/>
          </a:p>
        </p:txBody>
      </p:sp>
    </p:spTree>
    <p:extLst>
      <p:ext uri="{BB962C8B-B14F-4D97-AF65-F5344CB8AC3E}">
        <p14:creationId xmlns:p14="http://schemas.microsoft.com/office/powerpoint/2010/main" val="2281601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419"/>
              <a:t>Probablemente, se pregunte cuánto dinero debe tener en un fondo para emergencias. Es una pregunta recurrente, y la respuesta depende de su situación financiera personal.</a:t>
            </a:r>
          </a:p>
          <a:p>
            <a:endParaRPr lang="en-US" dirty="0"/>
          </a:p>
          <a:p>
            <a:pPr marL="0" indent="0">
              <a:buNone/>
            </a:pPr>
            <a:r>
              <a:rPr lang="es-419"/>
              <a:t>El objetivo es crear una reserva de dinero con la que se sienta cómodo y que sea suficiente para servir como red de seguridad ante un contratiempo. Algunos expertos sugieren tener suficiente dinero para cubrir los gastos de tres a seis meses, de modo que pueda pagar las facturas si se queda sin trabajo. </a:t>
            </a:r>
          </a:p>
          <a:p>
            <a:pPr marL="0" indent="0">
              <a:buNone/>
            </a:pPr>
            <a:endParaRPr lang="en-US" dirty="0"/>
          </a:p>
          <a:p>
            <a:pPr marL="0" indent="0">
              <a:buNone/>
            </a:pPr>
            <a:r>
              <a:rPr lang="es-419"/>
              <a:t>Aunque parezca mucho dinero, no tiene que ahorrarlo todo de una vez. Piense en separar un poco de dinero cada cheque de pago; la idea es que lo haga de manera automática si es posible. Incluso aunque ahorre montos pequeños, le sorprenderá lo rápido que puede acumular una suma importante con el paso del tiempo.  </a:t>
            </a:r>
          </a:p>
          <a:p>
            <a:pPr marL="0" indent="0">
              <a:buNone/>
            </a:pPr>
            <a:endParaRPr lang="en-US" dirty="0"/>
          </a:p>
          <a:p>
            <a:pPr marL="0" indent="0">
              <a:buNone/>
            </a:pPr>
            <a:r>
              <a:rPr lang="es-419"/>
              <a:t>La clave es comenzar con un objetivo pequeño que tenga la confianza de lograr, como $200, $300 o $500, y continuar desde allí. Una vez que logre ese objetivo menor, puede establecer el objetivo de tener suficiente dinero para cubrir los gastos de un mes. Con el tiempo, puede intentar tener suficientes ahorros para cubrir tres meses o más.   </a:t>
            </a:r>
          </a:p>
          <a:p>
            <a:endParaRPr lang="en-US" dirty="0"/>
          </a:p>
          <a:p>
            <a:pPr marL="0" indent="0">
              <a:buNone/>
            </a:pPr>
            <a:r>
              <a:rPr lang="es-419"/>
              <a:t>Con cada paso que dé, debería notar que su confianza y protección financiera aumentan.  </a:t>
            </a:r>
          </a:p>
          <a:p>
            <a:endParaRPr lang="fr-CA" dirty="0"/>
          </a:p>
          <a:p>
            <a:endParaRPr lang="en-US" dirty="0"/>
          </a:p>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10</a:t>
            </a:fld>
            <a:endParaRPr lang="en-CA"/>
          </a:p>
        </p:txBody>
      </p:sp>
    </p:spTree>
    <p:extLst>
      <p:ext uri="{BB962C8B-B14F-4D97-AF65-F5344CB8AC3E}">
        <p14:creationId xmlns:p14="http://schemas.microsoft.com/office/powerpoint/2010/main" val="4018070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1512052">
              <a:spcBef>
                <a:spcPts val="992"/>
              </a:spcBef>
              <a:buNone/>
              <a:defRPr/>
            </a:pPr>
            <a:r>
              <a:rPr lang="es-419"/>
              <a:t>Otra pregunta frecuente es dónde debe tener el fondo para emergencias. </a:t>
            </a:r>
          </a:p>
          <a:p>
            <a:pPr marL="0" indent="0" defTabSz="1512052">
              <a:spcBef>
                <a:spcPts val="992"/>
              </a:spcBef>
              <a:buNone/>
              <a:defRPr/>
            </a:pPr>
            <a:endParaRPr lang="en-US" dirty="0"/>
          </a:p>
          <a:p>
            <a:pPr marL="0" indent="0" defTabSz="1512052">
              <a:spcBef>
                <a:spcPts val="992"/>
              </a:spcBef>
              <a:buNone/>
              <a:defRPr/>
            </a:pPr>
            <a:r>
              <a:rPr lang="es-419"/>
              <a:t>Como dije antes, este dinero debe estar disponible rápidamente porque es probable que necesite hacer retiros de manera urgente. Generalmente, le convendría una inversión de bajo riesgo, ya que no dispone de tiempo suficiente para que el dinero se recupere de una recesión del mercado.</a:t>
            </a:r>
          </a:p>
          <a:p>
            <a:pPr marL="0" indent="0" defTabSz="1512052">
              <a:spcBef>
                <a:spcPts val="992"/>
              </a:spcBef>
              <a:buNone/>
              <a:defRPr/>
            </a:pPr>
            <a:endParaRPr lang="en-US" dirty="0"/>
          </a:p>
          <a:p>
            <a:pPr marL="0" indent="0" defTabSz="1512052">
              <a:spcBef>
                <a:spcPts val="992"/>
              </a:spcBef>
              <a:buNone/>
              <a:defRPr/>
            </a:pPr>
            <a:r>
              <a:rPr lang="es-419"/>
              <a:t>Por estos motivos, las personas suelen elegir una de estas opciones para los ahorros de emergencia. </a:t>
            </a:r>
          </a:p>
          <a:p>
            <a:pPr marL="0" indent="0" defTabSz="1512052">
              <a:spcBef>
                <a:spcPts val="992"/>
              </a:spcBef>
              <a:buNone/>
              <a:defRPr/>
            </a:pPr>
            <a:r>
              <a:rPr lang="es-419" b="1" i="1">
                <a:latin typeface="Arial" panose="020B0604020202020204" pitchFamily="34" charset="0"/>
                <a:cs typeface="Arial" panose="020B0604020202020204" pitchFamily="34" charset="0"/>
              </a:rPr>
              <a:t>[Explique las tres opciones de la diapositiva].</a:t>
            </a:r>
          </a:p>
          <a:p>
            <a:pPr marL="0" indent="0" defTabSz="1512052">
              <a:spcBef>
                <a:spcPts val="992"/>
              </a:spcBef>
              <a:buNone/>
              <a:defRPr/>
            </a:pPr>
            <a:endParaRPr lang="en-US" b="1" i="1" dirty="0">
              <a:latin typeface="Arial" panose="020B0604020202020204" pitchFamily="34" charset="0"/>
              <a:cs typeface="Arial" panose="020B0604020202020204" pitchFamily="34" charset="0"/>
            </a:endParaRPr>
          </a:p>
          <a:p>
            <a:pPr marL="0" indent="0" defTabSz="1512052">
              <a:spcBef>
                <a:spcPts val="992"/>
              </a:spcBef>
              <a:buNone/>
              <a:defRPr/>
            </a:pPr>
            <a:r>
              <a:rPr lang="es-419"/>
              <a:t>Debe considerar los posibles beneficios y desventajas de cada opción, al igual que las tarifas por transacción, antes de tomar la decisión sobre cuál puede ser mejor para usted.</a:t>
            </a:r>
          </a:p>
          <a:p>
            <a:pPr marL="0" indent="0">
              <a:buNone/>
            </a:pPr>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11</a:t>
            </a:fld>
            <a:endParaRPr lang="en-CA"/>
          </a:p>
        </p:txBody>
      </p:sp>
    </p:spTree>
    <p:extLst>
      <p:ext uri="{BB962C8B-B14F-4D97-AF65-F5344CB8AC3E}">
        <p14:creationId xmlns:p14="http://schemas.microsoft.com/office/powerpoint/2010/main" val="1671545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1984"/>
              </a:lnSpc>
              <a:spcBef>
                <a:spcPts val="0"/>
              </a:spcBef>
              <a:buNone/>
            </a:pPr>
            <a:r>
              <a:rPr lang="es-419" sz="1200">
                <a:ea typeface="Calibri" panose="020F0502020204030204" pitchFamily="34" charset="0"/>
                <a:cs typeface="ManulifeJHSansTest4_1"/>
              </a:rPr>
              <a:t>Uno de los beneficios de estar afiliado al plan de jubilación de John Hancock es que puede abrir una cuenta de ahorros de emergencia directamente a través del sitio web del plan jubilación.</a:t>
            </a:r>
          </a:p>
          <a:p>
            <a:pPr marL="0" indent="0">
              <a:lnSpc>
                <a:spcPts val="1984"/>
              </a:lnSpc>
              <a:spcBef>
                <a:spcPts val="0"/>
              </a:spcBef>
              <a:buNone/>
            </a:pPr>
            <a:endParaRPr lang="en-US" sz="1200" dirty="0">
              <a:ea typeface="Calibri" panose="020F0502020204030204" pitchFamily="34" charset="0"/>
              <a:cs typeface="ManulifeJHSansTest4_1"/>
            </a:endParaRPr>
          </a:p>
          <a:p>
            <a:pPr marL="0" indent="0">
              <a:lnSpc>
                <a:spcPts val="1984"/>
              </a:lnSpc>
              <a:spcBef>
                <a:spcPts val="0"/>
              </a:spcBef>
              <a:buNone/>
            </a:pPr>
            <a:r>
              <a:rPr lang="es-419" sz="1200">
                <a:ea typeface="Calibri" panose="020F0502020204030204" pitchFamily="34" charset="0"/>
                <a:cs typeface="ManulifeJHSansTest4_1"/>
              </a:rPr>
              <a:t>Lo único que tiene que hacer es establecer un objetivo, decidir la cantidad que quiere ahorrar e identificar de qué cuenta bancaria estará ahorrando. También puede configurar transferencias automáticas a su nueva cuenta para que sea aún más fácil cumplir los objetivos. </a:t>
            </a:r>
          </a:p>
          <a:p>
            <a:pPr marL="0" indent="0">
              <a:lnSpc>
                <a:spcPts val="1984"/>
              </a:lnSpc>
              <a:spcBef>
                <a:spcPts val="0"/>
              </a:spcBef>
              <a:buNone/>
            </a:pPr>
            <a:endParaRPr lang="en-US" sz="1200" dirty="0">
              <a:ea typeface="Calibri" panose="020F0502020204030204" pitchFamily="34" charset="0"/>
              <a:cs typeface="ManulifeJHSansTest4_1"/>
            </a:endParaRPr>
          </a:p>
          <a:p>
            <a:pPr marL="0" indent="0">
              <a:lnSpc>
                <a:spcPts val="1984"/>
              </a:lnSpc>
              <a:spcBef>
                <a:spcPts val="0"/>
              </a:spcBef>
              <a:buNone/>
            </a:pPr>
            <a:r>
              <a:rPr lang="es-419" sz="1200">
                <a:ea typeface="Calibri" panose="020F0502020204030204" pitchFamily="34" charset="0"/>
                <a:cs typeface="ManulifeJHSansTest4_1"/>
              </a:rPr>
              <a:t>Puede iniciar sesión en myplan.johnhancock.com en cualquier momento para acceder a su cuenta de ahorros de emergencia o actualizarla. </a:t>
            </a:r>
          </a:p>
          <a:p>
            <a:pPr marL="0" indent="0">
              <a:lnSpc>
                <a:spcPts val="1221"/>
              </a:lnSpc>
              <a:spcBef>
                <a:spcPts val="0"/>
              </a:spcBef>
              <a:buNone/>
            </a:pPr>
            <a:endParaRPr lang="en-US" dirty="0">
              <a:ea typeface="Calibri" panose="020F0502020204030204" pitchFamily="34" charset="0"/>
              <a:cs typeface="ManulifeJHSansTest4_1"/>
            </a:endParaRPr>
          </a:p>
          <a:p>
            <a:pPr marL="0" indent="0">
              <a:lnSpc>
                <a:spcPts val="1221"/>
              </a:lnSpc>
              <a:spcBef>
                <a:spcPts val="0"/>
              </a:spcBef>
              <a:buNone/>
            </a:pPr>
            <a:endParaRPr lang="en-US" dirty="0">
              <a:ea typeface="Calibri" panose="020F0502020204030204" pitchFamily="34" charset="0"/>
              <a:cs typeface="ManulifeJHSansTest4_1"/>
            </a:endParaRPr>
          </a:p>
          <a:p>
            <a:pPr marL="0" indent="0">
              <a:lnSpc>
                <a:spcPts val="1221"/>
              </a:lnSpc>
              <a:spcBef>
                <a:spcPts val="0"/>
              </a:spcBef>
              <a:buNone/>
            </a:pPr>
            <a:endParaRPr lang="en-US" dirty="0">
              <a:ea typeface="Calibri" panose="020F0502020204030204" pitchFamily="34" charset="0"/>
              <a:cs typeface="ManulifeJHSansTest4_1"/>
            </a:endParaRPr>
          </a:p>
          <a:p>
            <a:pPr marL="0" indent="0">
              <a:lnSpc>
                <a:spcPts val="1221"/>
              </a:lnSpc>
              <a:spcBef>
                <a:spcPts val="0"/>
              </a:spcBef>
              <a:buNone/>
            </a:pPr>
            <a:endParaRPr lang="en-US" dirty="0">
              <a:ea typeface="Calibri" panose="020F0502020204030204" pitchFamily="34" charset="0"/>
              <a:cs typeface="ManulifeJHSansTest4_1"/>
            </a:endParaRPr>
          </a:p>
          <a:p>
            <a:pPr marL="0" indent="0">
              <a:lnSpc>
                <a:spcPts val="1221"/>
              </a:lnSpc>
              <a:spcBef>
                <a:spcPts val="0"/>
              </a:spcBef>
              <a:buNone/>
            </a:pPr>
            <a:endParaRPr lang="en-US" dirty="0">
              <a:ea typeface="Calibri" panose="020F0502020204030204" pitchFamily="34" charset="0"/>
              <a:cs typeface="ManulifeJHSansTest4_1"/>
            </a:endParaRPr>
          </a:p>
          <a:p>
            <a:pPr marL="0" indent="0">
              <a:lnSpc>
                <a:spcPts val="1221"/>
              </a:lnSpc>
              <a:spcBef>
                <a:spcPts val="0"/>
              </a:spcBef>
              <a:buNone/>
            </a:pPr>
            <a:endParaRPr lang="en-US" dirty="0">
              <a:ea typeface="Calibri" panose="020F0502020204030204" pitchFamily="34" charset="0"/>
              <a:cs typeface="ManulifeJHSansTest4_1"/>
            </a:endParaRPr>
          </a:p>
          <a:p>
            <a:pPr marL="0" indent="0">
              <a:lnSpc>
                <a:spcPts val="1221"/>
              </a:lnSpc>
              <a:spcBef>
                <a:spcPts val="0"/>
              </a:spcBef>
              <a:buNone/>
            </a:pPr>
            <a:endParaRPr lang="en-US" dirty="0">
              <a:latin typeface="+mj-lt"/>
              <a:ea typeface="Calibri" panose="020F0502020204030204" pitchFamily="34" charset="0"/>
              <a:cs typeface="ManulifeJHSansTest4_1"/>
            </a:endParaRPr>
          </a:p>
        </p:txBody>
      </p:sp>
      <p:sp>
        <p:nvSpPr>
          <p:cNvPr id="4" name="Slide Number Placeholder 3"/>
          <p:cNvSpPr>
            <a:spLocks noGrp="1"/>
          </p:cNvSpPr>
          <p:nvPr>
            <p:ph type="sldNum" sz="quarter" idx="10"/>
          </p:nvPr>
        </p:nvSpPr>
        <p:spPr/>
        <p:txBody>
          <a:bodyPr/>
          <a:lstStyle/>
          <a:p>
            <a:fld id="{4FF0573C-F130-4D1E-A886-85FBB65D3A1B}" type="slidenum">
              <a:rPr lang="en-CA" smtClean="0"/>
              <a:pPr/>
              <a:t>12</a:t>
            </a:fld>
            <a:endParaRPr lang="en-CA"/>
          </a:p>
        </p:txBody>
      </p:sp>
    </p:spTree>
    <p:extLst>
      <p:ext uri="{BB962C8B-B14F-4D97-AF65-F5344CB8AC3E}">
        <p14:creationId xmlns:p14="http://schemas.microsoft.com/office/powerpoint/2010/main" val="1607220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13</a:t>
            </a:fld>
            <a:endParaRPr lang="en-CA"/>
          </a:p>
        </p:txBody>
      </p:sp>
    </p:spTree>
    <p:extLst>
      <p:ext uri="{BB962C8B-B14F-4D97-AF65-F5344CB8AC3E}">
        <p14:creationId xmlns:p14="http://schemas.microsoft.com/office/powerpoint/2010/main" val="2548659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s-419" sz="1200">
                <a:solidFill>
                  <a:schemeClr val="tx1"/>
                </a:solidFill>
                <a:effectLst/>
                <a:latin typeface="+mn-lt"/>
                <a:ea typeface="+mn-ea"/>
                <a:cs typeface="+mn-cs"/>
              </a:rPr>
              <a:t>Quizá quiera ahorrar más </a:t>
            </a:r>
            <a:r>
              <a:rPr lang="es-419" sz="1200" i="1">
                <a:solidFill>
                  <a:schemeClr val="tx1"/>
                </a:solidFill>
                <a:effectLst/>
                <a:latin typeface="+mn-lt"/>
                <a:ea typeface="+mn-ea"/>
                <a:cs typeface="+mn-cs"/>
              </a:rPr>
              <a:t>ahora</a:t>
            </a:r>
            <a:r>
              <a:rPr lang="es-419" sz="1200">
                <a:solidFill>
                  <a:schemeClr val="tx1"/>
                </a:solidFill>
                <a:effectLst/>
                <a:latin typeface="+mn-lt"/>
                <a:ea typeface="+mn-ea"/>
                <a:cs typeface="+mn-cs"/>
              </a:rPr>
              <a:t>, pero le parece que no puede por la cantidad de dinero que debe a las tarjetas de crédito, los préstamos estudiantiles u otras deudas.   </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s-419" sz="1200">
                <a:solidFill>
                  <a:schemeClr val="tx1"/>
                </a:solidFill>
                <a:effectLst/>
                <a:latin typeface="+mn-lt"/>
                <a:ea typeface="+mn-ea"/>
                <a:cs typeface="+mn-cs"/>
              </a:rPr>
              <a:t>Y es posible que dude si es mejor acumular ahorros o cancelar las deudas. No siempre es fácil elegir uno sobre el otro.</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s-419" sz="1200">
                <a:solidFill>
                  <a:schemeClr val="tx1"/>
                </a:solidFill>
                <a:effectLst/>
                <a:latin typeface="+mn-lt"/>
                <a:ea typeface="+mn-ea"/>
                <a:cs typeface="+mn-cs"/>
              </a:rPr>
              <a:t>Profundicemos un poco más en las deudas para ayudarlo a decidir cómo le conviene usar su dinero.</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s-419" sz="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14</a:t>
            </a:fld>
            <a:endParaRPr lang="en-CA"/>
          </a:p>
        </p:txBody>
      </p:sp>
    </p:spTree>
    <p:extLst>
      <p:ext uri="{BB962C8B-B14F-4D97-AF65-F5344CB8AC3E}">
        <p14:creationId xmlns:p14="http://schemas.microsoft.com/office/powerpoint/2010/main" val="1445913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7" name="Rectangle 3"/>
          <p:cNvSpPr>
            <a:spLocks noGrp="1" noChangeArrowheads="1"/>
          </p:cNvSpPr>
          <p:nvPr>
            <p:ph type="body" idx="1"/>
          </p:nvPr>
        </p:nvSpPr>
        <p:spPr>
          <a:xfrm>
            <a:off x="544513" y="3718559"/>
            <a:ext cx="5764213" cy="5501641"/>
          </a:xfrm>
        </p:spPr>
        <p:txBody>
          <a:bodyPr>
            <a:normAutofit fontScale="25000" lnSpcReduction="20000"/>
          </a:bodyPr>
          <a:lstStyle/>
          <a:p>
            <a:pPr marL="0" indent="0">
              <a:lnSpc>
                <a:spcPct val="120000"/>
              </a:lnSpc>
              <a:buNone/>
            </a:pPr>
            <a:r>
              <a:rPr lang="es-419" sz="4800" b="0">
                <a:solidFill>
                  <a:schemeClr val="tx1"/>
                </a:solidFill>
                <a:ea typeface="Geneva" charset="-128"/>
                <a:cs typeface="Geneva" charset="-128"/>
              </a:rPr>
              <a:t>Primero, es importante saber que no todas las deudas son iguales: existe la deuda positiva y la deuda negativa. </a:t>
            </a:r>
          </a:p>
          <a:p>
            <a:pPr marL="0" indent="0">
              <a:lnSpc>
                <a:spcPct val="120000"/>
              </a:lnSpc>
              <a:buNone/>
            </a:pPr>
            <a:endParaRPr lang="en-US" sz="4800" kern="1200" dirty="0">
              <a:solidFill>
                <a:schemeClr val="tx1"/>
              </a:solidFill>
              <a:ea typeface="Geneva" charset="-128"/>
              <a:cs typeface="Geneva" charset="-128"/>
            </a:endParaRPr>
          </a:p>
          <a:p>
            <a:pPr marL="0" indent="0">
              <a:lnSpc>
                <a:spcPct val="120000"/>
              </a:lnSpc>
              <a:buNone/>
            </a:pPr>
            <a:r>
              <a:rPr lang="es-419" sz="4800">
                <a:solidFill>
                  <a:schemeClr val="tx1"/>
                </a:solidFill>
                <a:ea typeface="Geneva" charset="-128"/>
                <a:cs typeface="Geneva" charset="-128"/>
              </a:rPr>
              <a:t>La deuda que genera el financiamiento de una educación universitaria o el pago de una hipoteca se considera una deuda positiva, mientras que los saldos de tarjetas de crédito y saldos de tarjetas de tiendas minoristas son ejemplos de deuda negativa. ¿Por qué? </a:t>
            </a:r>
          </a:p>
          <a:p>
            <a:pPr marL="0" indent="0">
              <a:lnSpc>
                <a:spcPct val="120000"/>
              </a:lnSpc>
              <a:buNone/>
            </a:pPr>
            <a:endParaRPr lang="en-US" sz="4800" kern="1200" dirty="0">
              <a:solidFill>
                <a:schemeClr val="tx1"/>
              </a:solidFill>
              <a:ea typeface="Geneva" charset="-128"/>
              <a:cs typeface="Geneva" charset="-128"/>
            </a:endParaRPr>
          </a:p>
          <a:p>
            <a:pPr marL="0" indent="0">
              <a:lnSpc>
                <a:spcPct val="120000"/>
              </a:lnSpc>
              <a:buNone/>
            </a:pPr>
            <a:r>
              <a:rPr lang="es-419" sz="4800">
                <a:solidFill>
                  <a:schemeClr val="tx1"/>
                </a:solidFill>
                <a:ea typeface="Geneva" charset="-128"/>
                <a:cs typeface="Geneva" charset="-128"/>
              </a:rPr>
              <a:t>Pues bien, los préstamos estudiantiles son una inversión en su futuro, que probablemente lo conducirán a un trabajo mejor y a la posibilidad de obtener mayores ingresos en el futuro. Cancelar una hipoteca lo ayuda a acumular capital, lo que le permite aumentar el valor de mercado de su casa y el valor para usted, en caso de que la venda. Por lo general, este tipo de deuda se puede pagar más lentamente con tasas de intereses menores en comparación con otros tipos de préstamos. También podría deducir los intereses de sus préstamos estudiantiles y de su hipoteca en sus declaraciones de impuestos.</a:t>
            </a:r>
          </a:p>
          <a:p>
            <a:pPr>
              <a:lnSpc>
                <a:spcPct val="120000"/>
              </a:lnSpc>
            </a:pPr>
            <a:endParaRPr lang="en-US" sz="4800" kern="1200" dirty="0">
              <a:solidFill>
                <a:schemeClr val="tx1"/>
              </a:solidFill>
              <a:ea typeface="Geneva" charset="-128"/>
              <a:cs typeface="Geneva" charset="-128"/>
            </a:endParaRPr>
          </a:p>
          <a:p>
            <a:pPr marL="0" indent="0">
              <a:lnSpc>
                <a:spcPct val="120000"/>
              </a:lnSpc>
              <a:buNone/>
            </a:pPr>
            <a:r>
              <a:rPr lang="es-419" sz="4800">
                <a:solidFill>
                  <a:schemeClr val="tx1"/>
                </a:solidFill>
                <a:ea typeface="Geneva" charset="-128"/>
                <a:cs typeface="Geneva" charset="-128"/>
              </a:rPr>
              <a:t>Por otro lado, la deuda del consumidor, también conocida como deuda de tarjeta de crédito, se considera una deuda negativa. Esto es porque no está vinculada a un valor, como lo está un préstamo universitario. Las tarjetas de crédito suelen tener altas tasas de intereses variables y sanciones por pagos incumplidos. Básicamente, esta clase de deuda toma el dinero que usted debería estar ahorrando para su futuro y se lo da a las compañías de tarjetas de crédito. </a:t>
            </a:r>
          </a:p>
          <a:p>
            <a:pPr marL="0" indent="0">
              <a:lnSpc>
                <a:spcPct val="120000"/>
              </a:lnSpc>
              <a:buNone/>
            </a:pPr>
            <a:endParaRPr lang="en-US" sz="4800" kern="1200" dirty="0">
              <a:solidFill>
                <a:schemeClr val="tx1"/>
              </a:solidFill>
              <a:ea typeface="Geneva" charset="-128"/>
              <a:cs typeface="Geneva" charset="-128"/>
            </a:endParaRPr>
          </a:p>
          <a:p>
            <a:pPr marL="0" marR="0" indent="0" algn="just" defTabSz="914400" rtl="0" eaLnBrk="0" fontAlgn="base" latinLnBrk="0" hangingPunct="0">
              <a:lnSpc>
                <a:spcPct val="120000"/>
              </a:lnSpc>
              <a:spcBef>
                <a:spcPct val="100000"/>
              </a:spcBef>
              <a:spcAft>
                <a:spcPct val="0"/>
              </a:spcAft>
              <a:buClrTx/>
              <a:buSzTx/>
              <a:buFontTx/>
              <a:buNone/>
              <a:tabLst/>
              <a:defRPr/>
            </a:pPr>
            <a:r>
              <a:rPr lang="es-419" sz="4800" b="0"/>
              <a:t>Y recuerde, el </a:t>
            </a:r>
            <a:r>
              <a:rPr lang="es-419" sz="4800" b="0" baseline="0"/>
              <a:t>hecho de que la deuda que pudiera tener se encuentre en la categoría de positiva no significa necesariamente que sea algo bueno si esta le ocasiona un problema. </a:t>
            </a:r>
            <a:r>
              <a:rPr lang="es-419" sz="4800">
                <a:solidFill>
                  <a:schemeClr val="tx1"/>
                </a:solidFill>
                <a:effectLst/>
                <a:latin typeface="+mn-lt"/>
                <a:ea typeface="+mn-ea"/>
                <a:cs typeface="+mn-cs"/>
              </a:rPr>
              <a:t>Tómese un momento para pensar en los tipos de deuda que tiene y si son positivas o negativas.</a:t>
            </a:r>
          </a:p>
          <a:p>
            <a:pPr marL="0" marR="0" indent="0" algn="just" defTabSz="914400" rtl="0" eaLnBrk="0" fontAlgn="base" latinLnBrk="0" hangingPunct="0">
              <a:lnSpc>
                <a:spcPct val="120000"/>
              </a:lnSpc>
              <a:spcBef>
                <a:spcPct val="100000"/>
              </a:spcBef>
              <a:spcAft>
                <a:spcPct val="0"/>
              </a:spcAft>
              <a:buClrTx/>
              <a:buSzTx/>
              <a:buFontTx/>
              <a:buNone/>
              <a:tabLst/>
              <a:defRPr/>
            </a:pPr>
            <a:endParaRPr lang="en-US" sz="4800" b="0" baseline="0" dirty="0"/>
          </a:p>
          <a:p>
            <a:pPr marL="0" indent="0">
              <a:lnSpc>
                <a:spcPct val="120000"/>
              </a:lnSpc>
              <a:buNone/>
            </a:pPr>
            <a:endParaRPr lang="en-US" sz="4800" b="0" kern="1200" dirty="0">
              <a:solidFill>
                <a:schemeClr val="tx1"/>
              </a:solidFill>
              <a:ea typeface="Geneva" charset="-128"/>
              <a:cs typeface="Geneva" charset="-128"/>
            </a:endParaRPr>
          </a:p>
          <a:p>
            <a:pPr marL="0" indent="0">
              <a:buNone/>
            </a:pPr>
            <a:endParaRPr lang="en-US" dirty="0"/>
          </a:p>
        </p:txBody>
      </p:sp>
      <p:sp>
        <p:nvSpPr>
          <p:cNvPr id="13" name="Slide Image Placeholder 12"/>
          <p:cNvSpPr>
            <a:spLocks noGrp="1" noRot="1" noChangeAspect="1"/>
          </p:cNvSpPr>
          <p:nvPr>
            <p:ph type="sldImg"/>
          </p:nvPr>
        </p:nvSpPr>
        <p:spPr/>
      </p:sp>
      <p:sp>
        <p:nvSpPr>
          <p:cNvPr id="15" name="Slide Number Placeholder 14"/>
          <p:cNvSpPr>
            <a:spLocks noGrp="1"/>
          </p:cNvSpPr>
          <p:nvPr>
            <p:ph type="sldNum" sz="quarter" idx="11"/>
          </p:nvPr>
        </p:nvSpPr>
        <p:spPr>
          <a:xfrm>
            <a:off x="5727031" y="8758989"/>
            <a:ext cx="1129381" cy="535798"/>
          </a:xfrm>
        </p:spPr>
        <p:txBody>
          <a:bodyPr/>
          <a:lstStyle/>
          <a:p>
            <a:pPr>
              <a:defRPr/>
            </a:pPr>
            <a:fld id="{00B79461-ACEF-49D0-BB6C-45B8C18C2CCB}"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419" sz="1200">
                <a:solidFill>
                  <a:schemeClr val="tx1"/>
                </a:solidFill>
                <a:effectLst/>
                <a:latin typeface="+mn-lt"/>
                <a:ea typeface="+mn-ea"/>
                <a:cs typeface="+mn-cs"/>
              </a:rPr>
              <a:t>Ahora, veamos por qué le convendría cancelar sus deudas antes de comenzar a ahorrar.</a:t>
            </a:r>
          </a:p>
          <a:p>
            <a:pPr marL="0" lvl="0" indent="0">
              <a:buFontTx/>
              <a:buNone/>
            </a:pPr>
            <a:endParaRPr lang="en-US" sz="1200" kern="1200" dirty="0">
              <a:solidFill>
                <a:schemeClr val="tx1"/>
              </a:solidFill>
              <a:effectLst/>
              <a:latin typeface="+mn-lt"/>
              <a:ea typeface="+mn-ea"/>
              <a:cs typeface="+mn-cs"/>
            </a:endParaRPr>
          </a:p>
          <a:p>
            <a:pPr marL="0" indent="0" rtl="0">
              <a:buNone/>
            </a:pPr>
            <a:r>
              <a:rPr lang="es-419" b="1">
                <a:effectLst/>
              </a:rPr>
              <a:t>1 La deuda </a:t>
            </a:r>
            <a:r>
              <a:rPr lang="es-419" b="1" i="1">
                <a:effectLst/>
              </a:rPr>
              <a:t>nunca </a:t>
            </a:r>
            <a:r>
              <a:rPr lang="es-419" b="1">
                <a:effectLst/>
              </a:rPr>
              <a:t>es gratis. </a:t>
            </a:r>
            <a:r>
              <a:rPr lang="es-419">
                <a:effectLst/>
              </a:rPr>
              <a:t>Cuando pide dinero prestado, paga intereses, y el costo de estos puede acumularse fácilmente, en especial, cuando paga solo el mínimo de las tarjetas de crédito. De hecho, si usted pidió prestado, por ejemplo, $5000 en una tarjeta con un interés del 15 % y pagó el mínimo del 2 %, para el momento en que termine de pagar su tarjeta, ¡habrá pagado $7517,60 en intereses! Y habrá estado haciendo pagos por más de 25 años. </a:t>
            </a:r>
          </a:p>
          <a:p>
            <a:pPr marL="0" indent="0" rtl="0">
              <a:buNone/>
            </a:pPr>
            <a:r>
              <a:rPr lang="es-419">
                <a:effectLst/>
              </a:rPr>
              <a:t>(Fuente: </a:t>
            </a:r>
            <a:r>
              <a:rPr lang="es-419">
                <a:solidFill>
                  <a:srgbClr val="0000C1"/>
                </a:solidFill>
                <a:effectLst/>
                <a:hlinkClick r:id="rId3" tooltip="https://www.bankrate.com/finance/credit-cards/minimum-payment-calculator/)">
                  <a:extLst>
                    <a:ext uri="{A12FA001-AC4F-418D-AE19-62706E023703}">
                      <ahyp:hlinkClr xmlns:ahyp="http://schemas.microsoft.com/office/drawing/2018/hyperlinkcolor" val="tx"/>
                    </a:ext>
                  </a:extLst>
                </a:hlinkClick>
              </a:rPr>
              <a:t>https://www.bankrate.com/finance/credit-cards/minimum-payment-calculator</a:t>
            </a:r>
            <a:r>
              <a:rPr lang="es-419" u="sng">
                <a:solidFill>
                  <a:schemeClr val="tx1"/>
                </a:solidFill>
                <a:effectLst/>
                <a:hlinkClick r:id="rId3" tooltip="https://www.bankrate.com/finance/credit-cards/minimum-payment-calculator/)">
                  <a:extLst>
                    <a:ext uri="{A12FA001-AC4F-418D-AE19-62706E023703}">
                      <ahyp:hlinkClr xmlns:ahyp="http://schemas.microsoft.com/office/drawing/2018/hyperlinkcolor" val="tx"/>
                    </a:ext>
                  </a:extLst>
                </a:hlinkClick>
              </a:rPr>
              <a:t>/</a:t>
            </a:r>
            <a:r>
              <a:rPr lang="es-419" u="none">
                <a:solidFill>
                  <a:schemeClr val="tx1"/>
                </a:solidFill>
                <a:effectLst/>
                <a:hlinkClick r:id="rId3" tooltip="https://www.bankrate.com/finance/credit-cards/minimum-payment-calculator/)">
                  <a:extLst>
                    <a:ext uri="{A12FA001-AC4F-418D-AE19-62706E023703}">
                      <ahyp:hlinkClr xmlns:ahyp="http://schemas.microsoft.com/office/drawing/2018/hyperlinkcolor" val="tx"/>
                    </a:ext>
                  </a:extLst>
                </a:hlinkClick>
              </a:rPr>
              <a:t>.)</a:t>
            </a:r>
          </a:p>
          <a:p>
            <a:pPr marL="0" indent="0" rtl="0">
              <a:buNone/>
            </a:pPr>
            <a:endParaRPr lang="en-US" b="1" dirty="0">
              <a:effectLst/>
            </a:endParaRPr>
          </a:p>
          <a:p>
            <a:pPr marL="0" indent="0" rtl="0">
              <a:buNone/>
            </a:pPr>
            <a:r>
              <a:rPr lang="es-419" b="1">
                <a:effectLst/>
              </a:rPr>
              <a:t>2 Cuanto antes pague su deuda, más pronto podrá invertir esos pagos. </a:t>
            </a:r>
            <a:r>
              <a:rPr lang="es-419">
                <a:effectLst/>
              </a:rPr>
              <a:t>Digamos que tiene un préstamo para un coche que le cuesta alrededor de $552 al mes. Cuanto más rápido lo pague, más rápido podrá invertir ese dinero. Si ganara el 7 % de eso, a los 30 años, tendría casi $630 000. Eso sería un excelente ahorro si no tuviera que pagar un coche. Y eso no incluye los costos extra del seguro del auto, la gasolina o el mantenimiento.</a:t>
            </a:r>
          </a:p>
          <a:p>
            <a:pPr marL="0" indent="0" rtl="0">
              <a:buNone/>
            </a:pPr>
            <a:r>
              <a:rPr lang="es-419">
                <a:effectLst/>
              </a:rPr>
              <a:t>(Fuente: </a:t>
            </a:r>
            <a:r>
              <a:rPr lang="es-419">
                <a:solidFill>
                  <a:srgbClr val="0000C1"/>
                </a:solidFill>
                <a:effectLst/>
                <a:hlinkClick r:id="rId4" tooltip="https://www.investor.gov/financial-tools-calculators/calculators/compound-interest-calculator)">
                  <a:extLst>
                    <a:ext uri="{A12FA001-AC4F-418D-AE19-62706E023703}">
                      <ahyp:hlinkClr xmlns:ahyp="http://schemas.microsoft.com/office/drawing/2018/hyperlinkcolor" val="tx"/>
                    </a:ext>
                  </a:extLst>
                </a:hlinkClick>
              </a:rPr>
              <a:t>https://www.investor.gov/financial-tools-calculators/calculators/compound-interest-calculator</a:t>
            </a:r>
            <a:r>
              <a:rPr lang="es-419" u="none">
                <a:solidFill>
                  <a:schemeClr val="tx1"/>
                </a:solidFill>
                <a:effectLst/>
                <a:hlinkClick r:id="rId4" tooltip="https://www.investor.gov/financial-tools-calculators/calculators/compound-interest-calculator)">
                  <a:extLst>
                    <a:ext uri="{A12FA001-AC4F-418D-AE19-62706E023703}">
                      <ahyp:hlinkClr xmlns:ahyp="http://schemas.microsoft.com/office/drawing/2018/hyperlinkcolor" val="tx"/>
                    </a:ext>
                  </a:extLst>
                </a:hlinkClick>
              </a:rPr>
              <a:t>.)</a:t>
            </a:r>
          </a:p>
          <a:p>
            <a:pPr marL="228600" lvl="0" indent="-228600">
              <a:buFontTx/>
              <a:buAutoNum type="arabicPlain" startAt="2"/>
            </a:pPr>
            <a:endParaRPr lang="en-US" sz="1200" kern="1200" dirty="0">
              <a:solidFill>
                <a:schemeClr val="tx1"/>
              </a:solidFill>
              <a:effectLst/>
              <a:latin typeface="+mn-lt"/>
              <a:ea typeface="+mn-ea"/>
              <a:cs typeface="+mn-cs"/>
            </a:endParaRPr>
          </a:p>
          <a:p>
            <a:pPr marL="0" lvl="0" indent="0">
              <a:buFontTx/>
              <a:buNone/>
            </a:pPr>
            <a:r>
              <a:rPr lang="es-419" sz="1200" b="1">
                <a:solidFill>
                  <a:schemeClr val="tx1"/>
                </a:solidFill>
                <a:effectLst/>
                <a:latin typeface="+mn-lt"/>
                <a:ea typeface="+mn-ea"/>
                <a:cs typeface="+mn-cs"/>
              </a:rPr>
              <a:t>3 La deuda hace que sea más difícil pedir prestado cuando realmente lo necesita.</a:t>
            </a:r>
            <a:r>
              <a:rPr lang="es-419" sz="1200">
                <a:solidFill>
                  <a:schemeClr val="tx1"/>
                </a:solidFill>
                <a:effectLst/>
                <a:latin typeface="+mn-lt"/>
                <a:ea typeface="+mn-ea"/>
                <a:cs typeface="+mn-cs"/>
              </a:rPr>
              <a:t> A veces, pedir dinero prestado es algo bueno para quien lo pide. Sí, me escuchó bien. Por ejemplo, si tiene que pedir dinero prestado para hacer crecer un negocio o pagar la universidad, eso puede ayudarlo a ganar más a largo plazo. La mayoría de la gente necesita pedir prestado para comprar una casa; ¡invertir en la casa adecuada puede significar grandes ganancias! Pero si ya tiene muchas deudas, es posible que su banco no le apruebe un nuevo préstamo. Incluso un préstamo que podría ayudarle con un objetivo útil. La mayoría de los prestamistas observan el monto que debe en comparación con el monto que gana. Si ya reunió todo el monto que creen que usted puede pagar, no le prestarán más o le cobrarán intereses más altos. Si paga su deuda, la mayoría de los prestamistas lo verán como un prestatario menos riesgoso, lo que lo ayudará a obtener préstamos en buenos términos cuando realmente los necesite.</a:t>
            </a:r>
          </a:p>
          <a:p>
            <a:pPr marL="228600" lvl="0" indent="-228600">
              <a:buFontTx/>
              <a:buAutoNum type="arabicPlain" startAt="3"/>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FontTx/>
              <a:buNone/>
              <a:tabLst/>
              <a:defRPr/>
            </a:pPr>
            <a:r>
              <a:rPr lang="es-419" sz="1200" b="1">
                <a:solidFill>
                  <a:schemeClr val="tx1"/>
                </a:solidFill>
                <a:effectLst/>
                <a:latin typeface="+mn-lt"/>
                <a:ea typeface="+mn-ea"/>
                <a:cs typeface="+mn-cs"/>
              </a:rPr>
              <a:t>4 Por último, pero no menos importante: la deuda lo estresa. </a:t>
            </a:r>
            <a:r>
              <a:rPr lang="es-419" sz="1200">
                <a:solidFill>
                  <a:schemeClr val="tx1"/>
                </a:solidFill>
                <a:effectLst/>
                <a:latin typeface="+mn-lt"/>
                <a:ea typeface="+mn-ea"/>
                <a:cs typeface="+mn-cs"/>
              </a:rPr>
              <a:t>Si su deuda no lo deja dormir, es posible que sea lo primero que le convenga pagar. Su bienestar mental también es importante. Puede empezar a ahorrar cuando ya se haya quitado ese peso de encima.</a:t>
            </a:r>
          </a:p>
          <a:p>
            <a:pPr marL="0" lvl="0" indent="0">
              <a:buFontTx/>
              <a:buNone/>
            </a:pPr>
            <a:endParaRPr lang="en-US" sz="1200" dirty="0"/>
          </a:p>
        </p:txBody>
      </p:sp>
      <p:sp>
        <p:nvSpPr>
          <p:cNvPr id="4" name="Slide Number Placeholder 3"/>
          <p:cNvSpPr>
            <a:spLocks noGrp="1"/>
          </p:cNvSpPr>
          <p:nvPr>
            <p:ph type="sldNum" sz="quarter" idx="5"/>
          </p:nvPr>
        </p:nvSpPr>
        <p:spPr>
          <a:xfrm>
            <a:off x="6192981" y="8829967"/>
            <a:ext cx="663431" cy="464820"/>
          </a:xfrm>
        </p:spPr>
        <p:txBody>
          <a:bodyPr/>
          <a:lstStyle/>
          <a:p>
            <a:fld id="{4FF0573C-F130-4D1E-A886-85FBB65D3A1B}" type="slidenum">
              <a:rPr lang="en-CA" smtClean="0"/>
              <a:pPr/>
              <a:t>16</a:t>
            </a:fld>
            <a:endParaRPr lang="en-CA"/>
          </a:p>
        </p:txBody>
      </p:sp>
    </p:spTree>
    <p:extLst>
      <p:ext uri="{BB962C8B-B14F-4D97-AF65-F5344CB8AC3E}">
        <p14:creationId xmlns:p14="http://schemas.microsoft.com/office/powerpoint/2010/main" val="3946390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728" y="3755389"/>
            <a:ext cx="6497782" cy="5007188"/>
          </a:xfrm>
        </p:spPr>
        <p:txBody>
          <a:bodyPr/>
          <a:lstStyle/>
          <a:p>
            <a:pPr marL="0" indent="0">
              <a:buNone/>
            </a:pPr>
            <a:r>
              <a:rPr lang="es-419"/>
              <a:t>Puede hacer lo siguiente para afrontar su deuda. </a:t>
            </a:r>
          </a:p>
          <a:p>
            <a:r>
              <a:rPr lang="es-419" b="1"/>
              <a:t>Crear una lista de lo que debe. </a:t>
            </a:r>
            <a:r>
              <a:rPr lang="es-419" b="0" i="0">
                <a:solidFill>
                  <a:srgbClr val="000000"/>
                </a:solidFill>
                <a:effectLst/>
                <a:latin typeface="Arial" panose="020B0604020202020204" pitchFamily="34" charset="0"/>
              </a:rPr>
              <a:t>Organizar lo que debe puede ayudarlo a crear un plan para comenzar a pagar. La lista debería incluir el saldo pendiente de cada deuda, el pago mensual, la tasa de interés y la cantidad de pagos que quedan. A partir de su lista, puede decidir concentrarse en su deuda más pequeña primero y luego pasar a la más importante, o bien puede decidir hacer lo contrario.  </a:t>
            </a:r>
          </a:p>
          <a:p>
            <a:r>
              <a:rPr lang="es-419" b="1"/>
              <a:t>Configurar pagos automáticos.</a:t>
            </a:r>
            <a:r>
              <a:rPr lang="es-419" b="1">
                <a:latin typeface="Arial" panose="020B0604020202020204" pitchFamily="34" charset="0"/>
                <a:cs typeface="Arial" panose="020B0604020202020204" pitchFamily="34" charset="0"/>
              </a:rPr>
              <a:t> </a:t>
            </a:r>
            <a:r>
              <a:rPr lang="es-419">
                <a:latin typeface="Arial" panose="020B0604020202020204" pitchFamily="34" charset="0"/>
                <a:cs typeface="Arial" panose="020B0604020202020204" pitchFamily="34" charset="0"/>
              </a:rPr>
              <a:t>Al igual que cuando pone sus ahorros en piloto automático, configurar pagos automáticos ayuda a garantizar que el dinero que separó para pagar la deuda se destine a eso y no a otra cosa.     </a:t>
            </a:r>
          </a:p>
          <a:p>
            <a:r>
              <a:rPr lang="es-419" b="1"/>
              <a:t>Identificar oportunidades de reducir los gastos.</a:t>
            </a:r>
            <a:r>
              <a:rPr lang="es-419" b="1">
                <a:latin typeface="Arial" panose="020B0604020202020204" pitchFamily="34" charset="0"/>
                <a:cs typeface="Arial" panose="020B0604020202020204" pitchFamily="34" charset="0"/>
              </a:rPr>
              <a:t> </a:t>
            </a:r>
            <a:r>
              <a:rPr lang="es-419">
                <a:latin typeface="Arial" panose="020B0604020202020204" pitchFamily="34" charset="0"/>
                <a:cs typeface="Arial" panose="020B0604020202020204" pitchFamily="34" charset="0"/>
              </a:rPr>
              <a:t>¿Puede pasarse a un proveedor de teléfono celular más económico con un servicio comparable, o recortar los servicios de </a:t>
            </a:r>
            <a:r>
              <a:rPr lang="es-419" i="1">
                <a:latin typeface="Arial" panose="020B0604020202020204" pitchFamily="34" charset="0"/>
                <a:cs typeface="Arial" panose="020B0604020202020204" pitchFamily="34" charset="0"/>
              </a:rPr>
              <a:t>streaming</a:t>
            </a:r>
            <a:r>
              <a:rPr lang="es-419">
                <a:latin typeface="Arial" panose="020B0604020202020204" pitchFamily="34" charset="0"/>
                <a:cs typeface="Arial" panose="020B0604020202020204" pitchFamily="34" charset="0"/>
              </a:rPr>
              <a:t>?</a:t>
            </a:r>
            <a:r>
              <a:rPr lang="es-419" b="1">
                <a:latin typeface="Arial" panose="020B0604020202020204" pitchFamily="34" charset="0"/>
                <a:cs typeface="Arial" panose="020B0604020202020204" pitchFamily="34" charset="0"/>
              </a:rPr>
              <a:t> </a:t>
            </a:r>
            <a:r>
              <a:rPr lang="es-419">
                <a:latin typeface="Arial" panose="020B0604020202020204" pitchFamily="34" charset="0"/>
                <a:cs typeface="Arial" panose="020B0604020202020204" pitchFamily="34" charset="0"/>
              </a:rPr>
              <a:t>Reducir los gastos lo ayudará a disponer de dinero que podrá destinar a pagar su deuda.</a:t>
            </a:r>
          </a:p>
          <a:p>
            <a:r>
              <a:rPr lang="es-419" b="1"/>
              <a:t>Limitar los gastos con la tarjeta de crédito.</a:t>
            </a:r>
            <a:r>
              <a:rPr lang="es-419" b="1">
                <a:latin typeface="Arial" panose="020B0604020202020204" pitchFamily="34" charset="0"/>
                <a:cs typeface="Arial" panose="020B0604020202020204" pitchFamily="34" charset="0"/>
              </a:rPr>
              <a:t> </a:t>
            </a:r>
            <a:r>
              <a:rPr lang="es-419">
                <a:latin typeface="Arial" panose="020B0604020202020204" pitchFamily="34" charset="0"/>
                <a:cs typeface="Arial" panose="020B0604020202020204" pitchFamily="34" charset="0"/>
              </a:rPr>
              <a:t>La conveniencia de las tarjetas de crédito facilita la tentación de gastar de más, de modo que considere fijar un límite de gasto mensual y respetarlo</a:t>
            </a:r>
            <a:r>
              <a:rPr lang="es-419" b="0">
                <a:latin typeface="Arial" panose="020B0604020202020204" pitchFamily="34" charset="0"/>
                <a:cs typeface="Arial" panose="020B0604020202020204" pitchFamily="34" charset="0"/>
              </a:rPr>
              <a:t>.</a:t>
            </a:r>
            <a:r>
              <a:rPr lang="es-419" b="1">
                <a:latin typeface="Arial" panose="020B0604020202020204" pitchFamily="34" charset="0"/>
                <a:cs typeface="Arial" panose="020B0604020202020204" pitchFamily="34" charset="0"/>
              </a:rPr>
              <a:t> </a:t>
            </a:r>
            <a:r>
              <a:rPr lang="es-419">
                <a:latin typeface="Arial" panose="020B0604020202020204" pitchFamily="34" charset="0"/>
                <a:cs typeface="Arial" panose="020B0604020202020204" pitchFamily="34" charset="0"/>
              </a:rPr>
              <a:t>Este límite lo ayudará a adoptar una mentalidad de “detenerse antes de comprar” cuando no tenga efectivo a mano.  </a:t>
            </a:r>
          </a:p>
          <a:p>
            <a:endParaRPr lang="en-US" dirty="0">
              <a:latin typeface="Arial" panose="020B0604020202020204" pitchFamily="34" charset="0"/>
              <a:cs typeface="Arial" panose="020B0604020202020204" pitchFamily="34" charset="0"/>
            </a:endParaRPr>
          </a:p>
          <a:p>
            <a:pPr marL="0" indent="0">
              <a:buNone/>
            </a:pPr>
            <a:r>
              <a:rPr lang="es-419">
                <a:latin typeface="Arial" panose="020B0604020202020204" pitchFamily="34" charset="0"/>
                <a:cs typeface="Arial" panose="020B0604020202020204" pitchFamily="34" charset="0"/>
              </a:rPr>
              <a:t>Recuerde que estas medidas son a modo de ejemplo. Las que deba tomar dependerán de su situación y de lo que cree que puede lograr para avanzar con paso firme.     </a:t>
            </a:r>
          </a:p>
          <a:p>
            <a:pPr marL="291694" lvl="1" indent="0">
              <a:buNone/>
            </a:pPr>
            <a:endParaRPr lang="en-US" dirty="0"/>
          </a:p>
        </p:txBody>
      </p:sp>
      <p:sp>
        <p:nvSpPr>
          <p:cNvPr id="4" name="Slide Number Placeholder 3"/>
          <p:cNvSpPr>
            <a:spLocks noGrp="1"/>
          </p:cNvSpPr>
          <p:nvPr>
            <p:ph type="sldNum" sz="quarter" idx="5"/>
          </p:nvPr>
        </p:nvSpPr>
        <p:spPr>
          <a:xfrm>
            <a:off x="6222885" y="8831367"/>
            <a:ext cx="438973" cy="370319"/>
          </a:xfrm>
        </p:spPr>
        <p:txBody>
          <a:bodyPr/>
          <a:lstStyle/>
          <a:p>
            <a:fld id="{4FF0573C-F130-4D1E-A886-85FBB65D3A1B}" type="slidenum">
              <a:rPr lang="en-CA" smtClean="0"/>
              <a:pPr/>
              <a:t>17</a:t>
            </a:fld>
            <a:endParaRPr lang="en-CA"/>
          </a:p>
        </p:txBody>
      </p:sp>
    </p:spTree>
    <p:extLst>
      <p:ext uri="{BB962C8B-B14F-4D97-AF65-F5344CB8AC3E}">
        <p14:creationId xmlns:p14="http://schemas.microsoft.com/office/powerpoint/2010/main" val="2460166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419"/>
              <a:t>My Learning Center, en myplan.johnhancock.com, ofrece una variedad de herramientas y recursos interactivos para ayudarlo a manejar el estrés y las finanzas.</a:t>
            </a:r>
          </a:p>
          <a:p>
            <a:pPr marL="0" indent="0">
              <a:buNone/>
            </a:pPr>
            <a:endParaRPr lang="en-US" dirty="0"/>
          </a:p>
          <a:p>
            <a:pPr marL="0" indent="0">
              <a:buNone/>
            </a:pPr>
            <a:r>
              <a:rPr lang="es-419"/>
              <a:t>Lo aliento a que realice la evaluación de bienestar financiero para contribuir a establecer sus objetivos financieros y obtener un plan de acción personalizado que lo ayude a abordar sus mayores necesidades primero.  </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defRPr/>
            </a:pPr>
            <a:endParaRPr lang="en-US" sz="1200" u="none" dirty="0"/>
          </a:p>
          <a:p>
            <a:pPr marL="0" indent="0">
              <a:buNone/>
              <a:defRPr/>
            </a:pPr>
            <a:endParaRPr lang="en-US" sz="1200" b="0" i="0" u="none" strike="noStrike" kern="1200" baseline="0" dirty="0">
              <a:solidFill>
                <a:schemeClr val="tx1"/>
              </a:solidFill>
              <a:ea typeface="+mn-ea"/>
              <a:cs typeface="+mn-cs"/>
            </a:endParaRPr>
          </a:p>
          <a:p>
            <a:pPr marL="0" indent="0">
              <a:buFont typeface="Arial" panose="020B0604020202020204" pitchFamily="34" charset="0"/>
              <a:buNone/>
            </a:pPr>
            <a:endParaRPr lang="en-US" sz="1200" dirty="0"/>
          </a:p>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18</a:t>
            </a:fld>
            <a:endParaRPr lang="en-CA"/>
          </a:p>
        </p:txBody>
      </p:sp>
    </p:spTree>
    <p:extLst>
      <p:ext uri="{BB962C8B-B14F-4D97-AF65-F5344CB8AC3E}">
        <p14:creationId xmlns:p14="http://schemas.microsoft.com/office/powerpoint/2010/main" val="1399436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419"/>
              <a:t>Trabajó para construir la vida que quiere, y es importante asegurarse de que alguien se encargará de ella si algo le sucede a usted. Una forma de hacerlo es con una planificación patrimonial. </a:t>
            </a:r>
          </a:p>
          <a:p>
            <a:pPr marL="0" indent="0">
              <a:buNone/>
            </a:pPr>
            <a:endParaRPr lang="en-US" dirty="0"/>
          </a:p>
          <a:p>
            <a:pPr marL="0" indent="0">
              <a:buNone/>
            </a:pPr>
            <a:r>
              <a:rPr lang="es-419"/>
              <a:t>Piense que la planificación patrimonial es una forma elegante de decir: “Esto es lo que quiero que ocurra después de mi muerte o si no puedo expresar mi voluntad”.</a:t>
            </a:r>
          </a:p>
          <a:p>
            <a:pPr marL="0" indent="0">
              <a:buNone/>
            </a:pPr>
            <a:endParaRPr lang="en-US" dirty="0"/>
          </a:p>
          <a:p>
            <a:pPr marL="0" indent="0">
              <a:buNone/>
            </a:pPr>
            <a:r>
              <a:rPr lang="es-419"/>
              <a:t>Revisemos los aspectos básicos para comenzar.</a:t>
            </a:r>
          </a:p>
          <a:p>
            <a:pPr marL="0" marR="0" indent="0">
              <a:lnSpc>
                <a:spcPct val="107000"/>
              </a:lnSpc>
              <a:spcBef>
                <a:spcPts val="0"/>
              </a:spcBef>
              <a:spcAft>
                <a:spcPts val="800"/>
              </a:spcAft>
              <a:buNone/>
            </a:pPr>
            <a:endParaRPr lang="en-CA" sz="1200" dirty="0">
              <a:effectLst/>
              <a:latin typeface="Manulife JH Sans" panose="020B0503040401060103"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19</a:t>
            </a:fld>
            <a:endParaRPr lang="en-CA"/>
          </a:p>
        </p:txBody>
      </p:sp>
    </p:spTree>
    <p:extLst>
      <p:ext uri="{BB962C8B-B14F-4D97-AF65-F5344CB8AC3E}">
        <p14:creationId xmlns:p14="http://schemas.microsoft.com/office/powerpoint/2010/main" val="3740435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s-419" b="0">
                <a:solidFill>
                  <a:schemeClr val="tx1"/>
                </a:solidFill>
                <a:effectLst/>
                <a:ea typeface="+mn-ea"/>
                <a:cs typeface="+mn-cs"/>
              </a:rPr>
              <a:t>Hoy, hablaremos sobre las medidas concretas que puede adoptar para administrar su dinero y progresar respecto de sus objetivos financieros, entre ellas: </a:t>
            </a:r>
          </a:p>
          <a:p>
            <a:pPr>
              <a:defRPr/>
            </a:pPr>
            <a:r>
              <a:rPr lang="es-419" sz="1200">
                <a:solidFill>
                  <a:schemeClr val="tx1"/>
                </a:solidFill>
                <a:effectLst/>
                <a:latin typeface="+mn-lt"/>
                <a:ea typeface="+mn-ea"/>
                <a:cs typeface="+mn-cs"/>
              </a:rPr>
              <a:t>Elaborar un presupuesto </a:t>
            </a:r>
          </a:p>
          <a:p>
            <a:pPr marL="171450" marR="0" lvl="0" indent="-17145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es-419" sz="1200">
                <a:solidFill>
                  <a:schemeClr val="tx1"/>
                </a:solidFill>
                <a:effectLst/>
                <a:latin typeface="+mn-lt"/>
                <a:ea typeface="+mn-ea"/>
                <a:cs typeface="+mn-cs"/>
              </a:rPr>
              <a:t>Reservar ahorros para emergencias.</a:t>
            </a:r>
          </a:p>
          <a:p>
            <a:pPr>
              <a:defRPr/>
            </a:pPr>
            <a:r>
              <a:rPr lang="es-419"/>
              <a:t>Gestionar su deuda.</a:t>
            </a:r>
          </a:p>
          <a:p>
            <a:pPr marL="171450" marR="0" lvl="0" indent="-17145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es-419" sz="1200" u="none">
                <a:solidFill>
                  <a:schemeClr val="tx1"/>
                </a:solidFill>
                <a:effectLst/>
                <a:latin typeface="+mn-lt"/>
                <a:ea typeface="+mn-ea"/>
                <a:cs typeface="+mn-cs"/>
              </a:rPr>
              <a:t>Elaborar un plan patrimonial para protegerse y proteger a sus seres queridos.</a:t>
            </a:r>
          </a:p>
          <a:p>
            <a:pPr marL="171450" marR="0" lvl="0" indent="-17145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es-419"/>
              <a:t>Ahorrar a través de su plan de jubilación.</a:t>
            </a:r>
          </a:p>
          <a:p>
            <a:pPr marL="0" lvl="0" indent="0">
              <a:buNone/>
            </a:pPr>
            <a:endParaRPr lang="en-US" sz="1200" kern="1200" dirty="0">
              <a:solidFill>
                <a:schemeClr val="tx1"/>
              </a:solidFill>
              <a:effectLst/>
              <a:latin typeface="+mn-lt"/>
              <a:ea typeface="+mn-ea"/>
              <a:cs typeface="+mn-cs"/>
            </a:endParaRPr>
          </a:p>
          <a:p>
            <a:pPr marL="171450" indent="-171450"/>
            <a:endParaRPr lang="en-US" sz="1100" b="0" kern="1200" dirty="0">
              <a:solidFill>
                <a:schemeClr val="tx1"/>
              </a:solidFill>
              <a:effectLst/>
              <a:latin typeface="+mn-lt"/>
              <a:ea typeface="+mn-ea"/>
              <a:cs typeface="+mn-cs"/>
            </a:endParaRPr>
          </a:p>
          <a:p>
            <a:pPr marL="0" indent="0">
              <a:buNone/>
            </a:pPr>
            <a:endParaRPr lang="en-US" sz="1100" b="0" kern="1200" dirty="0">
              <a:solidFill>
                <a:schemeClr val="tx1"/>
              </a:solidFill>
              <a:effectLst/>
              <a:latin typeface="+mn-lt"/>
              <a:ea typeface="+mn-ea"/>
              <a:cs typeface="+mn-cs"/>
            </a:endParaRPr>
          </a:p>
          <a:p>
            <a:pPr marL="0" indent="0">
              <a:buNone/>
            </a:pPr>
            <a:endParaRPr lang="en-US" sz="11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2</a:t>
            </a:fld>
            <a:endParaRPr lang="en-CA"/>
          </a:p>
        </p:txBody>
      </p:sp>
    </p:spTree>
    <p:extLst>
      <p:ext uri="{BB962C8B-B14F-4D97-AF65-F5344CB8AC3E}">
        <p14:creationId xmlns:p14="http://schemas.microsoft.com/office/powerpoint/2010/main" val="842264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34D47D20-0D7E-70B9-47D7-4D83A48FD3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9276BFEE-0910-95A8-43D2-BC81C49374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FontTx/>
              <a:buNone/>
            </a:pPr>
            <a:r>
              <a:rPr lang="es-419" sz="1100" i="0"/>
              <a:t>Todo el mundo debería considerar </a:t>
            </a:r>
            <a:r>
              <a:rPr lang="es-419" sz="1100"/>
              <a:t>tener un plan patrimonial. Esto no es solo para los ricos o para quienes tienen “un patrimonio”, es para cualquiera que tenga, por ejemplo, ahorros o inversiones o una casa, para que los tribunales sepan adónde deben ir las cosas que usted posee cuando ya no esté. Eso es lo que hace el plan, pero requiere cierta planificación anticipada. </a:t>
            </a:r>
          </a:p>
          <a:p>
            <a:pPr marL="0" indent="0" eaLnBrk="1" hangingPunct="1">
              <a:buFont typeface="Arial" panose="020B0604020202020204" pitchFamily="34" charset="0"/>
              <a:buNone/>
            </a:pPr>
            <a:endParaRPr lang="en-US" altLang="en-US" dirty="0"/>
          </a:p>
        </p:txBody>
      </p:sp>
      <p:sp>
        <p:nvSpPr>
          <p:cNvPr id="38916" name="Slide Number Placeholder 3">
            <a:extLst>
              <a:ext uri="{FF2B5EF4-FFF2-40B4-BE49-F238E27FC236}">
                <a16:creationId xmlns:a16="http://schemas.microsoft.com/office/drawing/2014/main" id="{16431E29-CA15-7FAA-F916-72B02CBD99F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7495638-12C5-7847-A812-305C2E330730}" type="slidenum">
              <a:rPr lang="en-CA" altLang="en-US" smtClean="0"/>
              <a:pPr fontAlgn="base">
                <a:spcBef>
                  <a:spcPct val="0"/>
                </a:spcBef>
                <a:spcAft>
                  <a:spcPct val="0"/>
                </a:spcAft>
              </a:pPr>
              <a:t>20</a:t>
            </a:fld>
            <a:endParaRPr lang="en-CA"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8675" y="282575"/>
            <a:ext cx="4344988" cy="32607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
                <a:schemeClr val="tx1"/>
              </a:buClr>
              <a:buSzTx/>
              <a:buFont typeface="Arial" panose="020B0604020202020204" pitchFamily="34" charset="0"/>
              <a:buNone/>
              <a:tabLst/>
              <a:defRPr/>
            </a:pPr>
            <a:r>
              <a:rPr lang="es-419" sz="1200">
                <a:effectLst/>
                <a:latin typeface="+mn-lt"/>
                <a:ea typeface="Calibri" panose="020F0502020204030204" pitchFamily="34" charset="0"/>
                <a:cs typeface="Times New Roman" panose="02020603050405020304" pitchFamily="18" charset="0"/>
              </a:rPr>
              <a:t>Lo primero que debe hacer es hablar con su familia y amigos cercanos sobre su plan. Si le preocupa proponer el tema, no está solo. Muchas personas sienten lo mismo, y no siempre es fácil hablarlo. Sin embargo, asegurarse de que sus seres queridos conozcan sus deseos puede ayudar a que el proceso fluya, tanto ahora como en el futuro. </a:t>
            </a:r>
          </a:p>
          <a:p>
            <a:pPr marL="0" marR="0" indent="0">
              <a:lnSpc>
                <a:spcPct val="107000"/>
              </a:lnSpc>
              <a:spcBef>
                <a:spcPts val="0"/>
              </a:spcBef>
              <a:spcAft>
                <a:spcPts val="800"/>
              </a:spcAft>
              <a:buNone/>
            </a:pPr>
            <a:endParaRPr lang="en-US" sz="1200" dirty="0">
              <a:effectLst/>
              <a:latin typeface="+mn-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s-419" sz="1200">
                <a:effectLst/>
                <a:latin typeface="+mn-lt"/>
                <a:ea typeface="Calibri" panose="020F0502020204030204" pitchFamily="34" charset="0"/>
                <a:cs typeface="Times New Roman" panose="02020603050405020304" pitchFamily="18" charset="0"/>
              </a:rPr>
              <a:t>Estos son algunos consejos para facilitar la charla. </a:t>
            </a:r>
          </a:p>
          <a:p>
            <a:pPr marL="0" marR="0" indent="0">
              <a:lnSpc>
                <a:spcPct val="107000"/>
              </a:lnSpc>
              <a:spcBef>
                <a:spcPts val="0"/>
              </a:spcBef>
              <a:spcAft>
                <a:spcPts val="800"/>
              </a:spcAft>
              <a:buNone/>
            </a:pPr>
            <a:r>
              <a:rPr lang="es-419" sz="1200" b="1">
                <a:effectLst/>
                <a:latin typeface="+mn-lt"/>
                <a:ea typeface="Calibri" panose="020F0502020204030204" pitchFamily="34" charset="0"/>
                <a:cs typeface="Times New Roman" panose="02020603050405020304" pitchFamily="18" charset="0"/>
              </a:rPr>
              <a:t>Aprenda sobre la planificación patrimonial.</a:t>
            </a:r>
          </a:p>
          <a:p>
            <a:pPr marL="171450" marR="0" lvl="0" indent="-171450">
              <a:lnSpc>
                <a:spcPct val="107000"/>
              </a:lnSpc>
              <a:spcBef>
                <a:spcPts val="0"/>
              </a:spcBef>
              <a:spcAft>
                <a:spcPts val="800"/>
              </a:spcAft>
              <a:tabLst>
                <a:tab pos="457200" algn="l"/>
              </a:tabLst>
            </a:pPr>
            <a:r>
              <a:rPr lang="es-419" sz="1200">
                <a:effectLst/>
                <a:latin typeface="+mn-lt"/>
                <a:ea typeface="Calibri" panose="020F0502020204030204" pitchFamily="34" charset="0"/>
                <a:cs typeface="Times New Roman" panose="02020603050405020304" pitchFamily="18" charset="0"/>
              </a:rPr>
              <a:t>Antes de hablar con su familia o amigos, aprenda todo lo que pueda sobre la planificación patrimonial. Averigüe qué sucede si muere sin un testamento. Infórmese sobre las decisiones principales que deberá tomar; esto facilitará la explicación del proceso a sus seres queridos. Ya dio un paso importante al asistir a este seminario web. </a:t>
            </a:r>
          </a:p>
          <a:p>
            <a:pPr marL="0" marR="0" indent="0">
              <a:lnSpc>
                <a:spcPct val="107000"/>
              </a:lnSpc>
              <a:spcBef>
                <a:spcPts val="0"/>
              </a:spcBef>
              <a:spcAft>
                <a:spcPts val="800"/>
              </a:spcAft>
              <a:buNone/>
            </a:pPr>
            <a:endParaRPr lang="en-US" sz="1200" dirty="0">
              <a:effectLst/>
              <a:latin typeface="+mn-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s-419" sz="1200" b="1">
                <a:effectLst/>
                <a:latin typeface="+mn-lt"/>
                <a:ea typeface="Calibri" panose="020F0502020204030204" pitchFamily="34" charset="0"/>
                <a:cs typeface="Times New Roman" panose="02020603050405020304" pitchFamily="18" charset="0"/>
              </a:rPr>
              <a:t>Elija el momento y el lugar adecuados.</a:t>
            </a:r>
          </a:p>
          <a:p>
            <a:pPr marL="171450" marR="0" lvl="0" indent="-171450">
              <a:lnSpc>
                <a:spcPct val="107000"/>
              </a:lnSpc>
              <a:spcBef>
                <a:spcPts val="0"/>
              </a:spcBef>
              <a:spcAft>
                <a:spcPts val="800"/>
              </a:spcAft>
              <a:tabLst>
                <a:tab pos="457200" algn="l"/>
              </a:tabLst>
            </a:pPr>
            <a:r>
              <a:rPr lang="es-419" sz="1200">
                <a:effectLst/>
                <a:latin typeface="+mn-lt"/>
                <a:ea typeface="Calibri" panose="020F0502020204030204" pitchFamily="34" charset="0"/>
                <a:cs typeface="Times New Roman" panose="02020603050405020304" pitchFamily="18" charset="0"/>
              </a:rPr>
              <a:t>Hablar sobre lo que le sucederá si se enferma o muere puede producir emociones difíciles. Piense en cómo y cuándo debe abordar el tema. </a:t>
            </a:r>
          </a:p>
          <a:p>
            <a:pPr marL="171450" marR="0" lvl="0" indent="-171450">
              <a:lnSpc>
                <a:spcPct val="107000"/>
              </a:lnSpc>
              <a:spcBef>
                <a:spcPts val="0"/>
              </a:spcBef>
              <a:spcAft>
                <a:spcPts val="800"/>
              </a:spcAft>
              <a:tabLst>
                <a:tab pos="457200" algn="l"/>
              </a:tabLst>
            </a:pPr>
            <a:r>
              <a:rPr lang="es-419" sz="1200">
                <a:effectLst/>
                <a:latin typeface="+mn-lt"/>
                <a:ea typeface="Calibri" panose="020F0502020204030204" pitchFamily="34" charset="0"/>
                <a:cs typeface="Times New Roman" panose="02020603050405020304" pitchFamily="18" charset="0"/>
              </a:rPr>
              <a:t>Empiece haciéndose algunas preguntas: ¿se sentirían más cómodos sus seres queridos si iniciara la conversación en persona o por teléfono? ¿Debe hacerlo solo o con su cónyuge o pareja? ¿Sería mejor que hubiera otra persona presente?</a:t>
            </a:r>
          </a:p>
          <a:p>
            <a:pPr marL="171450" marR="0" lvl="0" indent="-171450">
              <a:lnSpc>
                <a:spcPct val="107000"/>
              </a:lnSpc>
              <a:spcBef>
                <a:spcPts val="0"/>
              </a:spcBef>
              <a:spcAft>
                <a:spcPts val="800"/>
              </a:spcAft>
              <a:tabLst>
                <a:tab pos="457200" algn="l"/>
              </a:tabLst>
            </a:pPr>
            <a:r>
              <a:rPr lang="es-419" sz="1200">
                <a:effectLst/>
                <a:latin typeface="+mn-lt"/>
                <a:ea typeface="Calibri" panose="020F0502020204030204" pitchFamily="34" charset="0"/>
                <a:cs typeface="Times New Roman" panose="02020603050405020304" pitchFamily="18" charset="0"/>
              </a:rPr>
              <a:t>Una charla informal puede ser la mejor manera de abrir la puerta a una conversación más amplia. Usted es quien conoce mejor a su familia, así que no hay respuestas incorrectas. </a:t>
            </a:r>
          </a:p>
          <a:p>
            <a:pPr marL="0" marR="0" indent="0">
              <a:lnSpc>
                <a:spcPct val="107000"/>
              </a:lnSpc>
              <a:spcBef>
                <a:spcPts val="0"/>
              </a:spcBef>
              <a:spcAft>
                <a:spcPts val="800"/>
              </a:spcAft>
              <a:buNone/>
            </a:pPr>
            <a:endParaRPr lang="en-US" sz="1200" dirty="0">
              <a:effectLst/>
              <a:latin typeface="+mn-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s-419" sz="1200" b="1">
                <a:effectLst/>
                <a:latin typeface="+mn-lt"/>
                <a:ea typeface="Calibri" panose="020F0502020204030204" pitchFamily="34" charset="0"/>
                <a:cs typeface="Times New Roman" panose="02020603050405020304" pitchFamily="18" charset="0"/>
              </a:rPr>
              <a:t>Invite a otros miembros de la familia a participar en la conversación.</a:t>
            </a:r>
          </a:p>
          <a:p>
            <a:pPr marL="0" marR="0" lvl="0" indent="0">
              <a:lnSpc>
                <a:spcPct val="107000"/>
              </a:lnSpc>
              <a:spcBef>
                <a:spcPts val="0"/>
              </a:spcBef>
              <a:spcAft>
                <a:spcPts val="800"/>
              </a:spcAft>
              <a:buNone/>
              <a:tabLst>
                <a:tab pos="457200" algn="l"/>
              </a:tabLst>
            </a:pPr>
            <a:r>
              <a:rPr lang="es-419" sz="1200">
                <a:effectLst/>
                <a:latin typeface="+mn-lt"/>
                <a:ea typeface="Calibri" panose="020F0502020204030204" pitchFamily="34" charset="0"/>
                <a:cs typeface="Times New Roman" panose="02020603050405020304" pitchFamily="18" charset="0"/>
              </a:rPr>
              <a:t>Si hay adolescentes o niños mayores en la familia, hágalos parte de la conversación; en la mayoría de los casos, estarán involucrados en el futuro. Hablar sobre eso ahora puede facilitar las cosas cuando el plan se necesite. </a:t>
            </a:r>
          </a:p>
          <a:p>
            <a:pPr marL="0" marR="0" indent="0">
              <a:lnSpc>
                <a:spcPct val="107000"/>
              </a:lnSpc>
              <a:spcBef>
                <a:spcPts val="0"/>
              </a:spcBef>
              <a:spcAft>
                <a:spcPts val="800"/>
              </a:spcAft>
              <a:buNone/>
            </a:pPr>
            <a:endParaRPr lang="en-US" sz="1200" dirty="0">
              <a:effectLst/>
              <a:latin typeface="+mn-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s-419" sz="1200" b="1">
                <a:effectLst/>
                <a:latin typeface="+mn-lt"/>
                <a:ea typeface="Calibri" panose="020F0502020204030204" pitchFamily="34" charset="0"/>
                <a:cs typeface="Times New Roman" panose="02020603050405020304" pitchFamily="18" charset="0"/>
              </a:rPr>
              <a:t>Sea sensible.</a:t>
            </a:r>
          </a:p>
          <a:p>
            <a:pPr marL="0" marR="0" lvl="0" indent="0">
              <a:lnSpc>
                <a:spcPct val="107000"/>
              </a:lnSpc>
              <a:spcBef>
                <a:spcPts val="0"/>
              </a:spcBef>
              <a:spcAft>
                <a:spcPts val="800"/>
              </a:spcAft>
              <a:buNone/>
              <a:tabLst>
                <a:tab pos="457200" algn="l"/>
              </a:tabLst>
            </a:pPr>
            <a:r>
              <a:rPr lang="es-419" sz="1200">
                <a:effectLst/>
                <a:latin typeface="+mn-lt"/>
                <a:ea typeface="Calibri" panose="020F0502020204030204" pitchFamily="34" charset="0"/>
                <a:cs typeface="Times New Roman" panose="02020603050405020304" pitchFamily="18" charset="0"/>
              </a:rPr>
              <a:t>Por último, sea sensible ante los sentimientos de sus seres queridos: puede que no estén listos para hablar del tema. En ese caso, acepte su decisión y aborde el tema más adelante, quizá de una forma en que les resulte menos triste o intimidante. Puede llevarle varios intentos, pero tener esta conversación es un importante primer paso para el resto de su planificación.</a:t>
            </a:r>
          </a:p>
          <a:p>
            <a:pPr marL="0" marR="0" indent="0">
              <a:lnSpc>
                <a:spcPct val="107000"/>
              </a:lnSpc>
              <a:spcBef>
                <a:spcPts val="0"/>
              </a:spcBef>
              <a:spcAft>
                <a:spcPts val="800"/>
              </a:spcAft>
              <a:buNone/>
            </a:pPr>
            <a:r>
              <a:rPr lang="es-419" sz="1200">
                <a:effectLst/>
                <a:latin typeface="+mn-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b="0" i="0" dirty="0">
              <a:cs typeface="Arial"/>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21</a:t>
            </a:fld>
            <a:endParaRPr lang="en-CA"/>
          </a:p>
        </p:txBody>
      </p:sp>
    </p:spTree>
    <p:extLst>
      <p:ext uri="{BB962C8B-B14F-4D97-AF65-F5344CB8AC3E}">
        <p14:creationId xmlns:p14="http://schemas.microsoft.com/office/powerpoint/2010/main" val="1467981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419" sz="1100">
                <a:solidFill>
                  <a:schemeClr val="tx1"/>
                </a:solidFill>
                <a:effectLst/>
                <a:latin typeface="+mn-lt"/>
                <a:ea typeface="+mn-ea"/>
                <a:cs typeface="+mn-cs"/>
              </a:rPr>
              <a:t>Una vez que comenzó la conversación, el próximo paso es tomar algunas decisiones, y esa puede ser la parte más difícil.  </a:t>
            </a:r>
          </a:p>
          <a:p>
            <a:pPr marL="0" indent="0">
              <a:buNone/>
            </a:pPr>
            <a:endParaRPr lang="en-US" sz="1100" kern="1200" dirty="0">
              <a:solidFill>
                <a:schemeClr val="tx1"/>
              </a:solidFill>
              <a:effectLst/>
              <a:latin typeface="+mn-lt"/>
              <a:ea typeface="+mn-ea"/>
              <a:cs typeface="+mn-cs"/>
            </a:endParaRPr>
          </a:p>
          <a:p>
            <a:pPr marL="0" indent="0">
              <a:buNone/>
            </a:pPr>
            <a:r>
              <a:rPr lang="es-419" sz="1100">
                <a:solidFill>
                  <a:schemeClr val="tx1"/>
                </a:solidFill>
                <a:effectLst/>
                <a:latin typeface="+mn-lt"/>
                <a:ea typeface="+mn-ea"/>
                <a:cs typeface="+mn-cs"/>
              </a:rPr>
              <a:t>Hay cuatro decisiones clave que deberá tomar. </a:t>
            </a:r>
          </a:p>
          <a:p>
            <a:pPr marL="0" indent="0">
              <a:lnSpc>
                <a:spcPct val="107000"/>
              </a:lnSpc>
              <a:spcBef>
                <a:spcPts val="0"/>
              </a:spcBef>
              <a:spcAft>
                <a:spcPts val="800"/>
              </a:spcAft>
              <a:buNone/>
            </a:pPr>
            <a:endParaRPr lang="en-US" sz="1100" dirty="0">
              <a:effectLst/>
              <a:latin typeface="+mn-lt"/>
              <a:ea typeface="Calibri" panose="020F0502020204030204" pitchFamily="34" charset="0"/>
              <a:cs typeface="Arial"/>
            </a:endParaRPr>
          </a:p>
          <a:p>
            <a:pPr marL="0" indent="0">
              <a:lnSpc>
                <a:spcPct val="107000"/>
              </a:lnSpc>
              <a:spcBef>
                <a:spcPts val="0"/>
              </a:spcBef>
              <a:spcAft>
                <a:spcPts val="800"/>
              </a:spcAft>
              <a:buNone/>
            </a:pPr>
            <a:r>
              <a:rPr lang="es-419" sz="1100" b="1"/>
              <a:t>Decisión 1: </a:t>
            </a:r>
            <a:r>
              <a:rPr lang="es-419" sz="1100" b="1">
                <a:effectLst/>
                <a:latin typeface="+mn-lt"/>
                <a:ea typeface="Calibri" panose="020F0502020204030204" pitchFamily="34" charset="0"/>
                <a:cs typeface="Arial"/>
              </a:rPr>
              <a:t>¿A quién quiere dejarle su patrimonio?</a:t>
            </a:r>
          </a:p>
          <a:p>
            <a:pPr marL="171450" marR="0" indent="-171450">
              <a:lnSpc>
                <a:spcPct val="107000"/>
              </a:lnSpc>
              <a:spcBef>
                <a:spcPts val="0"/>
              </a:spcBef>
              <a:spcAft>
                <a:spcPts val="800"/>
              </a:spcAft>
            </a:pPr>
            <a:r>
              <a:rPr lang="es-419" sz="1100">
                <a:effectLst/>
                <a:latin typeface="+mn-lt"/>
                <a:ea typeface="Calibri" panose="020F0502020204030204" pitchFamily="34" charset="0"/>
                <a:cs typeface="Times New Roman" panose="02020603050405020304" pitchFamily="18" charset="0"/>
              </a:rPr>
              <a:t>Quizá haya escuchado el término “beneficiario” antes. Este es una persona que recibe algo suyo cuando usted muere. Por lo general, es una persona, pero puede ser una organización, como una entidad benéfica. </a:t>
            </a:r>
          </a:p>
          <a:p>
            <a:pPr marL="171450" marR="0" indent="-171450">
              <a:lnSpc>
                <a:spcPct val="107000"/>
              </a:lnSpc>
              <a:spcBef>
                <a:spcPts val="0"/>
              </a:spcBef>
              <a:spcAft>
                <a:spcPts val="800"/>
              </a:spcAft>
            </a:pPr>
            <a:r>
              <a:rPr lang="es-419" sz="1100">
                <a:effectLst/>
                <a:latin typeface="+mn-lt"/>
                <a:ea typeface="Calibri" panose="020F0502020204030204" pitchFamily="34" charset="0"/>
                <a:cs typeface="Times New Roman" panose="02020603050405020304" pitchFamily="18" charset="0"/>
              </a:rPr>
              <a:t>Decidir quién será el beneficiario puede ser difícil. Un buen lugar para empezar es hacer una lista de las personas que dependen de usted financieramente. ¿A quién quiere cuidar cuando ya no esté?</a:t>
            </a:r>
          </a:p>
          <a:p>
            <a:pPr marL="0" indent="0">
              <a:buNone/>
            </a:pPr>
            <a:endParaRPr lang="en-US" sz="1100" dirty="0"/>
          </a:p>
          <a:p>
            <a:pPr marL="0" marR="0" indent="0">
              <a:lnSpc>
                <a:spcPct val="107000"/>
              </a:lnSpc>
              <a:spcBef>
                <a:spcPts val="0"/>
              </a:spcBef>
              <a:spcAft>
                <a:spcPts val="800"/>
              </a:spcAft>
              <a:buNone/>
            </a:pPr>
            <a:r>
              <a:rPr lang="es-419" sz="1100" b="1"/>
              <a:t>Decisión 2: ¿Quién cuidará de sus hijos?</a:t>
            </a:r>
          </a:p>
          <a:p>
            <a:pPr marL="0" marR="0" indent="0">
              <a:lnSpc>
                <a:spcPct val="107000"/>
              </a:lnSpc>
              <a:spcBef>
                <a:spcPts val="0"/>
              </a:spcBef>
              <a:spcAft>
                <a:spcPts val="800"/>
              </a:spcAft>
              <a:buNone/>
            </a:pPr>
            <a:r>
              <a:rPr lang="es-419" sz="1100">
                <a:effectLst/>
                <a:latin typeface="+mn-lt"/>
                <a:ea typeface="Calibri" panose="020F0502020204030204" pitchFamily="34" charset="0"/>
                <a:cs typeface="Times New Roman" panose="02020603050405020304" pitchFamily="18" charset="0"/>
              </a:rPr>
              <a:t>Uno de los aspectos más importantes en los que debe pensar es </a:t>
            </a:r>
            <a:r>
              <a:rPr lang="es-419" sz="1100" b="0">
                <a:effectLst/>
                <a:latin typeface="+mn-lt"/>
                <a:ea typeface="Calibri" panose="020F0502020204030204" pitchFamily="34" charset="0"/>
                <a:cs typeface="Times New Roman" panose="02020603050405020304" pitchFamily="18" charset="0"/>
              </a:rPr>
              <a:t>quién cuidará de sus hijos pequeños </a:t>
            </a:r>
            <a:r>
              <a:rPr lang="es-419" sz="1100" b="0" u="none">
                <a:effectLst/>
                <a:latin typeface="+mn-lt"/>
                <a:ea typeface="Calibri" panose="020F0502020204030204" pitchFamily="34" charset="0"/>
                <a:cs typeface="Times New Roman" panose="02020603050405020304" pitchFamily="18" charset="0"/>
              </a:rPr>
              <a:t>si usted ya no puede hacerlo</a:t>
            </a:r>
            <a:r>
              <a:rPr lang="es-419" sz="1100" b="0">
                <a:effectLst/>
                <a:latin typeface="+mn-lt"/>
                <a:ea typeface="Calibri" panose="020F0502020204030204" pitchFamily="34" charset="0"/>
                <a:cs typeface="Times New Roman" panose="02020603050405020304" pitchFamily="18" charset="0"/>
              </a:rPr>
              <a:t>. </a:t>
            </a:r>
            <a:r>
              <a:rPr lang="es-419" sz="1100">
                <a:effectLst/>
                <a:latin typeface="+mn-lt"/>
                <a:ea typeface="Calibri" panose="020F0502020204030204" pitchFamily="34" charset="0"/>
                <a:cs typeface="Times New Roman" panose="02020603050405020304" pitchFamily="18" charset="0"/>
              </a:rPr>
              <a:t>A nadie le gusta pensar en esto, pero es una de las decisiones más importantes que debe tomar. Si no elige un tutor para sus hijos y ambos padres fallecen, el tribunal designará uno. Por lo general, son voluntarios predispuestos. Pero ¿</a:t>
            </a:r>
            <a:r>
              <a:rPr lang="es-419" sz="1100" i="1">
                <a:effectLst/>
                <a:latin typeface="+mn-lt"/>
                <a:ea typeface="Calibri" panose="020F0502020204030204" pitchFamily="34" charset="0"/>
                <a:cs typeface="Times New Roman" panose="02020603050405020304" pitchFamily="18" charset="0"/>
              </a:rPr>
              <a:t>realmente</a:t>
            </a:r>
            <a:r>
              <a:rPr lang="es-419" sz="1100">
                <a:effectLst/>
                <a:latin typeface="+mn-lt"/>
                <a:ea typeface="Calibri" panose="020F0502020204030204" pitchFamily="34" charset="0"/>
                <a:cs typeface="Times New Roman" panose="02020603050405020304" pitchFamily="18" charset="0"/>
              </a:rPr>
              <a:t> desea que otra persona tome esa decisión por usted? </a:t>
            </a:r>
          </a:p>
          <a:p>
            <a:pPr marL="0" marR="0" indent="0">
              <a:lnSpc>
                <a:spcPct val="107000"/>
              </a:lnSpc>
              <a:spcBef>
                <a:spcPts val="0"/>
              </a:spcBef>
              <a:spcAft>
                <a:spcPts val="800"/>
              </a:spcAft>
              <a:buNone/>
            </a:pPr>
            <a:endParaRPr lang="en-US" sz="1100" dirty="0">
              <a:effectLst/>
              <a:latin typeface="+mn-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s-419" sz="1100">
                <a:effectLst/>
                <a:latin typeface="+mn-lt"/>
                <a:ea typeface="Calibri" panose="020F0502020204030204" pitchFamily="34" charset="0"/>
                <a:cs typeface="Times New Roman" panose="02020603050405020304" pitchFamily="18" charset="0"/>
              </a:rPr>
              <a:t>Entonces, ¿cómo nombra a un tutor para sus hijos? Considere a personas en quienes confía que quieran y puedan asumir este rol. Por ejemplo, los abuelos podrían parecer una buena elección, pero es posible que no puedan ocuparse de las responsabilidades de un tutor a medida que envejecen.</a:t>
            </a:r>
          </a:p>
          <a:p>
            <a:pPr marL="0" marR="0" indent="0">
              <a:lnSpc>
                <a:spcPct val="107000"/>
              </a:lnSpc>
              <a:spcBef>
                <a:spcPts val="0"/>
              </a:spcBef>
              <a:spcAft>
                <a:spcPts val="800"/>
              </a:spcAft>
              <a:buNone/>
            </a:pPr>
            <a:endParaRPr lang="en-US" sz="1100" dirty="0">
              <a:effectLst/>
              <a:latin typeface="+mn-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s-419" b="1"/>
              <a:t>Decisión 3: </a:t>
            </a:r>
            <a:r>
              <a:rPr lang="es-419" b="1">
                <a:effectLst/>
                <a:ea typeface="Calibri" panose="020F0502020204030204" pitchFamily="34" charset="0"/>
                <a:cs typeface="Times New Roman" panose="02020603050405020304" pitchFamily="18" charset="0"/>
              </a:rPr>
              <a:t>¿Quién cuidará de su patrimonio </a:t>
            </a:r>
            <a:r>
              <a:rPr lang="es-419" b="1" u="none">
                <a:effectLst/>
                <a:ea typeface="Calibri" panose="020F0502020204030204" pitchFamily="34" charset="0"/>
                <a:cs typeface="Times New Roman" panose="02020603050405020304" pitchFamily="18" charset="0"/>
              </a:rPr>
              <a:t>después de su muerte</a:t>
            </a:r>
            <a:r>
              <a:rPr lang="es-419" b="1">
                <a:effectLst/>
                <a:ea typeface="Calibri" panose="020F0502020204030204" pitchFamily="34" charset="0"/>
                <a:cs typeface="Times New Roman" panose="02020603050405020304" pitchFamily="18" charset="0"/>
              </a:rPr>
              <a:t>?</a:t>
            </a:r>
            <a:r>
              <a:rPr lang="es-419" b="0">
                <a:effectLst/>
                <a:ea typeface="Calibri" panose="020F0502020204030204" pitchFamily="34" charset="0"/>
                <a:cs typeface="Times New Roman" panose="02020603050405020304" pitchFamily="18" charset="0"/>
              </a:rPr>
              <a:t> </a:t>
            </a:r>
          </a:p>
          <a:p>
            <a:pPr marL="0" indent="0">
              <a:lnSpc>
                <a:spcPct val="107000"/>
              </a:lnSpc>
              <a:spcBef>
                <a:spcPts val="0"/>
              </a:spcBef>
              <a:spcAft>
                <a:spcPts val="800"/>
              </a:spcAft>
              <a:buNone/>
            </a:pPr>
            <a:r>
              <a:rPr lang="es-419">
                <a:effectLst/>
                <a:ea typeface="Calibri" panose="020F0502020204030204" pitchFamily="34" charset="0"/>
                <a:cs typeface="Times New Roman" panose="02020603050405020304" pitchFamily="18" charset="0"/>
              </a:rPr>
              <a:t>Esta persona se llama “albacea” o “administrador”. Los albaceas cobrarán y supervisarán los activos de su patrimonio, además de ocuparse de pagar sus deudas. Luego, dividirán lo que queda entre sus beneficiarios o herederos, según corresponda. Es un trabajo importante, por lo que debe elegir a la persona adecuada. También puede nombrar un fideicomiso o a varias personas. </a:t>
            </a:r>
          </a:p>
          <a:p>
            <a:pPr marL="0" indent="0">
              <a:lnSpc>
                <a:spcPct val="107000"/>
              </a:lnSpc>
              <a:spcBef>
                <a:spcPts val="0"/>
              </a:spcBef>
              <a:spcAft>
                <a:spcPts val="800"/>
              </a:spcAft>
              <a:buNone/>
            </a:pPr>
            <a:endParaRPr lang="en-CA"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s-419">
                <a:effectLst/>
                <a:ea typeface="Calibri" panose="020F0502020204030204" pitchFamily="34" charset="0"/>
                <a:cs typeface="Times New Roman" panose="02020603050405020304" pitchFamily="18" charset="0"/>
              </a:rPr>
              <a:t>Idealmente, los albaceas deben vivir en el mismo estado que usted. Si viven en otro país, podría haber consideraciones adicionales, y sería más difícil para ellos manejar su patrimonio, lo cual podría generar demoras y costos adicionales.  </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dirty="0"/>
          </a:p>
          <a:p>
            <a:pPr marL="0" marR="0" indent="0">
              <a:lnSpc>
                <a:spcPct val="107000"/>
              </a:lnSpc>
              <a:spcBef>
                <a:spcPts val="0"/>
              </a:spcBef>
              <a:spcAft>
                <a:spcPts val="800"/>
              </a:spcAft>
              <a:buNone/>
            </a:pPr>
            <a:r>
              <a:rPr lang="es-419" b="1">
                <a:effectLst/>
                <a:ea typeface="Calibri" panose="020F0502020204030204" pitchFamily="34" charset="0"/>
                <a:cs typeface="Times New Roman" panose="02020603050405020304" pitchFamily="18" charset="0"/>
              </a:rPr>
              <a:t>Decisión 4: ¿Quién tomará las decisiones por usted cuando no pueda hacerlo?</a:t>
            </a:r>
          </a:p>
          <a:p>
            <a:pPr marL="0" marR="0" indent="0">
              <a:lnSpc>
                <a:spcPct val="107000"/>
              </a:lnSpc>
              <a:spcBef>
                <a:spcPts val="0"/>
              </a:spcBef>
              <a:spcAft>
                <a:spcPts val="800"/>
              </a:spcAft>
              <a:buNone/>
            </a:pPr>
            <a:r>
              <a:rPr lang="es-419" b="0">
                <a:effectLst/>
                <a:ea typeface="Calibri" panose="020F0502020204030204" pitchFamily="34" charset="0"/>
                <a:cs typeface="Times New Roman" panose="02020603050405020304" pitchFamily="18" charset="0"/>
              </a:rPr>
              <a:t>Si llega el momento en el que no puede</a:t>
            </a:r>
            <a:r>
              <a:rPr lang="es-419" b="1">
                <a:effectLst/>
                <a:ea typeface="Calibri" panose="020F0502020204030204" pitchFamily="34" charset="0"/>
                <a:cs typeface="Times New Roman" panose="02020603050405020304" pitchFamily="18" charset="0"/>
              </a:rPr>
              <a:t> </a:t>
            </a:r>
            <a:r>
              <a:rPr lang="es-419">
                <a:effectLst/>
                <a:ea typeface="Calibri" panose="020F0502020204030204" pitchFamily="34" charset="0"/>
                <a:cs typeface="Times New Roman" panose="02020603050405020304" pitchFamily="18" charset="0"/>
              </a:rPr>
              <a:t>tomar decisiones por usted mismo, necesitará un poder notarial. En este caso, también le convendrá elegir a alguien en quien confíe en que actuará en beneficio de usted y que quiera y pueda asumir este rol. </a:t>
            </a:r>
          </a:p>
          <a:p>
            <a:pPr marL="0" marR="0" indent="0">
              <a:lnSpc>
                <a:spcPct val="107000"/>
              </a:lnSpc>
              <a:spcBef>
                <a:spcPts val="0"/>
              </a:spcBef>
              <a:spcAft>
                <a:spcPts val="800"/>
              </a:spcAft>
              <a:buNone/>
            </a:pPr>
            <a:endParaRPr lang="en-US"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050" dirty="0"/>
          </a:p>
        </p:txBody>
      </p:sp>
      <p:sp>
        <p:nvSpPr>
          <p:cNvPr id="4" name="Slide Number Placeholder 3"/>
          <p:cNvSpPr>
            <a:spLocks noGrp="1"/>
          </p:cNvSpPr>
          <p:nvPr>
            <p:ph type="sldNum" sz="quarter" idx="5"/>
          </p:nvPr>
        </p:nvSpPr>
        <p:spPr>
          <a:xfrm>
            <a:off x="6154057" y="8834435"/>
            <a:ext cx="702356" cy="460351"/>
          </a:xfrm>
        </p:spPr>
        <p:txBody>
          <a:bodyPr/>
          <a:lstStyle/>
          <a:p>
            <a:fld id="{4FF0573C-F130-4D1E-A886-85FBB65D3A1B}" type="slidenum">
              <a:rPr lang="en-CA" smtClean="0"/>
              <a:pPr/>
              <a:t>22</a:t>
            </a:fld>
            <a:endParaRPr lang="en-CA"/>
          </a:p>
        </p:txBody>
      </p:sp>
    </p:spTree>
    <p:extLst>
      <p:ext uri="{BB962C8B-B14F-4D97-AF65-F5344CB8AC3E}">
        <p14:creationId xmlns:p14="http://schemas.microsoft.com/office/powerpoint/2010/main" val="1854826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419" b="0" i="0">
                <a:solidFill>
                  <a:schemeClr val="tx1"/>
                </a:solidFill>
                <a:effectLst/>
                <a:latin typeface="+mn-lt"/>
                <a:ea typeface="+mn-ea"/>
                <a:cs typeface="+mn-cs"/>
              </a:rPr>
              <a:t>Luego de tomar estas decisiones, ya está bien encaminado. El paso siguiente es documentar sus deseos por escrito, a través de lo siguiente:   </a:t>
            </a:r>
          </a:p>
          <a:p>
            <a:pPr marL="0" indent="0">
              <a:buNone/>
            </a:pPr>
            <a:endParaRPr lang="en-US" b="0" i="0" kern="1200" dirty="0">
              <a:solidFill>
                <a:schemeClr val="tx1"/>
              </a:solidFill>
              <a:effectLst/>
              <a:latin typeface="+mn-lt"/>
              <a:ea typeface="+mn-ea"/>
              <a:cs typeface="+mn-cs"/>
            </a:endParaRPr>
          </a:p>
          <a:p>
            <a:pPr marL="0" indent="0">
              <a:lnSpc>
                <a:spcPct val="90000"/>
              </a:lnSpc>
              <a:spcBef>
                <a:spcPts val="800"/>
              </a:spcBef>
              <a:buClr>
                <a:schemeClr val="tx2"/>
              </a:buClr>
              <a:buNone/>
              <a:defRPr/>
            </a:pPr>
            <a:r>
              <a:rPr lang="es-419" b="1">
                <a:ea typeface="Geneva"/>
                <a:cs typeface="Geneva"/>
              </a:rPr>
              <a:t>Una póliza de seguro de vida</a:t>
            </a:r>
          </a:p>
          <a:p>
            <a:pPr>
              <a:defRPr/>
            </a:pPr>
            <a:r>
              <a:rPr lang="es-419"/>
              <a:t>Si tiene familiares que dependen de usted financieramente, entonces probablemente </a:t>
            </a:r>
            <a:r>
              <a:rPr lang="es-419" b="0" u="none"/>
              <a:t>debería</a:t>
            </a:r>
            <a:r>
              <a:rPr lang="es-419"/>
              <a:t> considerar un seguro de vida. En caso de su muerte, dicha póliza puede ayudar a garantizar que sus dependientes puedan cumplir con sus obligaciones financieras y planificar para el futuro, como prepararse para la universidad o la jubilación y pagarlas. </a:t>
            </a:r>
          </a:p>
          <a:p>
            <a:pPr>
              <a:defRPr/>
            </a:pPr>
            <a:r>
              <a:rPr lang="es-419"/>
              <a:t>Asimismo, es posible que desee considerar un seguro por discapacidad, que pueda</a:t>
            </a:r>
            <a:r>
              <a:rPr lang="es-419" b="1"/>
              <a:t> </a:t>
            </a:r>
            <a:r>
              <a:rPr lang="es-419" b="0" u="none"/>
              <a:t>proteger</a:t>
            </a:r>
            <a:r>
              <a:rPr lang="es-419" b="1"/>
              <a:t> </a:t>
            </a:r>
            <a:r>
              <a:rPr lang="es-419"/>
              <a:t>las finanzas de su familia en caso de que usted se enferme o se lesione y ya no pueda trabajar.</a:t>
            </a:r>
          </a:p>
          <a:p>
            <a:pPr marL="0" indent="0" eaLnBrk="1" fontAlgn="auto" hangingPunct="1">
              <a:lnSpc>
                <a:spcPct val="90000"/>
              </a:lnSpc>
              <a:spcBef>
                <a:spcPts val="800"/>
              </a:spcBef>
              <a:spcAft>
                <a:spcPts val="0"/>
              </a:spcAft>
              <a:buClr>
                <a:schemeClr val="tx2"/>
              </a:buClr>
              <a:buFont typeface="Verdana" panose="020B0604030504040204" pitchFamily="34" charset="0"/>
              <a:buNone/>
              <a:defRPr/>
            </a:pPr>
            <a:endParaRPr lang="en-US" altLang="en-US" dirty="0">
              <a:ea typeface="Geneva"/>
              <a:cs typeface="Geneva"/>
            </a:endParaRPr>
          </a:p>
          <a:p>
            <a:pPr marL="0" indent="0" eaLnBrk="1" fontAlgn="auto" hangingPunct="1">
              <a:lnSpc>
                <a:spcPct val="90000"/>
              </a:lnSpc>
              <a:spcBef>
                <a:spcPts val="800"/>
              </a:spcBef>
              <a:spcAft>
                <a:spcPts val="0"/>
              </a:spcAft>
              <a:buClr>
                <a:schemeClr val="tx2"/>
              </a:buClr>
              <a:buNone/>
              <a:defRPr/>
            </a:pPr>
            <a:r>
              <a:rPr lang="es-419" b="1">
                <a:ea typeface="Geneva"/>
                <a:cs typeface="Geneva"/>
              </a:rPr>
              <a:t>Un testamento </a:t>
            </a:r>
          </a:p>
          <a:p>
            <a:pPr>
              <a:defRPr/>
            </a:pPr>
            <a:r>
              <a:rPr lang="es-419"/>
              <a:t>Con su testamento, usted podrá especificar</a:t>
            </a:r>
            <a:r>
              <a:rPr lang="es-419" b="1"/>
              <a:t> </a:t>
            </a:r>
            <a:r>
              <a:rPr lang="es-419"/>
              <a:t>quién recibirá qué activos o pertenencias cuando usted fallezca. </a:t>
            </a:r>
            <a:r>
              <a:rPr lang="es-419" b="0" u="none" baseline="0">
                <a:effectLst/>
                <a:ea typeface="Calibri" panose="020F0502020204030204" pitchFamily="34" charset="0"/>
              </a:rPr>
              <a:t>Si bien se recomienda que consulte con un abogado para que lo ayude a crear un testamento, puede hacerlo usted mismo usando sitios web creados para este fin.</a:t>
            </a:r>
          </a:p>
          <a:p>
            <a:r>
              <a:rPr lang="es-419"/>
              <a:t>¿Por qué tomarse la molestia? Porque, si no lo hace, los organismos gubernamentales y los tribunales decidirán a quién le entregarán sus pertenencias, y podría ser que no tomen las mismas decisiones que usted. Y, si hay un desacuerdo entre sus seres queridos acerca de las decisiones, podría ser costoso y causar estrés y conflictos innecesarios. </a:t>
            </a:r>
          </a:p>
          <a:p>
            <a:r>
              <a:rPr lang="es-419"/>
              <a:t>Es posible que también le convenga redactar una </a:t>
            </a:r>
            <a:r>
              <a:rPr lang="es-419" b="1">
                <a:ea typeface="ヒラギノ角ゴ Pro W3"/>
                <a:cs typeface="ヒラギノ角ゴ Pro W3"/>
              </a:rPr>
              <a:t>carta de instrucciones </a:t>
            </a:r>
            <a:r>
              <a:rPr lang="es-419"/>
              <a:t>para su albacea, con indicaciones sobre sus últimos deseos, como las preferencias para su funeral. También puede explicar la ubicación de documentos importantes.</a:t>
            </a:r>
          </a:p>
          <a:p>
            <a:pPr marL="0" indent="0" eaLnBrk="1" fontAlgn="auto" hangingPunct="1">
              <a:lnSpc>
                <a:spcPct val="90000"/>
              </a:lnSpc>
              <a:spcBef>
                <a:spcPts val="800"/>
              </a:spcBef>
              <a:spcAft>
                <a:spcPts val="0"/>
              </a:spcAft>
              <a:buClr>
                <a:schemeClr val="tx2"/>
              </a:buClr>
              <a:buNone/>
              <a:defRPr/>
            </a:pPr>
            <a:endParaRPr lang="en-US" altLang="en-US" b="1" dirty="0">
              <a:ea typeface="Geneva"/>
              <a:cs typeface="Geneva"/>
            </a:endParaRPr>
          </a:p>
          <a:p>
            <a:pPr marL="0" indent="0" eaLnBrk="1" fontAlgn="auto" hangingPunct="1">
              <a:lnSpc>
                <a:spcPct val="90000"/>
              </a:lnSpc>
              <a:spcBef>
                <a:spcPts val="800"/>
              </a:spcBef>
              <a:spcAft>
                <a:spcPts val="0"/>
              </a:spcAft>
              <a:buClr>
                <a:schemeClr val="tx2"/>
              </a:buClr>
              <a:buNone/>
              <a:defRPr/>
            </a:pPr>
            <a:r>
              <a:rPr lang="es-419" b="1">
                <a:ea typeface="Geneva"/>
                <a:cs typeface="Geneva"/>
              </a:rPr>
              <a:t>Un fideicomiso</a:t>
            </a:r>
          </a:p>
          <a:p>
            <a:r>
              <a:rPr lang="es-419"/>
              <a:t>Un fideicomiso es un </a:t>
            </a:r>
            <a:r>
              <a:rPr lang="es-419" strike="noStrike" baseline="0"/>
              <a:t> documento</a:t>
            </a:r>
            <a:r>
              <a:rPr lang="es-419"/>
              <a:t> </a:t>
            </a:r>
            <a:r>
              <a:rPr lang="es-419" b="0" u="none"/>
              <a:t>legal</a:t>
            </a:r>
            <a:r>
              <a:rPr lang="es-419"/>
              <a:t> que </a:t>
            </a:r>
            <a:r>
              <a:rPr lang="es-419" b="0" u="none"/>
              <a:t>puede</a:t>
            </a:r>
            <a:r>
              <a:rPr lang="es-419"/>
              <a:t> ayudar a administrar y distribuir </a:t>
            </a:r>
            <a:r>
              <a:rPr lang="es-419" b="0" u="none"/>
              <a:t>sus</a:t>
            </a:r>
            <a:r>
              <a:rPr lang="es-419"/>
              <a:t> activos mientras usted está vivo </a:t>
            </a:r>
            <a:r>
              <a:rPr lang="es-419" b="1"/>
              <a:t>o</a:t>
            </a:r>
            <a:r>
              <a:rPr lang="es-419"/>
              <a:t> después de su muerte.</a:t>
            </a:r>
          </a:p>
          <a:p>
            <a:r>
              <a:rPr lang="es-419" b="0" i="0" u="none" strike="noStrike" baseline="0"/>
              <a:t>Es posible que desee establecer un fideicomiso si tiene beneficiarios que son menores de edad o que de otra manera no pueden administrar sus finanzas. </a:t>
            </a:r>
          </a:p>
          <a:p>
            <a:pPr marL="285750" lvl="1" indent="0" eaLnBrk="1" hangingPunct="1">
              <a:buNone/>
            </a:pPr>
            <a:endParaRPr lang="en-US" altLang="en-US" dirty="0"/>
          </a:p>
          <a:p>
            <a:pPr marL="0" indent="0">
              <a:lnSpc>
                <a:spcPct val="90000"/>
              </a:lnSpc>
              <a:spcBef>
                <a:spcPts val="800"/>
              </a:spcBef>
              <a:buClr>
                <a:schemeClr val="tx2"/>
              </a:buClr>
              <a:buNone/>
              <a:defRPr/>
            </a:pPr>
            <a:r>
              <a:rPr lang="es-419" b="1">
                <a:ea typeface="Geneva"/>
                <a:cs typeface="Geneva"/>
              </a:rPr>
              <a:t>Un poder notarial duradero</a:t>
            </a:r>
          </a:p>
          <a:p>
            <a:pPr marL="0" indent="0" defTabSz="1020313">
              <a:buNone/>
              <a:defRPr/>
            </a:pPr>
            <a:r>
              <a:rPr lang="es-419"/>
              <a:t>Un poder notarial (POA) se le asigna a una persona que puede tomar decisiones financieras y legales (y firmar documentos) en su nombre, en caso de que usted no pueda hacerlo. </a:t>
            </a:r>
            <a:r>
              <a:rPr lang="es-419" b="0" u="none"/>
              <a:t>L</a:t>
            </a:r>
            <a:r>
              <a:rPr lang="es-419"/>
              <a:t>as responsabilidades pueden incluir firmar documentos legales y ocuparse de sus asuntos financieros y jurídicos. A pesar del título, el POA no tiene que entregarse a un abogado; puede ser a un pariente o amigo confiable y responsable.</a:t>
            </a:r>
          </a:p>
          <a:p>
            <a:pPr marL="0" indent="0" eaLnBrk="1" fontAlgn="auto" hangingPunct="1">
              <a:spcAft>
                <a:spcPts val="0"/>
              </a:spcAft>
              <a:buFont typeface="Arial" panose="020B0604020202020204" pitchFamily="34" charset="0"/>
              <a:buNone/>
              <a:defRPr/>
            </a:pPr>
            <a:endParaRPr lang="en-US" altLang="en-US" dirty="0">
              <a:ea typeface="Geneva"/>
              <a:cs typeface="ヒラギノ角ゴ Pro W3"/>
            </a:endParaRPr>
          </a:p>
          <a:p>
            <a:pPr marL="0" indent="0" eaLnBrk="1" fontAlgn="auto" hangingPunct="1">
              <a:spcAft>
                <a:spcPts val="0"/>
              </a:spcAft>
              <a:buFont typeface="Arial" panose="020B0604020202020204" pitchFamily="34" charset="0"/>
              <a:buNone/>
              <a:defRPr/>
            </a:pPr>
            <a:r>
              <a:rPr lang="es-419"/>
              <a:t>También debería tener un testamento vital y un apoderado de salud para que dé instrucciones de atención médica si usted no puede hacerlo. </a:t>
            </a:r>
          </a:p>
          <a:p>
            <a:pPr marL="0" lvl="0" indent="0">
              <a:buFont typeface="Courier New" panose="02070309020205020404" pitchFamily="49" charset="0"/>
              <a:buNone/>
            </a:pPr>
            <a:endParaRPr lang="en-US" sz="1100" b="1" i="0" u="none" strike="noStrike" baseline="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23</a:t>
            </a:fld>
            <a:endParaRPr lang="en-CA"/>
          </a:p>
        </p:txBody>
      </p:sp>
    </p:spTree>
    <p:extLst>
      <p:ext uri="{BB962C8B-B14F-4D97-AF65-F5344CB8AC3E}">
        <p14:creationId xmlns:p14="http://schemas.microsoft.com/office/powerpoint/2010/main" val="3500973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FF0F3F11-51A3-B536-EFE4-3B2A94D9EF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3FCE9EC2-9435-52F3-4D22-437B45CF8D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ts val="0"/>
              </a:spcBef>
              <a:spcAft>
                <a:spcPts val="919"/>
              </a:spcAft>
              <a:buNone/>
              <a:defRPr/>
            </a:pPr>
            <a:r>
              <a:rPr lang="es-419">
                <a:solidFill>
                  <a:prstClr val="black"/>
                </a:solidFill>
                <a:latin typeface="+mj-lt"/>
                <a:ea typeface="Calibri" panose="020F0502020204030204" pitchFamily="34" charset="0"/>
              </a:rPr>
              <a:t>Como participante del plan de jubilación de John Hancock, tiene derecho a un descuento del 20 % en un documento de fideicomiso o testamento a través de trustandwill.com, que puede:</a:t>
            </a:r>
          </a:p>
          <a:p>
            <a:pPr marL="175016" indent="-175016">
              <a:defRPr/>
            </a:pPr>
            <a:r>
              <a:rPr lang="es-419">
                <a:solidFill>
                  <a:srgbClr val="282B3E"/>
                </a:solidFill>
                <a:latin typeface="+mj-lt"/>
              </a:rPr>
              <a:t>Ayudarlo a crear un plan adaptado a sus necesidades</a:t>
            </a:r>
          </a:p>
          <a:p>
            <a:pPr marL="175016" indent="-175016">
              <a:defRPr/>
            </a:pPr>
            <a:r>
              <a:rPr lang="es-419">
                <a:solidFill>
                  <a:srgbClr val="282B3E"/>
                </a:solidFill>
                <a:latin typeface="+mj-lt"/>
              </a:rPr>
              <a:t>Darle acceso a documentos legales específicos para cada estado con impresión y envío gratuitos</a:t>
            </a:r>
          </a:p>
          <a:p>
            <a:pPr marL="0" indent="0">
              <a:buNone/>
              <a:defRPr/>
            </a:pPr>
            <a:endParaRPr lang="en-US" dirty="0">
              <a:solidFill>
                <a:srgbClr val="282B3E"/>
              </a:solidFill>
              <a:latin typeface="+mj-lt"/>
            </a:endParaRPr>
          </a:p>
          <a:p>
            <a:pPr marL="0" indent="0">
              <a:buNone/>
              <a:defRPr/>
            </a:pPr>
            <a:r>
              <a:rPr lang="es-419">
                <a:solidFill>
                  <a:srgbClr val="282B3E"/>
                </a:solidFill>
                <a:latin typeface="+mj-lt"/>
              </a:rPr>
              <a:t>También puede solicitar asesoramiento jurídico con cita previa (dependiendo del estado en el que resida).</a:t>
            </a:r>
          </a:p>
          <a:p>
            <a:pPr>
              <a:spcBef>
                <a:spcPts val="0"/>
              </a:spcBef>
              <a:spcAft>
                <a:spcPts val="1225"/>
              </a:spcAft>
              <a:defRPr/>
            </a:pPr>
            <a:endParaRPr lang="en-US" altLang="en-US" dirty="0">
              <a:solidFill>
                <a:srgbClr val="282B3E"/>
              </a:solidFill>
              <a:latin typeface="+mj-lt"/>
            </a:endParaRPr>
          </a:p>
          <a:p>
            <a:endParaRPr lang="en-US" altLang="en-US" dirty="0"/>
          </a:p>
        </p:txBody>
      </p:sp>
      <p:sp>
        <p:nvSpPr>
          <p:cNvPr id="4" name="Slide Number Placeholder 3">
            <a:extLst>
              <a:ext uri="{FF2B5EF4-FFF2-40B4-BE49-F238E27FC236}">
                <a16:creationId xmlns:a16="http://schemas.microsoft.com/office/drawing/2014/main" id="{8C5FD29B-6B2F-D6BD-A122-9A40F1F4E5C7}"/>
              </a:ext>
            </a:extLst>
          </p:cNvPr>
          <p:cNvSpPr>
            <a:spLocks noGrp="1"/>
          </p:cNvSpPr>
          <p:nvPr>
            <p:ph type="sldNum" sz="quarter" idx="5"/>
          </p:nvPr>
        </p:nvSpPr>
        <p:spPr/>
        <p:txBody>
          <a:bodyPr/>
          <a:lstStyle/>
          <a:p>
            <a:pPr defTabSz="933420">
              <a:defRPr/>
            </a:pPr>
            <a:fld id="{550910DC-0EEA-1641-A52B-8FADA408C210}" type="slidenum">
              <a:rPr lang="en-CA">
                <a:solidFill>
                  <a:prstClr val="black"/>
                </a:solidFill>
                <a:latin typeface="Arial"/>
              </a:rPr>
              <a:pPr defTabSz="933420">
                <a:defRPr/>
              </a:pPr>
              <a:t>24</a:t>
            </a:fld>
            <a:endParaRPr lang="en-CA">
              <a:solidFill>
                <a:prstClr val="black"/>
              </a:solidFill>
              <a:latin typeface="Arial"/>
            </a:endParaRPr>
          </a:p>
        </p:txBody>
      </p:sp>
    </p:spTree>
    <p:extLst>
      <p:ext uri="{BB962C8B-B14F-4D97-AF65-F5344CB8AC3E}">
        <p14:creationId xmlns:p14="http://schemas.microsoft.com/office/powerpoint/2010/main" val="2587925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s-419" sz="1200" b="0">
                <a:ea typeface="Geneva"/>
                <a:cs typeface="Geneva"/>
              </a:rPr>
              <a:t>Además, My Learning Center, en myplan.johnhancock.com, tiene herramientas y recursos para que obtenga más información sobre la planificación patrimonial. </a:t>
            </a:r>
          </a:p>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25</a:t>
            </a:fld>
            <a:endParaRPr lang="en-CA"/>
          </a:p>
        </p:txBody>
      </p:sp>
    </p:spTree>
    <p:extLst>
      <p:ext uri="{BB962C8B-B14F-4D97-AF65-F5344CB8AC3E}">
        <p14:creationId xmlns:p14="http://schemas.microsoft.com/office/powerpoint/2010/main" val="3308409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s-419" b="0" i="0" u="none" strike="noStrike" baseline="0"/>
              <a:t>Ahora que se organizó y protegió de lo inesperado, puede concentrarse en sus objetivos a largo plazo, como ahorrar para la jubilación.</a:t>
            </a:r>
          </a:p>
        </p:txBody>
      </p:sp>
      <p:sp>
        <p:nvSpPr>
          <p:cNvPr id="4" name="Slide Number Placeholder 3"/>
          <p:cNvSpPr>
            <a:spLocks noGrp="1"/>
          </p:cNvSpPr>
          <p:nvPr>
            <p:ph type="sldNum" sz="quarter" idx="5"/>
          </p:nvPr>
        </p:nvSpPr>
        <p:spPr/>
        <p:txBody>
          <a:bodyPr/>
          <a:lstStyle/>
          <a:p>
            <a:fld id="{4FF0573C-F130-4D1E-A886-85FBB65D3A1B}" type="slidenum">
              <a:rPr lang="en-CA" smtClean="0"/>
              <a:pPr/>
              <a:t>26</a:t>
            </a:fld>
            <a:endParaRPr lang="en-CA"/>
          </a:p>
        </p:txBody>
      </p:sp>
    </p:spTree>
    <p:extLst>
      <p:ext uri="{BB962C8B-B14F-4D97-AF65-F5344CB8AC3E}">
        <p14:creationId xmlns:p14="http://schemas.microsoft.com/office/powerpoint/2010/main" val="3803247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Bef>
                <a:spcPts val="0"/>
              </a:spcBef>
              <a:spcAft>
                <a:spcPts val="814"/>
              </a:spcAft>
              <a:buNone/>
            </a:pPr>
            <a:r>
              <a:rPr lang="es-419"/>
              <a:t>Su plan de jubilación es una de las maneras más fáciles de ahorrar porque el dinero sale automáticamente de su sueldo y va directo al plan. Además, puede hacer contribuciones antes de impuestos, lo cual puede ayudar a disminuir sus ingresos gravables y reducir los impuestos que paga hoy. Asimismo, puede aprovechar las ventajas del promedio de costo en dólares, que </a:t>
            </a:r>
            <a:r>
              <a:rPr lang="es-419" sz="1200">
                <a:effectLst/>
                <a:ea typeface="Calibri" panose="020F0502020204030204" pitchFamily="34" charset="0"/>
                <a:cs typeface="Times New Roman" panose="02020603050405020304" pitchFamily="18" charset="0"/>
              </a:rPr>
              <a:t>ayuda a disminuir las fluctuaciones del mercado para facilitarle el ahorro para la jubilación. </a:t>
            </a:r>
          </a:p>
          <a:p>
            <a:pPr marL="0" indent="0">
              <a:lnSpc>
                <a:spcPct val="107000"/>
              </a:lnSpc>
              <a:spcBef>
                <a:spcPts val="0"/>
              </a:spcBef>
              <a:spcAft>
                <a:spcPts val="814"/>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14"/>
              </a:spcAft>
              <a:buNone/>
            </a:pPr>
            <a:r>
              <a:rPr lang="es-419" sz="1200">
                <a:effectLst/>
                <a:ea typeface="Calibri" panose="020F0502020204030204" pitchFamily="34" charset="0"/>
                <a:cs typeface="Times New Roman" panose="02020603050405020304" pitchFamily="18" charset="0"/>
              </a:rPr>
              <a:t>¿Cómo funciona? Si bien sus contribuciones permanecen iguales en cada periodo de pago, supongamos $100, el número de acciones del fondo que recibe varía en función del precio en el momento de la inversión. Cuando el precio del fondo aumenta, con sus $100 puede comprar menos acciones que cuando el precio es más bajo, pero, con el tiempo, los altibajos se promedian.</a:t>
            </a:r>
          </a:p>
          <a:p>
            <a:pPr marL="0" indent="0">
              <a:lnSpc>
                <a:spcPct val="107000"/>
              </a:lnSpc>
              <a:spcBef>
                <a:spcPts val="0"/>
              </a:spcBef>
              <a:spcAft>
                <a:spcPts val="814"/>
              </a:spcAft>
              <a:buNone/>
            </a:pPr>
            <a:endParaRPr lang="en-US"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spcAft>
                <a:spcPts val="814"/>
              </a:spcAft>
              <a:buNone/>
            </a:pPr>
            <a:r>
              <a:rPr lang="es-419">
                <a:latin typeface="Arial" panose="020B0604020202020204" pitchFamily="34" charset="0"/>
                <a:ea typeface="Calibri" panose="020F0502020204030204" pitchFamily="34" charset="0"/>
                <a:cs typeface="Arial" panose="020B0604020202020204" pitchFamily="34" charset="0"/>
              </a:rPr>
              <a:t>Otro beneficio es que su dinero puede generar ganancias de inversión, que se capitalizan o vuelven a su cuenta. Esto puede darle más dinero para generar más ganancias, que también se agregan a su cuenta. Aunque no está garantizado, con el tiempo, esta capitalización puede tener un impacto significativo en sus ahorros.  </a:t>
            </a:r>
          </a:p>
          <a:p>
            <a:pPr marL="0" indent="0">
              <a:lnSpc>
                <a:spcPct val="107000"/>
              </a:lnSpc>
              <a:spcBef>
                <a:spcPts val="0"/>
              </a:spcBef>
              <a:spcAft>
                <a:spcPts val="814"/>
              </a:spcAft>
              <a:buNone/>
            </a:pPr>
            <a:endParaRPr lang="en-US"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spcAft>
                <a:spcPts val="814"/>
              </a:spcAft>
              <a:buNone/>
            </a:pPr>
            <a:r>
              <a:rPr lang="es-419">
                <a:latin typeface="Arial" panose="020B0604020202020204" pitchFamily="34" charset="0"/>
                <a:ea typeface="Calibri" panose="020F0502020204030204" pitchFamily="34" charset="0"/>
                <a:cs typeface="Arial" panose="020B0604020202020204" pitchFamily="34" charset="0"/>
              </a:rPr>
              <a:t>Lo que es más importante, </a:t>
            </a:r>
            <a:r>
              <a:rPr lang="es-419" i="1">
                <a:latin typeface="Arial" panose="020B0604020202020204" pitchFamily="34" charset="0"/>
                <a:ea typeface="Calibri" panose="020F0502020204030204" pitchFamily="34" charset="0"/>
                <a:cs typeface="Arial" panose="020B0604020202020204" pitchFamily="34" charset="0"/>
              </a:rPr>
              <a:t>usted </a:t>
            </a:r>
            <a:r>
              <a:rPr lang="es-419">
                <a:latin typeface="Arial" panose="020B0604020202020204" pitchFamily="34" charset="0"/>
                <a:ea typeface="Calibri" panose="020F0502020204030204" pitchFamily="34" charset="0"/>
                <a:cs typeface="Arial" panose="020B0604020202020204" pitchFamily="34" charset="0"/>
              </a:rPr>
              <a:t>siempre tiene el control de su cuenta de jubilación. Incluso si cambia de trabajo, sus contribuciones y ganancias le pertenecen a </a:t>
            </a:r>
            <a:r>
              <a:rPr lang="es-419" i="1">
                <a:latin typeface="Arial" panose="020B0604020202020204" pitchFamily="34" charset="0"/>
                <a:ea typeface="Calibri" panose="020F0502020204030204" pitchFamily="34" charset="0"/>
                <a:cs typeface="Arial" panose="020B0604020202020204" pitchFamily="34" charset="0"/>
              </a:rPr>
              <a:t>usted</a:t>
            </a:r>
            <a:r>
              <a:rPr lang="es-419">
                <a:latin typeface="Arial" panose="020B0604020202020204" pitchFamily="34" charset="0"/>
                <a:ea typeface="Calibri" panose="020F050202020403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fld id="{4FF0573C-F130-4D1E-A886-85FBB65D3A1B}" type="slidenum">
              <a:rPr lang="en-CA" smtClean="0"/>
              <a:pPr/>
              <a:t>27</a:t>
            </a:fld>
            <a:endParaRPr lang="en-CA"/>
          </a:p>
        </p:txBody>
      </p:sp>
    </p:spTree>
    <p:extLst>
      <p:ext uri="{BB962C8B-B14F-4D97-AF65-F5344CB8AC3E}">
        <p14:creationId xmlns:p14="http://schemas.microsoft.com/office/powerpoint/2010/main" val="1858459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7">
            <a:extLst>
              <a:ext uri="{FF2B5EF4-FFF2-40B4-BE49-F238E27FC236}">
                <a16:creationId xmlns:a16="http://schemas.microsoft.com/office/drawing/2014/main" id="{65E122F1-29EA-497C-BFB6-EC7BC9CD97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100000"/>
              </a:spcBef>
              <a:defRPr sz="1200">
                <a:solidFill>
                  <a:schemeClr val="tx1"/>
                </a:solidFill>
                <a:latin typeface="Verdana" panose="020B0604030504040204" pitchFamily="34" charset="0"/>
                <a:ea typeface="Geneva" pitchFamily="1" charset="0"/>
                <a:cs typeface="Geneva" pitchFamily="1" charset="0"/>
              </a:defRPr>
            </a:lvl1pPr>
            <a:lvl2pPr marL="756026" indent="-290779">
              <a:spcBef>
                <a:spcPct val="30000"/>
              </a:spcBef>
              <a:buChar char="•"/>
              <a:defRPr sz="1200">
                <a:solidFill>
                  <a:schemeClr val="tx1"/>
                </a:solidFill>
                <a:latin typeface="Verdana" panose="020B0604030504040204" pitchFamily="34" charset="0"/>
                <a:ea typeface="Geneva" pitchFamily="1" charset="0"/>
                <a:cs typeface="Geneva" pitchFamily="1" charset="0"/>
              </a:defRPr>
            </a:lvl2pPr>
            <a:lvl3pPr marL="1163117" indent="-232623">
              <a:spcBef>
                <a:spcPct val="30000"/>
              </a:spcBef>
              <a:buChar char="–"/>
              <a:defRPr sz="1100">
                <a:solidFill>
                  <a:schemeClr val="tx1"/>
                </a:solidFill>
                <a:latin typeface="Verdana" panose="020B0604030504040204" pitchFamily="34" charset="0"/>
                <a:ea typeface="Geneva" pitchFamily="1" charset="0"/>
                <a:cs typeface="Geneva" pitchFamily="1" charset="0"/>
              </a:defRPr>
            </a:lvl3pPr>
            <a:lvl4pPr marL="1628364" indent="-232623">
              <a:spcBef>
                <a:spcPct val="30000"/>
              </a:spcBef>
              <a:defRPr sz="1000">
                <a:solidFill>
                  <a:schemeClr val="tx1"/>
                </a:solidFill>
                <a:latin typeface="Verdana" panose="020B0604030504040204" pitchFamily="34" charset="0"/>
                <a:ea typeface="Geneva" pitchFamily="1" charset="0"/>
                <a:cs typeface="Geneva" pitchFamily="1" charset="0"/>
              </a:defRPr>
            </a:lvl4pPr>
            <a:lvl5pPr marL="2093610" indent="-232623">
              <a:spcBef>
                <a:spcPct val="30000"/>
              </a:spcBef>
              <a:defRPr sz="1000">
                <a:solidFill>
                  <a:schemeClr val="tx1"/>
                </a:solidFill>
                <a:latin typeface="Verdana" panose="020B0604030504040204" pitchFamily="34" charset="0"/>
                <a:ea typeface="Geneva" pitchFamily="1" charset="0"/>
                <a:cs typeface="Geneva" pitchFamily="1" charset="0"/>
              </a:defRPr>
            </a:lvl5pPr>
            <a:lvl6pPr marL="2558857" indent="-232623" eaLnBrk="0" fontAlgn="base" hangingPunct="0">
              <a:spcBef>
                <a:spcPct val="30000"/>
              </a:spcBef>
              <a:spcAft>
                <a:spcPct val="0"/>
              </a:spcAft>
              <a:defRPr sz="1000">
                <a:solidFill>
                  <a:schemeClr val="tx1"/>
                </a:solidFill>
                <a:latin typeface="Verdana" panose="020B0604030504040204" pitchFamily="34" charset="0"/>
                <a:ea typeface="Geneva" pitchFamily="1" charset="0"/>
                <a:cs typeface="Geneva" pitchFamily="1" charset="0"/>
              </a:defRPr>
            </a:lvl6pPr>
            <a:lvl7pPr marL="3024104" indent="-232623" eaLnBrk="0" fontAlgn="base" hangingPunct="0">
              <a:spcBef>
                <a:spcPct val="30000"/>
              </a:spcBef>
              <a:spcAft>
                <a:spcPct val="0"/>
              </a:spcAft>
              <a:defRPr sz="1000">
                <a:solidFill>
                  <a:schemeClr val="tx1"/>
                </a:solidFill>
                <a:latin typeface="Verdana" panose="020B0604030504040204" pitchFamily="34" charset="0"/>
                <a:ea typeface="Geneva" pitchFamily="1" charset="0"/>
                <a:cs typeface="Geneva" pitchFamily="1" charset="0"/>
              </a:defRPr>
            </a:lvl7pPr>
            <a:lvl8pPr marL="3489350" indent="-232623" eaLnBrk="0" fontAlgn="base" hangingPunct="0">
              <a:spcBef>
                <a:spcPct val="30000"/>
              </a:spcBef>
              <a:spcAft>
                <a:spcPct val="0"/>
              </a:spcAft>
              <a:defRPr sz="1000">
                <a:solidFill>
                  <a:schemeClr val="tx1"/>
                </a:solidFill>
                <a:latin typeface="Verdana" panose="020B0604030504040204" pitchFamily="34" charset="0"/>
                <a:ea typeface="Geneva" pitchFamily="1" charset="0"/>
                <a:cs typeface="Geneva" pitchFamily="1" charset="0"/>
              </a:defRPr>
            </a:lvl8pPr>
            <a:lvl9pPr marL="3954597" indent="-232623" eaLnBrk="0" fontAlgn="base" hangingPunct="0">
              <a:spcBef>
                <a:spcPct val="30000"/>
              </a:spcBef>
              <a:spcAft>
                <a:spcPct val="0"/>
              </a:spcAft>
              <a:defRPr sz="1000">
                <a:solidFill>
                  <a:schemeClr val="tx1"/>
                </a:solidFill>
                <a:latin typeface="Verdana" panose="020B0604030504040204" pitchFamily="34" charset="0"/>
                <a:ea typeface="Geneva" pitchFamily="1" charset="0"/>
                <a:cs typeface="Geneva" pitchFamily="1" charset="0"/>
              </a:defRPr>
            </a:lvl9pPr>
          </a:lstStyle>
          <a:p>
            <a:pPr>
              <a:lnSpc>
                <a:spcPct val="100000"/>
              </a:lnSpc>
              <a:spcBef>
                <a:spcPct val="0"/>
              </a:spcBef>
            </a:pPr>
            <a:fld id="{16741079-E5FA-4850-A024-CB5AFBA6C4FF}" type="slidenum">
              <a:rPr lang="en-US" altLang="en-US" sz="1100"/>
              <a:pPr>
                <a:lnSpc>
                  <a:spcPct val="100000"/>
                </a:lnSpc>
                <a:spcBef>
                  <a:spcPct val="0"/>
                </a:spcBef>
              </a:pPr>
              <a:t>28</a:t>
            </a:fld>
            <a:endParaRPr lang="en-US" altLang="en-US" sz="1100"/>
          </a:p>
        </p:txBody>
      </p:sp>
      <p:sp>
        <p:nvSpPr>
          <p:cNvPr id="51205" name="Rectangle 2">
            <a:extLst>
              <a:ext uri="{FF2B5EF4-FFF2-40B4-BE49-F238E27FC236}">
                <a16:creationId xmlns:a16="http://schemas.microsoft.com/office/drawing/2014/main" id="{50F78553-44A3-4032-9508-91C3483D0566}"/>
              </a:ext>
            </a:extLst>
          </p:cNvPr>
          <p:cNvSpPr>
            <a:spLocks noGrp="1" noRot="1" noChangeAspect="1" noChangeArrowheads="1" noTextEdit="1"/>
          </p:cNvSpPr>
          <p:nvPr>
            <p:ph type="sldImg"/>
          </p:nvPr>
        </p:nvSpPr>
        <p:spPr>
          <a:ln/>
        </p:spPr>
      </p:sp>
      <p:sp>
        <p:nvSpPr>
          <p:cNvPr id="72711" name="Rectangle 3">
            <a:extLst>
              <a:ext uri="{FF2B5EF4-FFF2-40B4-BE49-F238E27FC236}">
                <a16:creationId xmlns:a16="http://schemas.microsoft.com/office/drawing/2014/main" id="{68D10EF9-494B-4B32-99F4-67D8D1D023B7}"/>
              </a:ext>
            </a:extLst>
          </p:cNvPr>
          <p:cNvSpPr>
            <a:spLocks noGrp="1" noChangeArrowheads="1"/>
          </p:cNvSpPr>
          <p:nvPr>
            <p:ph type="body" idx="1"/>
          </p:nvPr>
        </p:nvSpPr>
        <p:spPr>
          <a:xfrm>
            <a:off x="634735" y="3826150"/>
            <a:ext cx="5948348" cy="4993641"/>
          </a:xfrm>
          <a:ln/>
        </p:spPr>
        <p:txBody>
          <a:bodyPr/>
          <a:lstStyle/>
          <a:p>
            <a:pPr marL="0" indent="0">
              <a:spcBef>
                <a:spcPct val="0"/>
              </a:spcBef>
              <a:buNone/>
              <a:defRPr/>
            </a:pPr>
            <a:r>
              <a:rPr lang="es-419">
                <a:latin typeface="Arial" panose="020B0604020202020204" pitchFamily="34" charset="0"/>
                <a:cs typeface="Arial" panose="020B0604020202020204" pitchFamily="34" charset="0"/>
              </a:rPr>
              <a:t>Del mismo modo que un automóvil necesita mantenimiento regular para seguir funcionando correctamente, usted debe revisar su cuenta de jubilación al menos una vez al año para ayudar a mantener sus metas bien encaminadas.</a:t>
            </a:r>
          </a:p>
          <a:p>
            <a:pPr marL="0" indent="0">
              <a:spcBef>
                <a:spcPct val="0"/>
              </a:spcBef>
              <a:buNone/>
              <a:defRPr/>
            </a:pPr>
            <a:endParaRPr lang="en-US" dirty="0">
              <a:latin typeface="Arial" panose="020B0604020202020204" pitchFamily="34" charset="0"/>
              <a:cs typeface="Arial" panose="020B0604020202020204" pitchFamily="34" charset="0"/>
            </a:endParaRPr>
          </a:p>
          <a:p>
            <a:pPr marL="0" indent="0">
              <a:spcBef>
                <a:spcPct val="0"/>
              </a:spcBef>
              <a:buNone/>
              <a:defRPr/>
            </a:pPr>
            <a:r>
              <a:rPr lang="es-419">
                <a:latin typeface="Arial" panose="020B0604020202020204" pitchFamily="34" charset="0"/>
                <a:cs typeface="Arial" panose="020B0604020202020204" pitchFamily="34" charset="0"/>
              </a:rPr>
              <a:t>Como parte de la revisión, debe hacer lo siguiente:  </a:t>
            </a:r>
          </a:p>
          <a:p>
            <a:r>
              <a:rPr lang="es-419">
                <a:latin typeface="Arial" panose="020B0604020202020204" pitchFamily="34" charset="0"/>
                <a:cs typeface="Arial" panose="020B0604020202020204" pitchFamily="34" charset="0"/>
              </a:rPr>
              <a:t>Revisar su meta de ahorros, sus inversiones y su tasa de contribución para garantizar que continúen adaptándose a sus necesidades. Aumentar su tasa de contribución anualmente, incluso en apenas un 1 %, puede tener un gran impacto en sus ahorros con el tiempo. Si tiene 50 años o más, puede ser elegible para contribuir con un monto extra de $7500 en 2024 con contribuciones adicionales. </a:t>
            </a:r>
          </a:p>
          <a:p>
            <a:r>
              <a:rPr lang="es-419">
                <a:latin typeface="Arial" panose="020B0604020202020204" pitchFamily="34" charset="0"/>
                <a:cs typeface="Arial" panose="020B0604020202020204" pitchFamily="34" charset="0"/>
              </a:rPr>
              <a:t>Considere</a:t>
            </a:r>
            <a:r>
              <a:rPr lang="es-419" b="1">
                <a:latin typeface="Arial" panose="020B0604020202020204" pitchFamily="34" charset="0"/>
                <a:cs typeface="Arial" panose="020B0604020202020204" pitchFamily="34" charset="0"/>
              </a:rPr>
              <a:t> </a:t>
            </a:r>
            <a:r>
              <a:rPr lang="es-419">
                <a:latin typeface="Arial" panose="020B0604020202020204" pitchFamily="34" charset="0"/>
                <a:cs typeface="Arial" panose="020B0604020202020204" pitchFamily="34" charset="0"/>
              </a:rPr>
              <a:t>aprovechar las ventajas de alguna de las opciones adicionales de ahorros fiscales, como el crédito de contribuciones de ahorro para la jubilación o el crédito de ahorro, y no deje dinero sin aprovechar. Asegúrese de aportar lo suficiente para obtener la totalidad de las contribuciones equivalentes del empleador que ofrezca su plan.</a:t>
            </a:r>
          </a:p>
          <a:p>
            <a:pPr marL="0" indent="0">
              <a:buNone/>
            </a:pPr>
            <a:endParaRPr lang="en-US" dirty="0">
              <a:latin typeface="Verdana" pitchFamily="34" charset="0"/>
              <a:ea typeface="ＭＳ Ｐゴシック"/>
              <a:cs typeface="ＭＳ Ｐゴシック"/>
            </a:endParaRPr>
          </a:p>
        </p:txBody>
      </p:sp>
    </p:spTree>
    <p:extLst>
      <p:ext uri="{BB962C8B-B14F-4D97-AF65-F5344CB8AC3E}">
        <p14:creationId xmlns:p14="http://schemas.microsoft.com/office/powerpoint/2010/main" val="2354987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0493">
              <a:lnSpc>
                <a:spcPct val="107000"/>
              </a:lnSpc>
              <a:spcBef>
                <a:spcPts val="0"/>
              </a:spcBef>
              <a:spcAft>
                <a:spcPts val="814"/>
              </a:spcAft>
              <a:buNone/>
              <a:defRPr/>
            </a:pPr>
            <a:r>
              <a:rPr lang="es-419"/>
              <a:t>Independientemente de la etapa en la que se encuentre en su trayectoria de ahorro, puede utilizar el planificador de jubilación que se encuentra en myplan.johnhancock.com para comparar el progreso de su planificación de jubilación con sus gastos proyectados para la jubilación. Podrá ver cuánto dinero necesitará en la jubilación y recibirá un plan personalizado para ayudarlo a lograrlo.  </a:t>
            </a:r>
          </a:p>
          <a:p>
            <a:pPr marL="0" lvl="0" indent="0" algn="l">
              <a:buNone/>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29</a:t>
            </a:fld>
            <a:endParaRPr lang="en-CA"/>
          </a:p>
        </p:txBody>
      </p:sp>
    </p:spTree>
    <p:extLst>
      <p:ext uri="{BB962C8B-B14F-4D97-AF65-F5344CB8AC3E}">
        <p14:creationId xmlns:p14="http://schemas.microsoft.com/office/powerpoint/2010/main" val="2944587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s-419" sz="1200">
                <a:solidFill>
                  <a:schemeClr val="tx1"/>
                </a:solidFill>
                <a:effectLst/>
                <a:latin typeface="+mn-lt"/>
                <a:ea typeface="+mn-ea"/>
                <a:cs typeface="+mn-cs"/>
              </a:rPr>
              <a:t>Primero, tomemos un minuto para hablar sobre la importancia de entender su situación financiera actual.</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1020313"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s-419" sz="1200" b="0">
                <a:solidFill>
                  <a:schemeClr val="tx1"/>
                </a:solidFill>
                <a:effectLst/>
                <a:latin typeface="+mn-lt"/>
                <a:ea typeface="+mn-ea"/>
                <a:cs typeface="+mn-cs"/>
              </a:rPr>
              <a:t>Sus circunstancias financieras son particulares de usted y pueden repercutir en las medidas que adopta para mejorar su bienestar financiero. </a:t>
            </a:r>
          </a:p>
          <a:p>
            <a:pPr marL="0" marR="0" lvl="0" indent="0" algn="l" defTabSz="1020313"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b="0" strike="noStrike"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s-419" sz="1200" b="0" strike="noStrike">
                <a:effectLst/>
                <a:latin typeface="Arial" panose="020B0604020202020204" pitchFamily="34" charset="0"/>
                <a:ea typeface="Calibri" panose="020F0502020204030204" pitchFamily="34" charset="0"/>
                <a:cs typeface="Arial" panose="020B0604020202020204" pitchFamily="34" charset="0"/>
              </a:rPr>
              <a:t>Para comprender mejor en qué situación se encuentra actualmente, piense en lo siguiente: </a:t>
            </a:r>
          </a:p>
          <a:p>
            <a:pPr marL="171450" indent="-171450"/>
            <a:r>
              <a:rPr lang="es-419" sz="1200" b="1" strike="noStrike">
                <a:effectLst/>
                <a:latin typeface="Arial" panose="020B0604020202020204" pitchFamily="34" charset="0"/>
                <a:ea typeface="Calibri" panose="020F0502020204030204" pitchFamily="34" charset="0"/>
                <a:cs typeface="Arial" panose="020B0604020202020204" pitchFamily="34" charset="0"/>
              </a:rPr>
              <a:t>Su ingreso: </a:t>
            </a:r>
            <a:r>
              <a:rPr lang="es-419" sz="1200" b="0" strike="noStrike">
                <a:effectLst/>
                <a:latin typeface="Arial" panose="020B0604020202020204" pitchFamily="34" charset="0"/>
                <a:ea typeface="Calibri" panose="020F0502020204030204" pitchFamily="34" charset="0"/>
                <a:cs typeface="Arial" panose="020B0604020202020204" pitchFamily="34" charset="0"/>
              </a:rPr>
              <a:t>¿Tiene un recibo de sueldo fijo? ¿Espera que cambie durante el año que viene?  </a:t>
            </a:r>
          </a:p>
          <a:p>
            <a:pPr marL="171450" indent="-171450"/>
            <a:r>
              <a:rPr lang="es-419" sz="1200" b="1" strike="noStrike">
                <a:effectLst/>
                <a:latin typeface="Arial" panose="020B0604020202020204" pitchFamily="34" charset="0"/>
                <a:ea typeface="Calibri" panose="020F0502020204030204" pitchFamily="34" charset="0"/>
                <a:cs typeface="Arial" panose="020B0604020202020204" pitchFamily="34" charset="0"/>
              </a:rPr>
              <a:t>Gastos: </a:t>
            </a:r>
            <a:r>
              <a:rPr lang="es-419" sz="1200" b="0" strike="noStrike">
                <a:effectLst/>
                <a:latin typeface="Arial" panose="020B0604020202020204" pitchFamily="34" charset="0"/>
                <a:ea typeface="Calibri" panose="020F0502020204030204" pitchFamily="34" charset="0"/>
                <a:cs typeface="Arial" panose="020B0604020202020204" pitchFamily="34" charset="0"/>
              </a:rPr>
              <a:t>¿Puede cubrir sus gastos de vida mensuales? ¿Incurrió en algún gasto imprevisto, como costos médicos?</a:t>
            </a:r>
          </a:p>
          <a:p>
            <a:pPr marL="171450" indent="-171450"/>
            <a:r>
              <a:rPr lang="es-419" sz="1200" b="1" strike="noStrike">
                <a:effectLst/>
                <a:latin typeface="Arial" panose="020B0604020202020204" pitchFamily="34" charset="0"/>
                <a:ea typeface="Calibri" panose="020F0502020204030204" pitchFamily="34" charset="0"/>
                <a:cs typeface="Arial" panose="020B0604020202020204" pitchFamily="34" charset="0"/>
              </a:rPr>
              <a:t>Ahorros: </a:t>
            </a:r>
            <a:r>
              <a:rPr lang="es-419" sz="1200" b="0" strike="noStrike">
                <a:effectLst/>
                <a:latin typeface="Arial" panose="020B0604020202020204" pitchFamily="34" charset="0"/>
                <a:ea typeface="Calibri" panose="020F0502020204030204" pitchFamily="34" charset="0"/>
                <a:cs typeface="Arial" panose="020B0604020202020204" pitchFamily="34" charset="0"/>
              </a:rPr>
              <a:t>¿Tuvo que recurrir a sus ahorros para cubrir gastos? ¿Cuánto</a:t>
            </a:r>
            <a:r>
              <a:rPr lang="es-419" sz="1200" b="0" strike="noStrike">
                <a:effectLst/>
                <a:latin typeface="Agency FB" panose="020B0503020202020204" pitchFamily="34" charset="0"/>
                <a:ea typeface="Calibri" panose="020F0502020204030204" pitchFamily="34" charset="0"/>
                <a:cs typeface="Arial" panose="020B0604020202020204" pitchFamily="34" charset="0"/>
              </a:rPr>
              <a:t> </a:t>
            </a:r>
            <a:r>
              <a:rPr lang="es-419" sz="1200" b="0" strike="noStrike">
                <a:effectLst/>
                <a:latin typeface="Arial" panose="020B0604020202020204" pitchFamily="34" charset="0"/>
                <a:ea typeface="Calibri" panose="020F0502020204030204" pitchFamily="34" charset="0"/>
                <a:cs typeface="Arial" panose="020B0604020202020204" pitchFamily="34" charset="0"/>
              </a:rPr>
              <a:t>le quedó? </a:t>
            </a:r>
          </a:p>
          <a:p>
            <a:pPr marL="171450" indent="-171450"/>
            <a:r>
              <a:rPr lang="es-419" sz="1200" b="1" strike="noStrike">
                <a:effectLst/>
                <a:latin typeface="Arial" panose="020B0604020202020204" pitchFamily="34" charset="0"/>
                <a:ea typeface="Calibri" panose="020F0502020204030204" pitchFamily="34" charset="0"/>
                <a:cs typeface="Arial" panose="020B0604020202020204" pitchFamily="34" charset="0"/>
              </a:rPr>
              <a:t>Deuda: </a:t>
            </a:r>
            <a:r>
              <a:rPr lang="es-419" sz="1200" b="0" strike="noStrike">
                <a:effectLst/>
                <a:latin typeface="Arial" panose="020B0604020202020204" pitchFamily="34" charset="0"/>
                <a:ea typeface="Calibri" panose="020F0502020204030204" pitchFamily="34" charset="0"/>
                <a:cs typeface="Arial" panose="020B0604020202020204" pitchFamily="34" charset="0"/>
              </a:rPr>
              <a:t>¿Cuánto debe? ¿Tiene previsto asumir más deuda en los próximos meses?	</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b="0" strike="noStrike"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
                <a:schemeClr val="tx1"/>
              </a:buClr>
              <a:buSzTx/>
              <a:buNone/>
              <a:tabLst/>
              <a:defRPr/>
            </a:pPr>
            <a:endParaRPr lang="en-US" sz="1200" strike="noStrike" dirty="0">
              <a:effectLs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3</a:t>
            </a:fld>
            <a:endParaRPr lang="en-CA"/>
          </a:p>
        </p:txBody>
      </p:sp>
    </p:spTree>
    <p:extLst>
      <p:ext uri="{BB962C8B-B14F-4D97-AF65-F5344CB8AC3E}">
        <p14:creationId xmlns:p14="http://schemas.microsoft.com/office/powerpoint/2010/main" val="2855719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419" sz="1200">
                <a:solidFill>
                  <a:schemeClr val="tx1"/>
                </a:solidFill>
                <a:effectLst/>
                <a:latin typeface="+mn-lt"/>
                <a:ea typeface="+mn-ea"/>
                <a:cs typeface="+mn-cs"/>
              </a:rPr>
              <a:t>La aplicación de jubilación de John Hancock lo ayuda a administrar su plan de manera segura y fácil,</a:t>
            </a:r>
            <a:r>
              <a:rPr lang="es-419" sz="1200" b="0">
                <a:solidFill>
                  <a:schemeClr val="tx1"/>
                </a:solidFill>
                <a:effectLst/>
                <a:latin typeface="+mn-lt"/>
                <a:ea typeface="+mn-ea"/>
                <a:cs typeface="+mn-cs"/>
              </a:rPr>
              <a:t> en cualquier momento y lugar. </a:t>
            </a:r>
          </a:p>
          <a:p>
            <a:pPr marL="0" indent="0">
              <a:buNone/>
            </a:pPr>
            <a:endParaRPr lang="en-US" sz="1200" kern="1200" dirty="0">
              <a:solidFill>
                <a:schemeClr val="tx1"/>
              </a:solidFill>
              <a:effectLst/>
              <a:latin typeface="+mn-lt"/>
              <a:ea typeface="+mn-ea"/>
              <a:cs typeface="+mn-cs"/>
            </a:endParaRPr>
          </a:p>
          <a:p>
            <a:pPr marL="0" indent="0">
              <a:buNone/>
            </a:pPr>
            <a:r>
              <a:rPr lang="es-419" sz="1200">
                <a:solidFill>
                  <a:schemeClr val="tx1"/>
                </a:solidFill>
                <a:effectLst/>
                <a:latin typeface="+mn-lt"/>
                <a:ea typeface="+mn-ea"/>
                <a:cs typeface="+mn-cs"/>
              </a:rPr>
              <a:t>Puede usarlo para: </a:t>
            </a:r>
          </a:p>
          <a:p>
            <a:r>
              <a:rPr lang="es-419" b="1"/>
              <a:t>Registrar su cuenta </a:t>
            </a:r>
          </a:p>
          <a:p>
            <a:pPr lvl="0"/>
            <a:r>
              <a:rPr lang="es-419" sz="1200" b="1">
                <a:solidFill>
                  <a:schemeClr val="tx1"/>
                </a:solidFill>
                <a:effectLst/>
                <a:latin typeface="+mn-lt"/>
                <a:ea typeface="+mn-ea"/>
                <a:cs typeface="+mn-cs"/>
              </a:rPr>
              <a:t>Consultar el saldo </a:t>
            </a:r>
            <a:r>
              <a:rPr lang="es-419" sz="1200">
                <a:solidFill>
                  <a:schemeClr val="tx1"/>
                </a:solidFill>
                <a:effectLst/>
                <a:latin typeface="+mn-lt"/>
                <a:ea typeface="+mn-ea"/>
                <a:cs typeface="+mn-cs"/>
              </a:rPr>
              <a:t>de su cuenta, la tasa de rendimiento personal y sus inversiones.</a:t>
            </a:r>
          </a:p>
          <a:p>
            <a:pPr lvl="0"/>
            <a:r>
              <a:rPr lang="es-419" sz="1200" b="1">
                <a:solidFill>
                  <a:schemeClr val="tx1"/>
                </a:solidFill>
                <a:effectLst/>
                <a:latin typeface="+mn-lt"/>
                <a:ea typeface="+mn-ea"/>
                <a:cs typeface="+mn-cs"/>
              </a:rPr>
              <a:t>Descubrir si está preparado</a:t>
            </a:r>
            <a:r>
              <a:rPr lang="es-419" sz="1200">
                <a:solidFill>
                  <a:schemeClr val="tx1"/>
                </a:solidFill>
                <a:effectLst/>
                <a:latin typeface="+mn-lt"/>
                <a:ea typeface="+mn-ea"/>
                <a:cs typeface="+mn-cs"/>
              </a:rPr>
              <a:t> para la jubilación.</a:t>
            </a:r>
          </a:p>
          <a:p>
            <a:pPr lvl="0"/>
            <a:r>
              <a:rPr lang="es-419" sz="1200" b="1">
                <a:solidFill>
                  <a:schemeClr val="tx1"/>
                </a:solidFill>
                <a:effectLst/>
                <a:latin typeface="+mn-lt"/>
                <a:ea typeface="+mn-ea"/>
                <a:cs typeface="+mn-cs"/>
              </a:rPr>
              <a:t>Obtener</a:t>
            </a:r>
            <a:r>
              <a:rPr lang="es-419" sz="1200">
                <a:solidFill>
                  <a:schemeClr val="tx1"/>
                </a:solidFill>
                <a:effectLst/>
                <a:latin typeface="+mn-lt"/>
                <a:ea typeface="+mn-ea"/>
                <a:cs typeface="+mn-cs"/>
              </a:rPr>
              <a:t> </a:t>
            </a:r>
            <a:r>
              <a:rPr lang="es-419" sz="1200" b="1">
                <a:solidFill>
                  <a:schemeClr val="tx1"/>
                </a:solidFill>
                <a:effectLst/>
                <a:latin typeface="+mn-lt"/>
                <a:ea typeface="+mn-ea"/>
                <a:cs typeface="+mn-cs"/>
              </a:rPr>
              <a:t>acceso oportuno</a:t>
            </a:r>
            <a:r>
              <a:rPr lang="es-419" sz="1200">
                <a:solidFill>
                  <a:schemeClr val="tx1"/>
                </a:solidFill>
                <a:effectLst/>
                <a:latin typeface="+mn-lt"/>
                <a:ea typeface="+mn-ea"/>
                <a:cs typeface="+mn-cs"/>
              </a:rPr>
              <a:t> a contenido educativo sobre finanzas personales y temas de bienestar. </a:t>
            </a:r>
          </a:p>
          <a:p>
            <a:pPr marL="0" inden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30</a:t>
            </a:fld>
            <a:endParaRPr lang="en-CA"/>
          </a:p>
        </p:txBody>
      </p:sp>
    </p:spTree>
    <p:extLst>
      <p:ext uri="{BB962C8B-B14F-4D97-AF65-F5344CB8AC3E}">
        <p14:creationId xmlns:p14="http://schemas.microsoft.com/office/powerpoint/2010/main" val="33417406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FontTx/>
              <a:buNone/>
            </a:pPr>
            <a:r>
              <a:rPr lang="es-419" sz="1200">
                <a:effectLst/>
                <a:latin typeface="+mn-lt"/>
                <a:ea typeface="Calibri" panose="020F0502020204030204" pitchFamily="34" charset="0"/>
                <a:cs typeface="Times New Roman" panose="02020603050405020304" pitchFamily="18" charset="0"/>
              </a:rPr>
              <a:t>Si tiene cuentas de jubilación de empleadores anteriores, considere combinarlas con su cuenta de John Hancock.</a:t>
            </a:r>
            <a:r>
              <a:rPr lang="es-419" sz="1200" baseline="30000"/>
              <a:t> </a:t>
            </a:r>
          </a:p>
          <a:p>
            <a:pPr marL="0" marR="0" indent="0">
              <a:lnSpc>
                <a:spcPct val="107000"/>
              </a:lnSpc>
              <a:spcBef>
                <a:spcPts val="0"/>
              </a:spcBef>
              <a:spcAft>
                <a:spcPts val="800"/>
              </a:spcAft>
              <a:buFontTx/>
              <a:buNone/>
            </a:pPr>
            <a:endParaRPr lang="en-US" sz="1200" dirty="0">
              <a:effectLst/>
              <a:latin typeface="+mn-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Tx/>
              <a:buNone/>
            </a:pPr>
            <a:r>
              <a:rPr lang="es-419" sz="1200">
                <a:effectLst/>
                <a:latin typeface="+mn-lt"/>
                <a:ea typeface="Calibri" panose="020F0502020204030204" pitchFamily="34" charset="0"/>
                <a:cs typeface="Times New Roman" panose="02020603050405020304" pitchFamily="18" charset="0"/>
              </a:rPr>
              <a:t>La combinación de cuentas ofrece numerosos beneficios potenciales, como los siguientes: </a:t>
            </a:r>
          </a:p>
          <a:p>
            <a:pPr marL="171450" marR="0" lvl="0" indent="-171450">
              <a:lnSpc>
                <a:spcPct val="107000"/>
              </a:lnSpc>
              <a:spcBef>
                <a:spcPts val="0"/>
              </a:spcBef>
              <a:spcAft>
                <a:spcPts val="0"/>
              </a:spcAft>
            </a:pPr>
            <a:r>
              <a:rPr lang="es-419" sz="1200">
                <a:effectLst/>
                <a:latin typeface="+mn-lt"/>
                <a:ea typeface="Calibri" panose="020F0502020204030204" pitchFamily="34" charset="0"/>
                <a:cs typeface="Times New Roman" panose="02020603050405020304" pitchFamily="18" charset="0"/>
              </a:rPr>
              <a:t>Ofrece un panorama más completo de su jubilación. </a:t>
            </a:r>
          </a:p>
          <a:p>
            <a:pPr marL="171450" marR="0" lvl="0" indent="-171450">
              <a:lnSpc>
                <a:spcPct val="107000"/>
              </a:lnSpc>
              <a:spcBef>
                <a:spcPts val="0"/>
              </a:spcBef>
              <a:spcAft>
                <a:spcPts val="0"/>
              </a:spcAft>
            </a:pPr>
            <a:r>
              <a:rPr lang="es-419" sz="1200">
                <a:effectLst/>
                <a:latin typeface="+mn-lt"/>
                <a:ea typeface="Calibri" panose="020F0502020204030204" pitchFamily="34" charset="0"/>
                <a:cs typeface="Times New Roman" panose="02020603050405020304" pitchFamily="18" charset="0"/>
              </a:rPr>
              <a:t>Le permite elegir una estrategia única para sus inversiones.</a:t>
            </a:r>
          </a:p>
          <a:p>
            <a:pPr marL="171450" marR="0" lvl="0" indent="-171450">
              <a:lnSpc>
                <a:spcPct val="107000"/>
              </a:lnSpc>
              <a:spcBef>
                <a:spcPts val="0"/>
              </a:spcBef>
              <a:spcAft>
                <a:spcPts val="0"/>
              </a:spcAft>
            </a:pPr>
            <a:r>
              <a:rPr lang="es-419" sz="1200">
                <a:effectLst/>
                <a:latin typeface="+mn-lt"/>
                <a:ea typeface="Calibri" panose="020F0502020204030204" pitchFamily="34" charset="0"/>
                <a:cs typeface="Times New Roman" panose="02020603050405020304" pitchFamily="18" charset="0"/>
              </a:rPr>
              <a:t>Facilita el seguimiento de su objetivo de ahorro para la jubilación.</a:t>
            </a:r>
          </a:p>
          <a:p>
            <a:pPr marL="171450" marR="0" lvl="0" indent="-171450">
              <a:lnSpc>
                <a:spcPct val="107000"/>
              </a:lnSpc>
              <a:spcBef>
                <a:spcPts val="0"/>
              </a:spcBef>
              <a:spcAft>
                <a:spcPts val="0"/>
              </a:spcAft>
            </a:pPr>
            <a:r>
              <a:rPr lang="es-419" sz="1200">
                <a:effectLst/>
                <a:latin typeface="+mn-lt"/>
                <a:ea typeface="Calibri" panose="020F0502020204030204" pitchFamily="34" charset="0"/>
                <a:cs typeface="Times New Roman" panose="02020603050405020304" pitchFamily="18" charset="0"/>
              </a:rPr>
              <a:t>Paga menos tarifas potencialmente que si tuviera varias cuentas.</a:t>
            </a:r>
          </a:p>
          <a:p>
            <a:pPr marL="171450" marR="0" lvl="0" indent="-171450">
              <a:lnSpc>
                <a:spcPct val="107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Tx/>
              <a:buNone/>
            </a:pPr>
            <a:r>
              <a:rPr lang="es-419" sz="1200">
                <a:effectLst/>
                <a:latin typeface="+mn-lt"/>
                <a:ea typeface="Calibri" panose="020F0502020204030204" pitchFamily="34" charset="0"/>
                <a:cs typeface="Times New Roman" panose="02020603050405020304" pitchFamily="18" charset="0"/>
              </a:rPr>
              <a:t>Si quiere obtener más información sobre sus opciones, llame al número en pantalla para hablar con un especialista en consolidación de John Hancock. </a:t>
            </a:r>
          </a:p>
          <a:p>
            <a:pPr marL="0" marR="0" indent="0">
              <a:lnSpc>
                <a:spcPct val="107000"/>
              </a:lnSpc>
              <a:spcBef>
                <a:spcPts val="0"/>
              </a:spcBef>
              <a:spcAft>
                <a:spcPts val="800"/>
              </a:spcAft>
              <a:buFontTx/>
              <a:buNone/>
            </a:pPr>
            <a:endParaRPr lang="en-US" sz="1200" dirty="0">
              <a:effectLst/>
              <a:latin typeface="+mn-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Tx/>
              <a:buNone/>
            </a:pP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31</a:t>
            </a:fld>
            <a:endParaRPr lang="en-CA"/>
          </a:p>
        </p:txBody>
      </p:sp>
    </p:spTree>
    <p:extLst>
      <p:ext uri="{BB962C8B-B14F-4D97-AF65-F5344CB8AC3E}">
        <p14:creationId xmlns:p14="http://schemas.microsoft.com/office/powerpoint/2010/main" val="3762861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None/>
            </a:pPr>
            <a:r>
              <a:rPr lang="es-419" sz="1200" b="0" i="0" u="none">
                <a:latin typeface="Arial" panose="020B0604020202020204" pitchFamily="34" charset="0"/>
                <a:cs typeface="Arial" panose="020B0604020202020204" pitchFamily="34" charset="0"/>
              </a:rPr>
              <a:t>Tener un plan puede facilitar la administración de su dinero. Use los movimientos inteligentes de dinero que mencionamos hoy para encaminar sus finanzas y avanzar en sus objetivos.    </a:t>
            </a:r>
          </a:p>
          <a:p>
            <a:pPr marL="0" indent="0" eaLnBrk="1" hangingPunct="1">
              <a:buNone/>
            </a:pPr>
            <a:endParaRPr lang="en-US" altLang="en-US" dirty="0">
              <a:latin typeface="Arial" panose="020B0604020202020204" pitchFamily="34" charset="0"/>
              <a:cs typeface="Arial" panose="020B0604020202020204" pitchFamily="34" charset="0"/>
            </a:endParaRPr>
          </a:p>
          <a:p>
            <a:pPr marL="0" indent="0" eaLnBrk="1" hangingPunct="1">
              <a:buNone/>
            </a:pPr>
            <a:r>
              <a:rPr lang="es-419" sz="1200" b="0" i="0" u="none">
                <a:latin typeface="Arial" panose="020B0604020202020204" pitchFamily="34" charset="0"/>
                <a:cs typeface="Arial" panose="020B0604020202020204" pitchFamily="34" charset="0"/>
              </a:rPr>
              <a:t>Y recuerde que no tiene que abordar todo a la vez. Concéntrese primero en su prioridad principal y luego pase a la siguiente. El objetivo es avanzar con paso firme hacia el futuro que quiere para usted y para sus seres queridos.     </a:t>
            </a:r>
          </a:p>
          <a:p>
            <a:pPr marL="0" indent="0" eaLnBrk="1" hangingPunct="1">
              <a:buNone/>
            </a:pPr>
            <a:endParaRPr lang="en-US" altLang="ja-JP" dirty="0">
              <a:latin typeface="Arial" panose="020B0604020202020204" pitchFamily="34" charset="0"/>
              <a:cs typeface="Arial" panose="020B0604020202020204" pitchFamily="34" charset="0"/>
            </a:endParaRPr>
          </a:p>
          <a:p>
            <a:pPr marL="0" indent="0" eaLnBrk="1" hangingPunct="1">
              <a:buNone/>
            </a:pPr>
            <a:endParaRPr lang="en-US" altLang="ja-JP" sz="1200" b="0" i="0" u="non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altLang="ja-JP" sz="1200" b="0" i="0" u="non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altLang="ja-JP" sz="1200" b="0" dirty="0">
              <a:latin typeface="Arial" panose="020B0604020202020204" pitchFamily="34" charset="0"/>
              <a:cs typeface="Arial" panose="020B0604020202020204" pitchFamily="34" charset="0"/>
            </a:endParaRPr>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32</a:t>
            </a:fld>
            <a:endParaRPr lang="en-CA"/>
          </a:p>
        </p:txBody>
      </p:sp>
    </p:spTree>
    <p:extLst>
      <p:ext uri="{BB962C8B-B14F-4D97-AF65-F5344CB8AC3E}">
        <p14:creationId xmlns:p14="http://schemas.microsoft.com/office/powerpoint/2010/main" val="28994069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F0573C-F130-4D1E-A886-85FBB65D3A1B}" type="slidenum">
              <a:rPr lang="en-CA" smtClean="0"/>
              <a:pPr/>
              <a:t>33</a:t>
            </a:fld>
            <a:endParaRPr lang="en-CA"/>
          </a:p>
        </p:txBody>
      </p:sp>
    </p:spTree>
    <p:extLst>
      <p:ext uri="{BB962C8B-B14F-4D97-AF65-F5344CB8AC3E}">
        <p14:creationId xmlns:p14="http://schemas.microsoft.com/office/powerpoint/2010/main" val="2696140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s-419">
                <a:solidFill>
                  <a:schemeClr val="tx1"/>
                </a:solidFill>
                <a:effectLst/>
                <a:ea typeface="+mn-ea"/>
                <a:cs typeface="+mn-cs"/>
              </a:rPr>
              <a:t>Cuando tenga una mejor comprensión de su situación financiera actual, crear </a:t>
            </a:r>
            <a:r>
              <a:rPr lang="es-419" b="0">
                <a:solidFill>
                  <a:schemeClr val="tx1"/>
                </a:solidFill>
                <a:effectLst/>
                <a:ea typeface="+mn-ea"/>
                <a:cs typeface="+mn-cs"/>
              </a:rPr>
              <a:t>un presupuesto mensual puede ayudarlo a mantenerse encaminado para evitar los gastos excesivos, </a:t>
            </a:r>
            <a:r>
              <a:rPr lang="es-419" b="0" u="none">
                <a:solidFill>
                  <a:schemeClr val="tx1"/>
                </a:solidFill>
                <a:effectLst/>
                <a:ea typeface="+mn-ea"/>
                <a:cs typeface="Arial" panose="020B0604020202020204" pitchFamily="34" charset="0"/>
              </a:rPr>
              <a:t>especialmente</a:t>
            </a:r>
            <a:r>
              <a:rPr lang="es-419" b="0" u="none">
                <a:solidFill>
                  <a:schemeClr val="tx1"/>
                </a:solidFill>
                <a:effectLst/>
                <a:ea typeface="+mn-ea"/>
                <a:cs typeface="+mn-cs"/>
              </a:rPr>
              <a:t> ante una situación económica en la cual los artículos podrían costar más que en el pasado. </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800" dirty="0">
              <a:effectLst/>
              <a:latin typeface="Manulife JH Sans" panose="020B0503040401060103" pitchFamily="34" charset="0"/>
              <a:ea typeface="Calibri" panose="020F0502020204030204" pitchFamily="34" charset="0"/>
              <a:cs typeface="ManulifeJHSansTest4_1"/>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9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b="1" kern="1200" dirty="0">
              <a:solidFill>
                <a:schemeClr val="tx1"/>
              </a:solidFill>
              <a:effectLst/>
              <a:latin typeface="+mn-lt"/>
              <a:ea typeface="+mn-ea"/>
              <a:cs typeface="+mn-cs"/>
            </a:endParaRPr>
          </a:p>
          <a:p>
            <a:pPr marL="0" indent="0">
              <a:buNone/>
            </a:pPr>
            <a:endParaRPr lang="en-US" sz="1200" kern="1200" dirty="0">
              <a:solidFill>
                <a:schemeClr val="tx1"/>
              </a:solidFill>
              <a:effectLst/>
              <a:latin typeface="+mn-lt"/>
              <a:ea typeface="+mn-ea"/>
              <a:cs typeface="+mn-cs"/>
            </a:endParaRPr>
          </a:p>
          <a:p>
            <a:pPr marL="0" indent="0">
              <a:buNone/>
            </a:pPr>
            <a:endParaRPr lang="en-US" sz="1200" kern="1200" dirty="0">
              <a:solidFill>
                <a:schemeClr val="tx1"/>
              </a:solidFill>
              <a:effectLst/>
              <a:latin typeface="+mn-lt"/>
              <a:ea typeface="+mn-ea"/>
              <a:cs typeface="+mn-cs"/>
            </a:endParaRPr>
          </a:p>
          <a:p>
            <a:pPr marL="0" indent="0">
              <a:buNone/>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4</a:t>
            </a:fld>
            <a:endParaRPr lang="en-CA"/>
          </a:p>
        </p:txBody>
      </p:sp>
    </p:spTree>
    <p:extLst>
      <p:ext uri="{BB962C8B-B14F-4D97-AF65-F5344CB8AC3E}">
        <p14:creationId xmlns:p14="http://schemas.microsoft.com/office/powerpoint/2010/main" val="328052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7">
            <a:extLst>
              <a:ext uri="{FF2B5EF4-FFF2-40B4-BE49-F238E27FC236}">
                <a16:creationId xmlns:a16="http://schemas.microsoft.com/office/drawing/2014/main" id="{302A579F-2DF8-4B53-825D-3EAE56A259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100000"/>
              </a:spcBef>
              <a:defRPr sz="1200">
                <a:solidFill>
                  <a:schemeClr val="tx1"/>
                </a:solidFill>
                <a:latin typeface="Verdana" panose="020B0604030504040204" pitchFamily="34" charset="0"/>
                <a:ea typeface="Geneva" pitchFamily="1" charset="0"/>
                <a:cs typeface="Geneva" pitchFamily="1" charset="0"/>
              </a:defRPr>
            </a:lvl1pPr>
            <a:lvl2pPr marL="756026" indent="-290779">
              <a:spcBef>
                <a:spcPct val="30000"/>
              </a:spcBef>
              <a:buChar char="•"/>
              <a:defRPr sz="1200">
                <a:solidFill>
                  <a:schemeClr val="tx1"/>
                </a:solidFill>
                <a:latin typeface="Verdana" panose="020B0604030504040204" pitchFamily="34" charset="0"/>
                <a:ea typeface="Geneva" pitchFamily="1" charset="0"/>
                <a:cs typeface="Geneva" pitchFamily="1" charset="0"/>
              </a:defRPr>
            </a:lvl2pPr>
            <a:lvl3pPr marL="1163117" indent="-232623">
              <a:spcBef>
                <a:spcPct val="30000"/>
              </a:spcBef>
              <a:buChar char="–"/>
              <a:defRPr sz="1100">
                <a:solidFill>
                  <a:schemeClr val="tx1"/>
                </a:solidFill>
                <a:latin typeface="Verdana" panose="020B0604030504040204" pitchFamily="34" charset="0"/>
                <a:ea typeface="Geneva" pitchFamily="1" charset="0"/>
                <a:cs typeface="Geneva" pitchFamily="1" charset="0"/>
              </a:defRPr>
            </a:lvl3pPr>
            <a:lvl4pPr marL="1628364" indent="-232623">
              <a:spcBef>
                <a:spcPct val="30000"/>
              </a:spcBef>
              <a:defRPr sz="1000">
                <a:solidFill>
                  <a:schemeClr val="tx1"/>
                </a:solidFill>
                <a:latin typeface="Verdana" panose="020B0604030504040204" pitchFamily="34" charset="0"/>
                <a:ea typeface="Geneva" pitchFamily="1" charset="0"/>
                <a:cs typeface="Geneva" pitchFamily="1" charset="0"/>
              </a:defRPr>
            </a:lvl4pPr>
            <a:lvl5pPr marL="2093610" indent="-232623">
              <a:spcBef>
                <a:spcPct val="30000"/>
              </a:spcBef>
              <a:defRPr sz="1000">
                <a:solidFill>
                  <a:schemeClr val="tx1"/>
                </a:solidFill>
                <a:latin typeface="Verdana" panose="020B0604030504040204" pitchFamily="34" charset="0"/>
                <a:ea typeface="Geneva" pitchFamily="1" charset="0"/>
                <a:cs typeface="Geneva" pitchFamily="1" charset="0"/>
              </a:defRPr>
            </a:lvl5pPr>
            <a:lvl6pPr marL="2558857" indent="-232623" eaLnBrk="0" fontAlgn="base" hangingPunct="0">
              <a:spcBef>
                <a:spcPct val="30000"/>
              </a:spcBef>
              <a:spcAft>
                <a:spcPct val="0"/>
              </a:spcAft>
              <a:defRPr sz="1000">
                <a:solidFill>
                  <a:schemeClr val="tx1"/>
                </a:solidFill>
                <a:latin typeface="Verdana" panose="020B0604030504040204" pitchFamily="34" charset="0"/>
                <a:ea typeface="Geneva" pitchFamily="1" charset="0"/>
                <a:cs typeface="Geneva" pitchFamily="1" charset="0"/>
              </a:defRPr>
            </a:lvl6pPr>
            <a:lvl7pPr marL="3024104" indent="-232623" eaLnBrk="0" fontAlgn="base" hangingPunct="0">
              <a:spcBef>
                <a:spcPct val="30000"/>
              </a:spcBef>
              <a:spcAft>
                <a:spcPct val="0"/>
              </a:spcAft>
              <a:defRPr sz="1000">
                <a:solidFill>
                  <a:schemeClr val="tx1"/>
                </a:solidFill>
                <a:latin typeface="Verdana" panose="020B0604030504040204" pitchFamily="34" charset="0"/>
                <a:ea typeface="Geneva" pitchFamily="1" charset="0"/>
                <a:cs typeface="Geneva" pitchFamily="1" charset="0"/>
              </a:defRPr>
            </a:lvl7pPr>
            <a:lvl8pPr marL="3489350" indent="-232623" eaLnBrk="0" fontAlgn="base" hangingPunct="0">
              <a:spcBef>
                <a:spcPct val="30000"/>
              </a:spcBef>
              <a:spcAft>
                <a:spcPct val="0"/>
              </a:spcAft>
              <a:defRPr sz="1000">
                <a:solidFill>
                  <a:schemeClr val="tx1"/>
                </a:solidFill>
                <a:latin typeface="Verdana" panose="020B0604030504040204" pitchFamily="34" charset="0"/>
                <a:ea typeface="Geneva" pitchFamily="1" charset="0"/>
                <a:cs typeface="Geneva" pitchFamily="1" charset="0"/>
              </a:defRPr>
            </a:lvl8pPr>
            <a:lvl9pPr marL="3954597" indent="-232623" eaLnBrk="0" fontAlgn="base" hangingPunct="0">
              <a:spcBef>
                <a:spcPct val="30000"/>
              </a:spcBef>
              <a:spcAft>
                <a:spcPct val="0"/>
              </a:spcAft>
              <a:defRPr sz="1000">
                <a:solidFill>
                  <a:schemeClr val="tx1"/>
                </a:solidFill>
                <a:latin typeface="Verdana" panose="020B0604030504040204" pitchFamily="34" charset="0"/>
                <a:ea typeface="Geneva" pitchFamily="1" charset="0"/>
                <a:cs typeface="Geneva" pitchFamily="1" charset="0"/>
              </a:defRPr>
            </a:lvl9pPr>
          </a:lstStyle>
          <a:p>
            <a:pPr>
              <a:lnSpc>
                <a:spcPct val="100000"/>
              </a:lnSpc>
              <a:spcBef>
                <a:spcPct val="0"/>
              </a:spcBef>
            </a:pPr>
            <a:fld id="{97BC9A3C-51BC-4A9D-B086-495507A138B9}" type="slidenum">
              <a:rPr lang="en-US" altLang="en-US" sz="1100"/>
              <a:pPr>
                <a:lnSpc>
                  <a:spcPct val="100000"/>
                </a:lnSpc>
                <a:spcBef>
                  <a:spcPct val="0"/>
                </a:spcBef>
              </a:pPr>
              <a:t>5</a:t>
            </a:fld>
            <a:endParaRPr lang="en-US" altLang="en-US" sz="1100"/>
          </a:p>
        </p:txBody>
      </p:sp>
      <p:sp>
        <p:nvSpPr>
          <p:cNvPr id="49157" name="Rectangle 2">
            <a:extLst>
              <a:ext uri="{FF2B5EF4-FFF2-40B4-BE49-F238E27FC236}">
                <a16:creationId xmlns:a16="http://schemas.microsoft.com/office/drawing/2014/main" id="{15CDEB9B-5935-4949-A5EE-859C6FC7238B}"/>
              </a:ext>
            </a:extLst>
          </p:cNvPr>
          <p:cNvSpPr>
            <a:spLocks noGrp="1" noRot="1" noChangeAspect="1" noChangeArrowheads="1" noTextEdit="1"/>
          </p:cNvSpPr>
          <p:nvPr>
            <p:ph type="sldImg"/>
          </p:nvPr>
        </p:nvSpPr>
        <p:spPr>
          <a:ln/>
        </p:spPr>
      </p:sp>
      <p:sp>
        <p:nvSpPr>
          <p:cNvPr id="71687" name="Rectangle 3">
            <a:extLst>
              <a:ext uri="{FF2B5EF4-FFF2-40B4-BE49-F238E27FC236}">
                <a16:creationId xmlns:a16="http://schemas.microsoft.com/office/drawing/2014/main" id="{570CEF53-31FD-46F9-A2AB-9DEF5E86EDAA}"/>
              </a:ext>
            </a:extLst>
          </p:cNvPr>
          <p:cNvSpPr>
            <a:spLocks noGrp="1" noChangeArrowheads="1"/>
          </p:cNvSpPr>
          <p:nvPr>
            <p:ph type="body" idx="1"/>
          </p:nvPr>
        </p:nvSpPr>
        <p:spPr>
          <a:ln/>
        </p:spPr>
        <p:txBody>
          <a:bodyPr/>
          <a:lstStyle/>
          <a:p>
            <a:pPr marL="0" indent="0" defTabSz="930493">
              <a:spcBef>
                <a:spcPct val="0"/>
              </a:spcBef>
              <a:buNone/>
              <a:defRPr/>
            </a:pPr>
            <a:r>
              <a:rPr lang="es-419"/>
              <a:t>Para ayudarlo a aprovechar al máximo su presupuesto, es conveniente hacer lo siguiente: </a:t>
            </a:r>
          </a:p>
          <a:p>
            <a:pPr defTabSz="930493">
              <a:spcBef>
                <a:spcPct val="0"/>
              </a:spcBef>
              <a:defRPr/>
            </a:pPr>
            <a:r>
              <a:rPr lang="es-419" b="1">
                <a:ea typeface="ＭＳ Ｐゴシック"/>
                <a:cs typeface="Arial" panose="020B0604020202020204" pitchFamily="34" charset="0"/>
              </a:rPr>
              <a:t>Establecer sus metas:</a:t>
            </a:r>
            <a:r>
              <a:rPr lang="es-419"/>
              <a:t> Tener metas puede proporcionar un incentivo para mantener controlados sus gastos. </a:t>
            </a:r>
          </a:p>
          <a:p>
            <a:pPr>
              <a:lnSpc>
                <a:spcPct val="90000"/>
              </a:lnSpc>
              <a:spcBef>
                <a:spcPct val="45000"/>
              </a:spcBef>
              <a:buClrTx/>
              <a:buSzPct val="90000"/>
              <a:defRPr/>
            </a:pPr>
            <a:r>
              <a:rPr lang="es-419" b="1">
                <a:ea typeface="ＭＳ Ｐゴシック"/>
                <a:cs typeface="Arial" panose="020B0604020202020204" pitchFamily="34" charset="0"/>
              </a:rPr>
              <a:t>Comprender cómo funcionan sus ingresos:</a:t>
            </a:r>
            <a:r>
              <a:rPr lang="es-419"/>
              <a:t> Observe el salario neto de su hogar para saber cuánto dinero ingresa. Asegúrese de distinguir entre ingreso fijo, como su salario mensual, e ingreso variable, como bonos y comisiones, para tener un panorama claro. </a:t>
            </a:r>
          </a:p>
          <a:p>
            <a:pPr>
              <a:lnSpc>
                <a:spcPct val="90000"/>
              </a:lnSpc>
              <a:spcBef>
                <a:spcPct val="45000"/>
              </a:spcBef>
              <a:buClrTx/>
              <a:buSzPct val="90000"/>
              <a:defRPr/>
            </a:pPr>
            <a:r>
              <a:rPr lang="es-419" b="1">
                <a:ea typeface="ＭＳ Ｐゴシック"/>
                <a:cs typeface="Arial" panose="020B0604020202020204" pitchFamily="34" charset="0"/>
              </a:rPr>
              <a:t>Observar sus gastos:</a:t>
            </a:r>
            <a:r>
              <a:rPr lang="es-419"/>
              <a:t> Haga un seguimiento de sus gastos durante un mes para ver hacia dónde va su dinero </a:t>
            </a:r>
            <a:r>
              <a:rPr lang="es-419" i="1">
                <a:ea typeface="ＭＳ Ｐゴシック"/>
                <a:cs typeface="Arial" panose="020B0604020202020204" pitchFamily="34" charset="0"/>
              </a:rPr>
              <a:t>realmente</a:t>
            </a:r>
            <a:r>
              <a:rPr lang="es-419"/>
              <a:t>. Es más fácil centrarse en las categorías generales que en las categorías demasiado específicas. No olvide incluir cualquier deuda que esté pagando, como las de las tarjetas de crédito y los préstamos estudiantiles. También debe agrupar sus gastos en artículos esenciales, como la renta, hipoteca y préstamos, y artículos discrecionales, que incluyen salir a comer, entretenimiento y viajes. </a:t>
            </a:r>
          </a:p>
          <a:p>
            <a:pPr>
              <a:lnSpc>
                <a:spcPct val="90000"/>
              </a:lnSpc>
              <a:spcBef>
                <a:spcPct val="45000"/>
              </a:spcBef>
              <a:buClrTx/>
              <a:buSzPct val="90000"/>
              <a:defRPr/>
            </a:pPr>
            <a:r>
              <a:rPr lang="es-419" b="1">
                <a:ea typeface="ＭＳ Ｐゴシック"/>
                <a:cs typeface="Arial" panose="020B0604020202020204" pitchFamily="34" charset="0"/>
              </a:rPr>
              <a:t>Comparar sus ingresos con sus gastos:</a:t>
            </a:r>
            <a:r>
              <a:rPr lang="es-419"/>
              <a:t> si está gastando </a:t>
            </a:r>
            <a:r>
              <a:rPr lang="es-419" i="1">
                <a:ea typeface="ＭＳ Ｐゴシック"/>
                <a:cs typeface="Arial" panose="020B0604020202020204" pitchFamily="34" charset="0"/>
              </a:rPr>
              <a:t>menos</a:t>
            </a:r>
            <a:r>
              <a:rPr lang="es-419"/>
              <a:t> de lo que gana, está aumentando sus ahorros. Si gasta </a:t>
            </a:r>
            <a:r>
              <a:rPr lang="es-419" i="1">
                <a:ea typeface="ＭＳ Ｐゴシック"/>
                <a:cs typeface="Arial" panose="020B0604020202020204" pitchFamily="34" charset="0"/>
              </a:rPr>
              <a:t>más</a:t>
            </a:r>
            <a:r>
              <a:rPr lang="es-419"/>
              <a:t> de lo que gana, está generando una deuda, y deberá buscar maneras de reducir sus gastos, comenzando por dichos artículos discrecionales.</a:t>
            </a:r>
          </a:p>
          <a:p>
            <a:pPr>
              <a:lnSpc>
                <a:spcPct val="90000"/>
              </a:lnSpc>
              <a:spcBef>
                <a:spcPct val="45000"/>
              </a:spcBef>
              <a:buClrTx/>
              <a:buSzPct val="90000"/>
              <a:defRPr/>
            </a:pPr>
            <a:r>
              <a:rPr lang="es-419" b="1">
                <a:ea typeface="ＭＳ Ｐゴシック"/>
                <a:cs typeface="Arial" panose="020B0604020202020204" pitchFamily="34" charset="0"/>
              </a:rPr>
              <a:t>Mantenerse centrado y celebrar cada meta cumplida:</a:t>
            </a:r>
            <a:r>
              <a:rPr lang="es-419"/>
              <a:t> Recordar aquello para lo que está ahorrando puede serle útil para combatir el impulso de gastar de más. Y no olvide celebrar cuando alcance una meta; este es un signo de que está haciendo movimientos inteligentes de dinero para ayudar a tomar el control de sus finanzas. </a:t>
            </a:r>
          </a:p>
          <a:p>
            <a:pPr marL="0" indent="0">
              <a:spcBef>
                <a:spcPct val="0"/>
              </a:spcBef>
              <a:buNone/>
              <a:defRPr/>
            </a:pPr>
            <a:endParaRPr lang="en-US" dirty="0">
              <a:ea typeface="ＭＳ Ｐゴシック"/>
              <a:cs typeface="ＭＳ Ｐゴシック"/>
            </a:endParaRPr>
          </a:p>
          <a:p>
            <a:pPr marL="235660" indent="-235660">
              <a:spcBef>
                <a:spcPct val="0"/>
              </a:spcBef>
              <a:defRPr/>
            </a:pPr>
            <a:endParaRPr lang="en-US" dirty="0">
              <a:latin typeface="Verdana" pitchFamily="34" charset="0"/>
              <a:ea typeface="ＭＳ Ｐゴシック"/>
              <a:cs typeface="ＭＳ Ｐゴシック"/>
            </a:endParaRPr>
          </a:p>
          <a:p>
            <a:pPr marL="235660" indent="-235660">
              <a:spcBef>
                <a:spcPct val="0"/>
              </a:spcBef>
              <a:defRPr/>
            </a:pPr>
            <a:endParaRPr lang="en-US" dirty="0">
              <a:latin typeface="Verdana" pitchFamily="34" charset="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s-419" b="0"/>
              <a:t>Todos sabemos que los precios</a:t>
            </a:r>
            <a:r>
              <a:rPr lang="es-419"/>
              <a:t> pueden subir con el tiempo</a:t>
            </a:r>
            <a:r>
              <a:rPr lang="es-419" b="0"/>
              <a:t>. </a:t>
            </a:r>
            <a:r>
              <a:rPr lang="es-419" u="none"/>
              <a:t>De hecho, los precios al consumidor aumentaron un 3,5 % de marzo de 2023 a marzo de 2024</a:t>
            </a:r>
            <a:r>
              <a:rPr lang="es-419"/>
              <a:t>, por lo que le recomendamos </a:t>
            </a:r>
            <a:r>
              <a:rPr lang="es-419" b="0">
                <a:solidFill>
                  <a:schemeClr val="tx1"/>
                </a:solidFill>
              </a:rPr>
              <a:t>asegurarse de que su presupuesto tome en cuenta la inflación y su parienta cercana, la reduinflación, que es cuando los fabricantes achican el producto o el paquete, pero cobran el mismo precio o un precio mayor del que cobraban antes.</a:t>
            </a:r>
            <a:r>
              <a:rPr lang="es-419" sz="1200" b="0" i="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b="0" strike="sng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s-419" sz="1200" b="0" strike="noStrike">
                <a:solidFill>
                  <a:schemeClr val="tx1"/>
                </a:solidFill>
                <a:effectLst/>
                <a:latin typeface="+mn-lt"/>
                <a:ea typeface="+mn-ea"/>
                <a:cs typeface="+mn-cs"/>
              </a:rPr>
              <a:t>¿Cómo se puede hacer eso? Revisando con frecuencia su presupuesto para ver si debe ajustar sus hábitos de ahorro y gasto para que reflejen los precios más altos.</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s-419" sz="1200" b="0" strike="noStrike">
                <a:solidFill>
                  <a:schemeClr val="tx1"/>
                </a:solidFill>
                <a:effectLst/>
                <a:latin typeface="+mn-lt"/>
                <a:ea typeface="+mn-ea"/>
                <a:cs typeface="+mn-cs"/>
              </a:rPr>
              <a:t>También podría c</a:t>
            </a:r>
            <a:r>
              <a:rPr lang="es-419" sz="1200" b="0">
                <a:solidFill>
                  <a:schemeClr val="tx1"/>
                </a:solidFill>
                <a:effectLst/>
                <a:latin typeface="+mn-lt"/>
                <a:ea typeface="+mn-ea"/>
                <a:cs typeface="+mn-cs"/>
              </a:rPr>
              <a:t>onsiderar ahorrar el dinero que le sobre hoy para destinarlo a gastos futuros. </a:t>
            </a:r>
          </a:p>
          <a:p>
            <a:pPr marL="0" indent="0">
              <a:buNone/>
            </a:pPr>
            <a:endParaRPr lang="en-US" sz="1200" b="0" kern="1200" dirty="0">
              <a:solidFill>
                <a:schemeClr val="tx1"/>
              </a:solidFill>
              <a:effectLst/>
              <a:latin typeface="+mn-lt"/>
              <a:ea typeface="+mn-ea"/>
              <a:cs typeface="+mn-cs"/>
            </a:endParaRPr>
          </a:p>
          <a:p>
            <a:pPr marL="0" indent="0">
              <a:buNone/>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6</a:t>
            </a:fld>
            <a:endParaRPr lang="en-CA"/>
          </a:p>
        </p:txBody>
      </p:sp>
    </p:spTree>
    <p:extLst>
      <p:ext uri="{BB962C8B-B14F-4D97-AF65-F5344CB8AC3E}">
        <p14:creationId xmlns:p14="http://schemas.microsoft.com/office/powerpoint/2010/main" val="1806569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s-419" sz="1200">
                <a:solidFill>
                  <a:schemeClr val="tx1"/>
                </a:solidFill>
                <a:effectLst/>
                <a:latin typeface="+mn-lt"/>
                <a:ea typeface="+mn-ea"/>
                <a:cs typeface="+mn-cs"/>
              </a:rPr>
              <a:t>Además de ahorrar para la jubilación y para sus otros objetivos, es importante contar con un fondo para emergencias para evitar que los gastos inesperados descarrilen su vida financiera.  </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7</a:t>
            </a:fld>
            <a:endParaRPr lang="en-CA"/>
          </a:p>
        </p:txBody>
      </p:sp>
    </p:spTree>
    <p:extLst>
      <p:ext uri="{BB962C8B-B14F-4D97-AF65-F5344CB8AC3E}">
        <p14:creationId xmlns:p14="http://schemas.microsoft.com/office/powerpoint/2010/main" val="1807228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419"/>
              <a:t>Piense en un fondo para emergencias como otra manera de lidiar con los cambios inesperados de la vida;</a:t>
            </a:r>
            <a:r>
              <a:rPr lang="es-419">
                <a:latin typeface="Arial" panose="020B0604020202020204" pitchFamily="34" charset="0"/>
                <a:cs typeface="Arial" panose="020B0604020202020204" pitchFamily="34" charset="0"/>
              </a:rPr>
              <a:t> es similar a una póliza de seguros, pero sin los formularios de reclamaciones</a:t>
            </a:r>
            <a:r>
              <a:rPr lang="es-419"/>
              <a:t>. </a:t>
            </a:r>
          </a:p>
          <a:p>
            <a:pPr marL="0" indent="0">
              <a:buNone/>
            </a:pPr>
            <a:endParaRPr lang="en-US" dirty="0"/>
          </a:p>
          <a:p>
            <a:pPr marL="0" indent="0">
              <a:buNone/>
            </a:pPr>
            <a:r>
              <a:rPr lang="es-419"/>
              <a:t>Un fondo para emergencias es una cuenta de fácil acceso en la que reserva dinero específicamente para gastos no planificados.</a:t>
            </a:r>
          </a:p>
          <a:p>
            <a:pPr marL="0" indent="0">
              <a:buNone/>
            </a:pPr>
            <a:endParaRPr lang="en-US" dirty="0"/>
          </a:p>
          <a:p>
            <a:pPr marL="0" indent="0">
              <a:buNone/>
            </a:pPr>
            <a:r>
              <a:rPr lang="es-419"/>
              <a:t>Es clave que entienda que este dinero se debe reservar solo para casos de emergencia. Puede ser tentador usar el dinero de esta cuenta cuando desea comprar algo, en particular, si no tiene grandes problemas en la vida; pero, si lo hace, no tendrá los beneficios de contar con un fondo para emergencias.     </a:t>
            </a:r>
          </a:p>
          <a:p>
            <a:pPr marL="0" indent="0">
              <a:buNone/>
            </a:pPr>
            <a:endParaRPr lang="en-US" dirty="0"/>
          </a:p>
          <a:p>
            <a:pPr marL="0" indent="0">
              <a:buNone/>
            </a:pPr>
            <a:r>
              <a:rPr lang="es-419"/>
              <a:t>Analicemos exactamente cuáles son los beneficios. </a:t>
            </a:r>
          </a:p>
          <a:p>
            <a:pPr marL="0" indent="0">
              <a:buNone/>
            </a:pPr>
            <a:endParaRPr lang="en-US" dirty="0"/>
          </a:p>
          <a:p>
            <a:pPr marL="0" indent="0">
              <a:buNone/>
            </a:pPr>
            <a:endParaRPr lang="fr-CA" dirty="0"/>
          </a:p>
          <a:p>
            <a:pPr marL="0" indent="0">
              <a:buNone/>
            </a:pPr>
            <a:r>
              <a:rPr lang="es-419"/>
              <a:t>   </a:t>
            </a:r>
          </a:p>
        </p:txBody>
      </p:sp>
      <p:sp>
        <p:nvSpPr>
          <p:cNvPr id="4" name="Slide Number Placeholder 3"/>
          <p:cNvSpPr>
            <a:spLocks noGrp="1"/>
          </p:cNvSpPr>
          <p:nvPr>
            <p:ph type="sldNum" sz="quarter" idx="5"/>
          </p:nvPr>
        </p:nvSpPr>
        <p:spPr/>
        <p:txBody>
          <a:bodyPr/>
          <a:lstStyle/>
          <a:p>
            <a:fld id="{4FF0573C-F130-4D1E-A886-85FBB65D3A1B}" type="slidenum">
              <a:rPr lang="en-CA" smtClean="0"/>
              <a:pPr/>
              <a:t>8</a:t>
            </a:fld>
            <a:endParaRPr lang="en-CA"/>
          </a:p>
        </p:txBody>
      </p:sp>
    </p:spTree>
    <p:extLst>
      <p:ext uri="{BB962C8B-B14F-4D97-AF65-F5344CB8AC3E}">
        <p14:creationId xmlns:p14="http://schemas.microsoft.com/office/powerpoint/2010/main" val="4082028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3924" y="3755389"/>
            <a:ext cx="6127821" cy="5007188"/>
          </a:xfrm>
        </p:spPr>
        <p:txBody>
          <a:bodyPr/>
          <a:lstStyle/>
          <a:p>
            <a:pPr marL="0" indent="0">
              <a:buNone/>
            </a:pPr>
            <a:r>
              <a:rPr lang="es-419"/>
              <a:t>Disponer de una protección financiera como respaldo para usted y su familia puede ayudar a aliviar el estrés. Tener un colchón financiero genera un sentimiento de satisfacción: esa enorme presión por el peso de nuestras responsabilidades suele aligerarse.     </a:t>
            </a:r>
          </a:p>
          <a:p>
            <a:endParaRPr lang="en-US" b="1" dirty="0"/>
          </a:p>
          <a:p>
            <a:pPr marL="0" indent="0">
              <a:buNone/>
            </a:pPr>
            <a:r>
              <a:rPr lang="es-419"/>
              <a:t>Además, probablemente esté ahorrando para muchas cosas, como la jubilación, una casa nueva o la educación de sus hijos. Un fondo para emergencias puede ayudarle a lograr esos objetivos financieros. Cuando surge un gasto no planificado, puede usar el dinero del fondo para emergencias, lo que evita que recurra a las cuentas para la jubilación u otras cuentas de ahorros.  </a:t>
            </a:r>
          </a:p>
          <a:p>
            <a:endParaRPr lang="en-US" b="1" dirty="0"/>
          </a:p>
          <a:p>
            <a:pPr marL="0" indent="0">
              <a:buNone/>
            </a:pPr>
            <a:r>
              <a:rPr lang="es-419"/>
              <a:t>Otro beneficio es que un fondo para emergencias puede ayudarle a controlar mejor su dinero y, así, evitar que tomen decisiones financieras erróneas. Sin un fondo para emergencias, podría tener que contraer una deuda no planificada, lo que generaría un caos en su vida financiera. </a:t>
            </a:r>
          </a:p>
          <a:p>
            <a:endParaRPr lang="en-US" b="1" dirty="0"/>
          </a:p>
          <a:p>
            <a:pPr marL="0" indent="0">
              <a:buNone/>
            </a:pPr>
            <a:r>
              <a:rPr lang="es-419"/>
              <a:t>Por último, tener dinero apartado le permite centrarse en resolver la emergencia, en vez de preocuparse por cómo se va a recuperar financieramente. Por ejemplo, supongamos que la heladera deja de funcionar. Afortunadamente, como tiene un fondo para emergencias, puede enfocarse en llamar a un técnico o en comprar una heladera nueva, sin tener que preocuparse por cómo cubrirá el costo. Si no tuviera un fondo para emergencias, el costo financiero de la situación podría consumir sus pensamientos y convertir este inconveniente aparentemente menor en uno más grande.         </a:t>
            </a:r>
          </a:p>
        </p:txBody>
      </p:sp>
      <p:sp>
        <p:nvSpPr>
          <p:cNvPr id="4" name="Slide Number Placeholder 3"/>
          <p:cNvSpPr>
            <a:spLocks noGrp="1"/>
          </p:cNvSpPr>
          <p:nvPr>
            <p:ph type="sldNum" sz="quarter" idx="5"/>
          </p:nvPr>
        </p:nvSpPr>
        <p:spPr/>
        <p:txBody>
          <a:bodyPr/>
          <a:lstStyle/>
          <a:p>
            <a:fld id="{4FF0573C-F130-4D1E-A886-85FBB65D3A1B}" type="slidenum">
              <a:rPr lang="en-CA" smtClean="0"/>
              <a:pPr/>
              <a:t>9</a:t>
            </a:fld>
            <a:endParaRPr lang="en-CA"/>
          </a:p>
        </p:txBody>
      </p:sp>
    </p:spTree>
    <p:extLst>
      <p:ext uri="{BB962C8B-B14F-4D97-AF65-F5344CB8AC3E}">
        <p14:creationId xmlns:p14="http://schemas.microsoft.com/office/powerpoint/2010/main" val="11157624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15.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5B4A70F-9990-4097-8DB1-CCF62ED14ED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5581" r="11840"/>
          <a:stretch/>
        </p:blipFill>
        <p:spPr>
          <a:xfrm rot="10800000">
            <a:off x="6039003" y="-7"/>
            <a:ext cx="3104997" cy="6858003"/>
          </a:xfrm>
          <a:prstGeom prst="rect">
            <a:avLst/>
          </a:prstGeom>
        </p:spPr>
      </p:pic>
      <p:sp>
        <p:nvSpPr>
          <p:cNvPr id="2" name="Title 1">
            <a:extLst>
              <a:ext uri="{FF2B5EF4-FFF2-40B4-BE49-F238E27FC236}">
                <a16:creationId xmlns:a16="http://schemas.microsoft.com/office/drawing/2014/main" id="{14A79FD9-D925-45D9-A7DA-662A6E696EAA}"/>
              </a:ext>
            </a:extLst>
          </p:cNvPr>
          <p:cNvSpPr>
            <a:spLocks noGrp="1"/>
          </p:cNvSpPr>
          <p:nvPr>
            <p:ph type="ctrTitle" hasCustomPrompt="1"/>
          </p:nvPr>
        </p:nvSpPr>
        <p:spPr>
          <a:xfrm>
            <a:off x="398463" y="737668"/>
            <a:ext cx="6053612" cy="3438682"/>
          </a:xfrm>
        </p:spPr>
        <p:txBody>
          <a:bodyPr anchor="ctr">
            <a:normAutofit/>
          </a:bodyPr>
          <a:lstStyle>
            <a:lvl1pPr algn="l">
              <a:lnSpc>
                <a:spcPct val="95000"/>
              </a:lnSpc>
              <a:defRPr sz="7200"/>
            </a:lvl1pPr>
          </a:lstStyle>
          <a:p>
            <a:r>
              <a:rPr lang="en-CA" noProof="0" dirty="0"/>
              <a:t>Title of </a:t>
            </a:r>
            <a:br>
              <a:rPr lang="en-CA" noProof="0" dirty="0"/>
            </a:br>
            <a:r>
              <a:rPr lang="en-CA" noProof="0" dirty="0"/>
              <a:t>presentation</a:t>
            </a:r>
          </a:p>
        </p:txBody>
      </p:sp>
      <p:sp>
        <p:nvSpPr>
          <p:cNvPr id="3" name="Subtitle 2">
            <a:extLst>
              <a:ext uri="{FF2B5EF4-FFF2-40B4-BE49-F238E27FC236}">
                <a16:creationId xmlns:a16="http://schemas.microsoft.com/office/drawing/2014/main" id="{C76218ED-EAF3-4B2E-B594-07CC7613C3D4}"/>
              </a:ext>
            </a:extLst>
          </p:cNvPr>
          <p:cNvSpPr>
            <a:spLocks noGrp="1"/>
          </p:cNvSpPr>
          <p:nvPr>
            <p:ph type="subTitle" idx="1" hasCustomPrompt="1"/>
          </p:nvPr>
        </p:nvSpPr>
        <p:spPr>
          <a:xfrm>
            <a:off x="398463" y="4789255"/>
            <a:ext cx="6053611" cy="407584"/>
          </a:xfrm>
        </p:spPr>
        <p:txBody>
          <a:bodyPr anchor="b"/>
          <a:lstStyle>
            <a:lvl1pPr marL="0" indent="0" algn="l">
              <a:buNone/>
              <a:defRPr sz="1400">
                <a:solidFill>
                  <a:schemeClr val="tx1"/>
                </a:solidFill>
                <a:latin typeface="+mn-lt"/>
              </a:defRPr>
            </a:lvl1pPr>
            <a:lvl2pPr marL="457063" indent="0" algn="r">
              <a:buNone/>
              <a:defRPr sz="1200">
                <a:solidFill>
                  <a:schemeClr val="tx1"/>
                </a:solidFill>
              </a:defRPr>
            </a:lvl2pPr>
            <a:lvl3pPr marL="914126" indent="0" algn="r">
              <a:buNone/>
              <a:defRPr sz="1200">
                <a:solidFill>
                  <a:schemeClr val="tx1"/>
                </a:solidFill>
              </a:defRPr>
            </a:lvl3pPr>
            <a:lvl4pPr marL="1371189" indent="0" algn="r">
              <a:buNone/>
              <a:defRPr sz="1200">
                <a:solidFill>
                  <a:schemeClr val="tx1"/>
                </a:solidFill>
              </a:defRPr>
            </a:lvl4pPr>
            <a:lvl5pPr marL="1828251" indent="0" algn="r">
              <a:buNone/>
              <a:defRPr sz="1200">
                <a:solidFill>
                  <a:schemeClr val="tx1"/>
                </a:solidFill>
              </a:defRPr>
            </a:lvl5pPr>
            <a:lvl6pPr marL="2285314" indent="0" algn="r">
              <a:buNone/>
              <a:defRPr sz="1200">
                <a:solidFill>
                  <a:schemeClr val="tx1"/>
                </a:solidFill>
              </a:defRPr>
            </a:lvl6pPr>
            <a:lvl7pPr marL="2742377" indent="0" algn="r">
              <a:buNone/>
              <a:defRPr sz="1200">
                <a:solidFill>
                  <a:schemeClr val="tx1"/>
                </a:solidFill>
              </a:defRPr>
            </a:lvl7pPr>
            <a:lvl8pPr marL="3199440" indent="0" algn="r">
              <a:buNone/>
              <a:defRPr sz="1200">
                <a:solidFill>
                  <a:schemeClr val="tx1"/>
                </a:solidFill>
              </a:defRPr>
            </a:lvl8pPr>
            <a:lvl9pPr marL="3656503" indent="0" algn="r">
              <a:buNone/>
              <a:defRPr sz="1200">
                <a:solidFill>
                  <a:schemeClr val="tx1"/>
                </a:solidFill>
              </a:defRPr>
            </a:lvl9pPr>
          </a:lstStyle>
          <a:p>
            <a:r>
              <a:rPr lang="en-CA" noProof="0" dirty="0"/>
              <a:t>Presenter Full Name</a:t>
            </a:r>
          </a:p>
        </p:txBody>
      </p:sp>
      <p:sp>
        <p:nvSpPr>
          <p:cNvPr id="4" name="Date Placeholder 3">
            <a:extLst>
              <a:ext uri="{FF2B5EF4-FFF2-40B4-BE49-F238E27FC236}">
                <a16:creationId xmlns:a16="http://schemas.microsoft.com/office/drawing/2014/main" id="{7179E835-F42F-4EB7-9CF0-61AE2C509E9A}"/>
              </a:ext>
            </a:extLst>
          </p:cNvPr>
          <p:cNvSpPr>
            <a:spLocks noGrp="1"/>
          </p:cNvSpPr>
          <p:nvPr>
            <p:ph type="dt" sz="half" idx="10"/>
          </p:nvPr>
        </p:nvSpPr>
        <p:spPr bwMode="black">
          <a:xfrm>
            <a:off x="398465" y="5459994"/>
            <a:ext cx="6053610" cy="267194"/>
          </a:xfrm>
        </p:spPr>
        <p:txBody>
          <a:bodyPr anchor="t"/>
          <a:lstStyle>
            <a:lvl1pPr algn="l">
              <a:defRPr sz="1400">
                <a:solidFill>
                  <a:schemeClr val="tx1"/>
                </a:solidFill>
                <a:latin typeface="+mn-lt"/>
              </a:defRPr>
            </a:lvl1pPr>
          </a:lstStyle>
          <a:p>
            <a:fld id="{ED3FA57E-F3C9-4422-B7DF-F56B8E1A49EB}" type="datetime4">
              <a:rPr lang="en-CA" noProof="0" smtClean="0"/>
              <a:t>February 12, 2025</a:t>
            </a:fld>
            <a:endParaRPr lang="en-CA" noProof="0"/>
          </a:p>
        </p:txBody>
      </p:sp>
      <p:sp>
        <p:nvSpPr>
          <p:cNvPr id="5" name="Footer Placeholder 4">
            <a:extLst>
              <a:ext uri="{FF2B5EF4-FFF2-40B4-BE49-F238E27FC236}">
                <a16:creationId xmlns:a16="http://schemas.microsoft.com/office/drawing/2014/main" id="{AFBA3F65-764D-4A7E-A10B-5BE344887127}"/>
              </a:ext>
            </a:extLst>
          </p:cNvPr>
          <p:cNvSpPr>
            <a:spLocks noGrp="1"/>
          </p:cNvSpPr>
          <p:nvPr>
            <p:ph type="ftr" sz="quarter" idx="11"/>
          </p:nvPr>
        </p:nvSpPr>
        <p:spPr>
          <a:xfrm>
            <a:off x="341799" y="7010401"/>
            <a:ext cx="8462696" cy="45719"/>
          </a:xfrm>
        </p:spPr>
        <p:txBody>
          <a:bodyPr/>
          <a:lstStyle/>
          <a:p>
            <a:endParaRPr lang="en-CA" dirty="0"/>
          </a:p>
        </p:txBody>
      </p:sp>
      <p:sp>
        <p:nvSpPr>
          <p:cNvPr id="6" name="Slide Number Placeholder 5">
            <a:extLst>
              <a:ext uri="{FF2B5EF4-FFF2-40B4-BE49-F238E27FC236}">
                <a16:creationId xmlns:a16="http://schemas.microsoft.com/office/drawing/2014/main" id="{9C867EB5-B07A-46BB-AD80-255361B7A403}"/>
              </a:ext>
            </a:extLst>
          </p:cNvPr>
          <p:cNvSpPr>
            <a:spLocks noGrp="1"/>
          </p:cNvSpPr>
          <p:nvPr>
            <p:ph type="sldNum" sz="quarter" idx="12"/>
          </p:nvPr>
        </p:nvSpPr>
        <p:spPr bwMode="white">
          <a:xfrm>
            <a:off x="8807965" y="7010398"/>
            <a:ext cx="336035" cy="45720"/>
          </a:xfrm>
        </p:spPr>
        <p:txBody>
          <a:bodyPr/>
          <a:lstStyle>
            <a:lvl1pPr>
              <a:defRPr sz="100">
                <a:solidFill>
                  <a:srgbClr val="E6E6E6"/>
                </a:solidFill>
              </a:defRPr>
            </a:lvl1pPr>
          </a:lstStyle>
          <a:p>
            <a:fld id="{63CCAC63-48FA-4D87-8511-FFBEA58AD00F}" type="slidenum">
              <a:rPr lang="en-CA" smtClean="0"/>
              <a:pPr/>
              <a:t>‹#›</a:t>
            </a:fld>
            <a:endParaRPr lang="en-CA" dirty="0"/>
          </a:p>
        </p:txBody>
      </p:sp>
    </p:spTree>
    <p:extLst>
      <p:ext uri="{BB962C8B-B14F-4D97-AF65-F5344CB8AC3E}">
        <p14:creationId xmlns:p14="http://schemas.microsoft.com/office/powerpoint/2010/main" val="32654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pter 3">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98463" y="780239"/>
            <a:ext cx="8360572" cy="4771958"/>
          </a:xfrm>
        </p:spPr>
        <p:txBody>
          <a:bodyPr anchor="ctr">
            <a:normAutofit/>
          </a:bodyPr>
          <a:lstStyle>
            <a:lvl1pPr>
              <a:defRPr sz="7200">
                <a:solidFill>
                  <a:schemeClr val="tx1"/>
                </a:solidFill>
              </a:defRPr>
            </a:lvl1pPr>
          </a:lstStyle>
          <a:p>
            <a:r>
              <a:rPr lang="en-CA" noProof="0" dirty="0"/>
              <a:t>Chapter slide</a:t>
            </a:r>
          </a:p>
        </p:txBody>
      </p:sp>
      <p:sp>
        <p:nvSpPr>
          <p:cNvPr id="2" name="Date Placeholder 1"/>
          <p:cNvSpPr>
            <a:spLocks noGrp="1"/>
          </p:cNvSpPr>
          <p:nvPr>
            <p:ph type="dt" sz="half" idx="10"/>
          </p:nvPr>
        </p:nvSpPr>
        <p:spPr/>
        <p:txBody>
          <a:bodyPr/>
          <a:lstStyle>
            <a:lvl1pPr>
              <a:defRPr>
                <a:solidFill>
                  <a:schemeClr val="bg1"/>
                </a:solidFill>
              </a:defRPr>
            </a:lvl1pPr>
          </a:lstStyle>
          <a:p>
            <a:fld id="{51C1510D-34D1-4B3A-9459-3FC94A26D1AA}" type="datetime4">
              <a:rPr lang="en-CA" smtClean="0"/>
              <a:t>February 12, 2025</a:t>
            </a:fld>
            <a:endParaRPr lang="en-US"/>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BB333B34-C87C-402E-ABB0-13B7C9DEBBC4}" type="slidenum">
              <a:rPr lang="en-CA" smtClean="0"/>
              <a:pPr/>
              <a:t>‹#›</a:t>
            </a:fld>
            <a:endParaRPr lang="en-CA"/>
          </a:p>
        </p:txBody>
      </p:sp>
    </p:spTree>
    <p:extLst>
      <p:ext uri="{BB962C8B-B14F-4D97-AF65-F5344CB8AC3E}">
        <p14:creationId xmlns:p14="http://schemas.microsoft.com/office/powerpoint/2010/main" val="188752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p>
            <a:r>
              <a:rPr lang="en-CA" noProof="0" dirty="0"/>
              <a:t>Slide title</a:t>
            </a:r>
          </a:p>
        </p:txBody>
      </p:sp>
      <p:sp>
        <p:nvSpPr>
          <p:cNvPr id="3" name="Date Placeholder 2"/>
          <p:cNvSpPr>
            <a:spLocks noGrp="1"/>
          </p:cNvSpPr>
          <p:nvPr>
            <p:ph type="dt" sz="half" idx="10"/>
          </p:nvPr>
        </p:nvSpPr>
        <p:spPr/>
        <p:txBody>
          <a:bodyPr/>
          <a:lstStyle/>
          <a:p>
            <a:fld id="{A37F1619-AA93-4060-BD60-C576B19528E8}" type="datetime4">
              <a:rPr lang="en-CA" smtClean="0"/>
              <a:t>February 12, 2025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78344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4" y="472438"/>
            <a:ext cx="8356240" cy="792167"/>
          </a:xfrm>
        </p:spPr>
        <p:txBody>
          <a:bodyPr/>
          <a:lstStyle/>
          <a:p>
            <a:r>
              <a:rPr lang="en-CA" noProof="0" dirty="0"/>
              <a:t>Slide title</a:t>
            </a:r>
          </a:p>
        </p:txBody>
      </p:sp>
      <p:sp>
        <p:nvSpPr>
          <p:cNvPr id="3" name="Date Placeholder 2"/>
          <p:cNvSpPr>
            <a:spLocks noGrp="1"/>
          </p:cNvSpPr>
          <p:nvPr>
            <p:ph type="dt" sz="half" idx="10"/>
          </p:nvPr>
        </p:nvSpPr>
        <p:spPr/>
        <p:txBody>
          <a:bodyPr/>
          <a:lstStyle/>
          <a:p>
            <a:fld id="{E8B94599-B0CF-427C-90FA-8448CA06BC9E}" type="datetime4">
              <a:rPr lang="en-CA" smtClean="0"/>
              <a:t>February 12, 2025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B333B34-C87C-402E-ABB0-13B7C9DEBBC4}" type="slidenum">
              <a:rPr/>
              <a:t>‹#›</a:t>
            </a:fld>
            <a:endParaRPr/>
          </a:p>
        </p:txBody>
      </p:sp>
      <p:sp>
        <p:nvSpPr>
          <p:cNvPr id="6" name="Text Placeholder 8">
            <a:extLst>
              <a:ext uri="{FF2B5EF4-FFF2-40B4-BE49-F238E27FC236}">
                <a16:creationId xmlns:a16="http://schemas.microsoft.com/office/drawing/2014/main" id="{CCA64D4B-F13B-4926-B9D7-FE0892242567}"/>
              </a:ext>
            </a:extLst>
          </p:cNvPr>
          <p:cNvSpPr>
            <a:spLocks noGrp="1"/>
          </p:cNvSpPr>
          <p:nvPr>
            <p:ph type="body" sz="quarter" idx="15" hasCustomPrompt="1"/>
          </p:nvPr>
        </p:nvSpPr>
        <p:spPr>
          <a:xfrm>
            <a:off x="1876885" y="6168123"/>
            <a:ext cx="6476093"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spTree>
    <p:extLst>
      <p:ext uri="{BB962C8B-B14F-4D97-AF65-F5344CB8AC3E}">
        <p14:creationId xmlns:p14="http://schemas.microsoft.com/office/powerpoint/2010/main" val="429415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98464" y="472438"/>
            <a:ext cx="8356240" cy="792167"/>
          </a:xfrm>
        </p:spPr>
        <p:txBody>
          <a:bodyPr/>
          <a:lstStyle/>
          <a:p>
            <a:r>
              <a:rPr lang="en-CA" noProof="0" dirty="0"/>
              <a:t>Slide title</a:t>
            </a:r>
          </a:p>
        </p:txBody>
      </p:sp>
      <p:sp>
        <p:nvSpPr>
          <p:cNvPr id="3" name="Content Placeholder 2"/>
          <p:cNvSpPr>
            <a:spLocks noGrp="1"/>
          </p:cNvSpPr>
          <p:nvPr>
            <p:ph sz="half" idx="1" hasCustomPrompt="1"/>
          </p:nvPr>
        </p:nvSpPr>
        <p:spPr>
          <a:xfrm>
            <a:off x="398464" y="1434588"/>
            <a:ext cx="4049680" cy="4576536"/>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dirty="0"/>
              <a:t>Click to add main bullet</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4" name="Content Placeholder 3"/>
          <p:cNvSpPr>
            <a:spLocks noGrp="1"/>
          </p:cNvSpPr>
          <p:nvPr>
            <p:ph sz="half" idx="2" hasCustomPrompt="1"/>
          </p:nvPr>
        </p:nvSpPr>
        <p:spPr>
          <a:xfrm>
            <a:off x="4708048" y="1434191"/>
            <a:ext cx="4046656" cy="4580885"/>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dirty="0"/>
              <a:t>Click to add main bullet</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5" name="Date Placeholder 4"/>
          <p:cNvSpPr>
            <a:spLocks noGrp="1"/>
          </p:cNvSpPr>
          <p:nvPr>
            <p:ph type="dt" sz="half" idx="10"/>
          </p:nvPr>
        </p:nvSpPr>
        <p:spPr/>
        <p:txBody>
          <a:bodyPr/>
          <a:lstStyle/>
          <a:p>
            <a:fld id="{685EE892-DA9C-470A-9EFD-1F1333ED0846}" type="datetime4">
              <a:rPr lang="en-CA" smtClean="0"/>
              <a:t>February 12, 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218193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lvl1pPr>
              <a:defRPr/>
            </a:lvl1pPr>
          </a:lstStyle>
          <a:p>
            <a:r>
              <a:rPr lang="en-CA" noProof="0" dirty="0"/>
              <a:t>Slide title</a:t>
            </a:r>
          </a:p>
        </p:txBody>
      </p:sp>
      <p:sp>
        <p:nvSpPr>
          <p:cNvPr id="3" name="Text Placeholder 2"/>
          <p:cNvSpPr>
            <a:spLocks noGrp="1"/>
          </p:cNvSpPr>
          <p:nvPr>
            <p:ph type="body" idx="1" hasCustomPrompt="1"/>
          </p:nvPr>
        </p:nvSpPr>
        <p:spPr>
          <a:xfrm>
            <a:off x="398463" y="1435608"/>
            <a:ext cx="4050792"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dirty="0"/>
              <a:t>Click to add heading</a:t>
            </a:r>
          </a:p>
        </p:txBody>
      </p:sp>
      <p:sp>
        <p:nvSpPr>
          <p:cNvPr id="4" name="Content Placeholder 3"/>
          <p:cNvSpPr>
            <a:spLocks noGrp="1"/>
          </p:cNvSpPr>
          <p:nvPr>
            <p:ph sz="half" idx="2" hasCustomPrompt="1"/>
          </p:nvPr>
        </p:nvSpPr>
        <p:spPr>
          <a:xfrm>
            <a:off x="398463" y="2126107"/>
            <a:ext cx="4050792" cy="3886200"/>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Text Placeholder 4"/>
          <p:cNvSpPr>
            <a:spLocks noGrp="1"/>
          </p:cNvSpPr>
          <p:nvPr>
            <p:ph type="body" sz="quarter" idx="3" hasCustomPrompt="1"/>
          </p:nvPr>
        </p:nvSpPr>
        <p:spPr>
          <a:xfrm>
            <a:off x="4695952" y="1435608"/>
            <a:ext cx="4049587"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dirty="0"/>
              <a:t>Click to add heading</a:t>
            </a:r>
          </a:p>
        </p:txBody>
      </p:sp>
      <p:sp>
        <p:nvSpPr>
          <p:cNvPr id="6" name="Content Placeholder 5"/>
          <p:cNvSpPr>
            <a:spLocks noGrp="1"/>
          </p:cNvSpPr>
          <p:nvPr>
            <p:ph sz="quarter" idx="4" hasCustomPrompt="1"/>
          </p:nvPr>
        </p:nvSpPr>
        <p:spPr>
          <a:xfrm>
            <a:off x="4695952" y="2126107"/>
            <a:ext cx="4049587" cy="3886200"/>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dirty="0"/>
              <a:t>Click to add main bullet</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7" name="Date Placeholder 6"/>
          <p:cNvSpPr>
            <a:spLocks noGrp="1"/>
          </p:cNvSpPr>
          <p:nvPr>
            <p:ph type="dt" sz="half" idx="10"/>
          </p:nvPr>
        </p:nvSpPr>
        <p:spPr/>
        <p:txBody>
          <a:bodyPr/>
          <a:lstStyle/>
          <a:p>
            <a:fld id="{00A4CB11-CC29-45DE-86FE-3B5E9B18E485}" type="datetime4">
              <a:rPr lang="en-CA" smtClean="0"/>
              <a:t>February 12, 2025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334494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3042303" cy="6857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 name="Title 1"/>
          <p:cNvSpPr>
            <a:spLocks noGrp="1"/>
          </p:cNvSpPr>
          <p:nvPr>
            <p:ph type="title" hasCustomPrompt="1"/>
          </p:nvPr>
        </p:nvSpPr>
        <p:spPr>
          <a:xfrm>
            <a:off x="398463" y="463844"/>
            <a:ext cx="2469787" cy="3401475"/>
          </a:xfrm>
        </p:spPr>
        <p:txBody>
          <a:bodyPr anchor="t">
            <a:noAutofit/>
          </a:bodyPr>
          <a:lstStyle>
            <a:lvl1pPr>
              <a:lnSpc>
                <a:spcPct val="95000"/>
              </a:lnSpc>
              <a:spcBef>
                <a:spcPts val="0"/>
              </a:spcBef>
              <a:defRPr sz="3200" baseline="0">
                <a:solidFill>
                  <a:schemeClr val="bg1"/>
                </a:solidFill>
              </a:defRPr>
            </a:lvl1pPr>
          </a:lstStyle>
          <a:p>
            <a:r>
              <a:rPr lang="en-CA" noProof="0" dirty="0"/>
              <a:t>Title </a:t>
            </a:r>
            <a:br>
              <a:rPr lang="en-CA" noProof="0" dirty="0"/>
            </a:br>
            <a:r>
              <a:rPr lang="en-CA" noProof="0" dirty="0"/>
              <a:t>of slide</a:t>
            </a:r>
          </a:p>
        </p:txBody>
      </p:sp>
      <p:sp>
        <p:nvSpPr>
          <p:cNvPr id="4" name="Date Placeholder 3"/>
          <p:cNvSpPr>
            <a:spLocks noGrp="1"/>
          </p:cNvSpPr>
          <p:nvPr>
            <p:ph type="dt" sz="half" idx="10"/>
          </p:nvPr>
        </p:nvSpPr>
        <p:spPr>
          <a:xfrm>
            <a:off x="8807965" y="7010398"/>
            <a:ext cx="336035" cy="45720"/>
          </a:xfrm>
        </p:spPr>
        <p:txBody>
          <a:bodyPr/>
          <a:lstStyle/>
          <a:p>
            <a:fld id="{FF132DD1-ED70-4BDF-9A73-CA79C3A1B7D9}" type="datetime4">
              <a:rPr lang="en-CA" smtClean="0"/>
              <a:t>February 12, 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270902" y="6170281"/>
            <a:ext cx="508207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pic>
        <p:nvPicPr>
          <p:cNvPr id="3" name="Graphic 2">
            <a:extLst>
              <a:ext uri="{FF2B5EF4-FFF2-40B4-BE49-F238E27FC236}">
                <a16:creationId xmlns:a16="http://schemas.microsoft.com/office/drawing/2014/main" id="{94741676-E466-45EE-9456-AFE9D2BAAE5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301899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3042303" cy="6857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 name="Title 1"/>
          <p:cNvSpPr>
            <a:spLocks noGrp="1"/>
          </p:cNvSpPr>
          <p:nvPr>
            <p:ph type="title" hasCustomPrompt="1"/>
          </p:nvPr>
        </p:nvSpPr>
        <p:spPr>
          <a:xfrm>
            <a:off x="400572" y="463844"/>
            <a:ext cx="2467680" cy="3401475"/>
          </a:xfrm>
        </p:spPr>
        <p:txBody>
          <a:bodyPr anchor="t">
            <a:noAutofit/>
          </a:bodyPr>
          <a:lstStyle>
            <a:lvl1pPr>
              <a:lnSpc>
                <a:spcPct val="95000"/>
              </a:lnSpc>
              <a:spcBef>
                <a:spcPts val="0"/>
              </a:spcBef>
              <a:defRPr sz="3200" baseline="0">
                <a:solidFill>
                  <a:schemeClr val="bg1"/>
                </a:solidFill>
              </a:defRPr>
            </a:lvl1pPr>
          </a:lstStyle>
          <a:p>
            <a:r>
              <a:rPr lang="en-CA" noProof="0" dirty="0"/>
              <a:t>Title </a:t>
            </a:r>
            <a:br>
              <a:rPr lang="en-CA" noProof="0" dirty="0"/>
            </a:br>
            <a:r>
              <a:rPr lang="en-CA" noProof="0" dirty="0"/>
              <a:t>of slide</a:t>
            </a:r>
          </a:p>
        </p:txBody>
      </p:sp>
      <p:sp>
        <p:nvSpPr>
          <p:cNvPr id="4" name="Date Placeholder 3"/>
          <p:cNvSpPr>
            <a:spLocks noGrp="1"/>
          </p:cNvSpPr>
          <p:nvPr>
            <p:ph type="dt" sz="half" idx="10"/>
          </p:nvPr>
        </p:nvSpPr>
        <p:spPr>
          <a:xfrm>
            <a:off x="8807965" y="7010398"/>
            <a:ext cx="336035" cy="45720"/>
          </a:xfrm>
        </p:spPr>
        <p:txBody>
          <a:bodyPr/>
          <a:lstStyle/>
          <a:p>
            <a:fld id="{2225BEF7-362C-47A2-99CE-F92BC52601A4}" type="datetime4">
              <a:rPr lang="en-CA" smtClean="0"/>
              <a:t>February 12, 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270901" y="6170281"/>
            <a:ext cx="5082077"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pic>
        <p:nvPicPr>
          <p:cNvPr id="3" name="Graphic 2">
            <a:extLst>
              <a:ext uri="{FF2B5EF4-FFF2-40B4-BE49-F238E27FC236}">
                <a16:creationId xmlns:a16="http://schemas.microsoft.com/office/drawing/2014/main" id="{8E0896CE-7B58-4926-945B-578075DD217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196720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wo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3042303" cy="6857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3270901" y="475488"/>
            <a:ext cx="5474189"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CA" noProof="0" dirty="0"/>
              <a:t>Title here</a:t>
            </a:r>
          </a:p>
        </p:txBody>
      </p:sp>
      <p:sp>
        <p:nvSpPr>
          <p:cNvPr id="2" name="Title 1"/>
          <p:cNvSpPr>
            <a:spLocks noGrp="1"/>
          </p:cNvSpPr>
          <p:nvPr>
            <p:ph type="title" hasCustomPrompt="1"/>
          </p:nvPr>
        </p:nvSpPr>
        <p:spPr>
          <a:xfrm>
            <a:off x="400572" y="463844"/>
            <a:ext cx="2467680" cy="3401475"/>
          </a:xfrm>
        </p:spPr>
        <p:txBody>
          <a:bodyPr anchor="t">
            <a:noAutofit/>
          </a:bodyPr>
          <a:lstStyle>
            <a:lvl1pPr>
              <a:lnSpc>
                <a:spcPct val="95000"/>
              </a:lnSpc>
              <a:spcBef>
                <a:spcPts val="0"/>
              </a:spcBef>
              <a:defRPr sz="3200" baseline="0">
                <a:solidFill>
                  <a:schemeClr val="bg1"/>
                </a:solidFill>
              </a:defRPr>
            </a:lvl1pPr>
          </a:lstStyle>
          <a:p>
            <a:r>
              <a:rPr lang="en-CA" noProof="0" dirty="0"/>
              <a:t>Title </a:t>
            </a:r>
            <a:br>
              <a:rPr lang="en-CA" noProof="0" dirty="0"/>
            </a:br>
            <a:r>
              <a:rPr lang="en-CA" noProof="0" dirty="0"/>
              <a:t>of slide</a:t>
            </a:r>
          </a:p>
        </p:txBody>
      </p:sp>
      <p:sp>
        <p:nvSpPr>
          <p:cNvPr id="4" name="Date Placeholder 3"/>
          <p:cNvSpPr>
            <a:spLocks noGrp="1"/>
          </p:cNvSpPr>
          <p:nvPr>
            <p:ph type="dt" sz="half" idx="10"/>
          </p:nvPr>
        </p:nvSpPr>
        <p:spPr>
          <a:xfrm>
            <a:off x="8807965" y="7010398"/>
            <a:ext cx="336035" cy="45720"/>
          </a:xfrm>
        </p:spPr>
        <p:txBody>
          <a:bodyPr/>
          <a:lstStyle/>
          <a:p>
            <a:fld id="{FF132DD1-ED70-4BDF-9A73-CA79C3A1B7D9}" type="datetime4">
              <a:rPr lang="en-CA" smtClean="0"/>
              <a:t>February 12, 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270901" y="6170281"/>
            <a:ext cx="5082077"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sp>
        <p:nvSpPr>
          <p:cNvPr id="15" name="Content Placeholder 2">
            <a:extLst>
              <a:ext uri="{FF2B5EF4-FFF2-40B4-BE49-F238E27FC236}">
                <a16:creationId xmlns:a16="http://schemas.microsoft.com/office/drawing/2014/main" id="{038F0D64-3A18-458E-9DB0-82116D7EB002}"/>
              </a:ext>
            </a:extLst>
          </p:cNvPr>
          <p:cNvSpPr>
            <a:spLocks noGrp="1"/>
          </p:cNvSpPr>
          <p:nvPr>
            <p:ph idx="1" hasCustomPrompt="1"/>
          </p:nvPr>
        </p:nvSpPr>
        <p:spPr>
          <a:xfrm>
            <a:off x="3270900" y="1434190"/>
            <a:ext cx="5472527" cy="4584841"/>
          </a:xfrm>
        </p:spPr>
        <p:txBody>
          <a:bodyPr/>
          <a:lstStyle>
            <a:lvl1pPr>
              <a:defRPr/>
            </a:lvl1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pic>
        <p:nvPicPr>
          <p:cNvPr id="3" name="Graphic 2">
            <a:extLst>
              <a:ext uri="{FF2B5EF4-FFF2-40B4-BE49-F238E27FC236}">
                <a16:creationId xmlns:a16="http://schemas.microsoft.com/office/drawing/2014/main" id="{E9DB73A5-19DD-458A-A6D2-8AE467CDCE9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416320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re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3042303" cy="6857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3270901" y="475488"/>
            <a:ext cx="1904958"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CA" noProof="0" dirty="0"/>
              <a:t>Title here</a:t>
            </a:r>
          </a:p>
        </p:txBody>
      </p:sp>
      <p:sp>
        <p:nvSpPr>
          <p:cNvPr id="2" name="Title 1"/>
          <p:cNvSpPr>
            <a:spLocks noGrp="1"/>
          </p:cNvSpPr>
          <p:nvPr>
            <p:ph type="title" hasCustomPrompt="1"/>
          </p:nvPr>
        </p:nvSpPr>
        <p:spPr>
          <a:xfrm>
            <a:off x="400572" y="463844"/>
            <a:ext cx="2467680" cy="3401475"/>
          </a:xfrm>
        </p:spPr>
        <p:txBody>
          <a:bodyPr anchor="t">
            <a:noAutofit/>
          </a:bodyPr>
          <a:lstStyle>
            <a:lvl1pPr>
              <a:lnSpc>
                <a:spcPct val="95000"/>
              </a:lnSpc>
              <a:spcBef>
                <a:spcPts val="0"/>
              </a:spcBef>
              <a:defRPr sz="3200" baseline="0">
                <a:solidFill>
                  <a:schemeClr val="bg1"/>
                </a:solidFill>
              </a:defRPr>
            </a:lvl1pPr>
          </a:lstStyle>
          <a:p>
            <a:r>
              <a:rPr lang="en-CA" noProof="0" dirty="0"/>
              <a:t>Title </a:t>
            </a:r>
            <a:br>
              <a:rPr lang="en-CA" noProof="0" dirty="0"/>
            </a:br>
            <a:r>
              <a:rPr lang="en-CA" noProof="0" dirty="0"/>
              <a:t>of slide</a:t>
            </a:r>
          </a:p>
        </p:txBody>
      </p:sp>
      <p:sp>
        <p:nvSpPr>
          <p:cNvPr id="4" name="Date Placeholder 3"/>
          <p:cNvSpPr>
            <a:spLocks noGrp="1"/>
          </p:cNvSpPr>
          <p:nvPr>
            <p:ph type="dt" sz="half" idx="10"/>
          </p:nvPr>
        </p:nvSpPr>
        <p:spPr>
          <a:xfrm>
            <a:off x="8807965" y="7010398"/>
            <a:ext cx="336035" cy="45720"/>
          </a:xfrm>
        </p:spPr>
        <p:txBody>
          <a:bodyPr/>
          <a:lstStyle/>
          <a:p>
            <a:fld id="{2225BEF7-362C-47A2-99CE-F92BC52601A4}" type="datetime4">
              <a:rPr lang="en-CA" smtClean="0"/>
              <a:t>February 12, 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a:p>
        </p:txBody>
      </p:sp>
      <p:sp>
        <p:nvSpPr>
          <p:cNvPr id="14" name="Text Placeholder 19">
            <a:extLst>
              <a:ext uri="{FF2B5EF4-FFF2-40B4-BE49-F238E27FC236}">
                <a16:creationId xmlns:a16="http://schemas.microsoft.com/office/drawing/2014/main" id="{A51932F0-EBB7-48D2-9591-40F3F9E75737}"/>
              </a:ext>
            </a:extLst>
          </p:cNvPr>
          <p:cNvSpPr>
            <a:spLocks noGrp="1"/>
          </p:cNvSpPr>
          <p:nvPr>
            <p:ph type="body" sz="quarter" idx="20" hasCustomPrompt="1"/>
          </p:nvPr>
        </p:nvSpPr>
        <p:spPr>
          <a:xfrm>
            <a:off x="5576424" y="475488"/>
            <a:ext cx="3166686" cy="792162"/>
          </a:xfrm>
        </p:spPr>
        <p:txBody>
          <a:bodyPr anchor="t"/>
          <a:lstStyle>
            <a:lvl1pPr marL="0" indent="0">
              <a:lnSpc>
                <a:spcPct val="95000"/>
              </a:lnSpc>
              <a:spcBef>
                <a:spcPts val="0"/>
              </a:spcBef>
              <a:buNone/>
              <a:defRPr sz="2400" b="0">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CA" noProof="0" dirty="0"/>
              <a:t>Optional title</a:t>
            </a:r>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270901" y="6170281"/>
            <a:ext cx="5082077"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sp>
        <p:nvSpPr>
          <p:cNvPr id="10" name="Text Placeholder 9">
            <a:extLst>
              <a:ext uri="{FF2B5EF4-FFF2-40B4-BE49-F238E27FC236}">
                <a16:creationId xmlns:a16="http://schemas.microsoft.com/office/drawing/2014/main" id="{86456917-5A0D-4B01-9F9A-CC2545886632}"/>
              </a:ext>
            </a:extLst>
          </p:cNvPr>
          <p:cNvSpPr>
            <a:spLocks noGrp="1"/>
          </p:cNvSpPr>
          <p:nvPr>
            <p:ph type="body" sz="quarter" idx="21" hasCustomPrompt="1"/>
          </p:nvPr>
        </p:nvSpPr>
        <p:spPr>
          <a:xfrm>
            <a:off x="3270901" y="1435609"/>
            <a:ext cx="1904958" cy="4583424"/>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CA" noProof="0" dirty="0"/>
              <a:t>Click to add body copy</a:t>
            </a:r>
          </a:p>
          <a:p>
            <a:pPr lvl="1"/>
            <a:r>
              <a:rPr lang="en-CA" noProof="0" dirty="0"/>
              <a:t>Second level</a:t>
            </a:r>
          </a:p>
          <a:p>
            <a:pPr lvl="2"/>
            <a:r>
              <a:rPr lang="en-CA" noProof="0" dirty="0"/>
              <a:t>Third level</a:t>
            </a:r>
          </a:p>
          <a:p>
            <a:pPr lvl="3"/>
            <a:r>
              <a:rPr lang="en-CA" noProof="0" dirty="0"/>
              <a:t>Fourth level</a:t>
            </a:r>
          </a:p>
        </p:txBody>
      </p:sp>
      <p:sp>
        <p:nvSpPr>
          <p:cNvPr id="15" name="Content Placeholder 14">
            <a:extLst>
              <a:ext uri="{FF2B5EF4-FFF2-40B4-BE49-F238E27FC236}">
                <a16:creationId xmlns:a16="http://schemas.microsoft.com/office/drawing/2014/main" id="{50063603-5807-4630-8EB7-C1EBC7302DA8}"/>
              </a:ext>
            </a:extLst>
          </p:cNvPr>
          <p:cNvSpPr>
            <a:spLocks noGrp="1"/>
          </p:cNvSpPr>
          <p:nvPr>
            <p:ph sz="quarter" idx="22" hasCustomPrompt="1"/>
          </p:nvPr>
        </p:nvSpPr>
        <p:spPr>
          <a:xfrm>
            <a:off x="5576432" y="1435609"/>
            <a:ext cx="3166996" cy="4583424"/>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CA" noProof="0" dirty="0"/>
              <a:t>Add body copy or click icon for other content options</a:t>
            </a:r>
          </a:p>
          <a:p>
            <a:pPr lvl="1"/>
            <a:r>
              <a:rPr lang="en-CA" noProof="0" dirty="0"/>
              <a:t>Second level</a:t>
            </a:r>
          </a:p>
          <a:p>
            <a:pPr lvl="2"/>
            <a:r>
              <a:rPr lang="en-CA" noProof="0" dirty="0"/>
              <a:t>Third level</a:t>
            </a:r>
          </a:p>
          <a:p>
            <a:pPr lvl="3"/>
            <a:r>
              <a:rPr lang="en-CA" noProof="0" dirty="0"/>
              <a:t>Fourth level</a:t>
            </a:r>
          </a:p>
        </p:txBody>
      </p:sp>
      <p:pic>
        <p:nvPicPr>
          <p:cNvPr id="3" name="Graphic 2">
            <a:extLst>
              <a:ext uri="{FF2B5EF4-FFF2-40B4-BE49-F238E27FC236}">
                <a16:creationId xmlns:a16="http://schemas.microsoft.com/office/drawing/2014/main" id="{6F1B1749-88F9-4BA5-9FF2-EE9E2126FAC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357698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66896-6C98-4CA5-8352-966F1C5B8B94}" type="datetime4">
              <a:rPr lang="en-CA" smtClean="0"/>
              <a:t>February 12, 2025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278762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lvl1pPr>
              <a:defRPr baseline="0"/>
            </a:lvl1pPr>
          </a:lstStyle>
          <a:p>
            <a:r>
              <a:rPr lang="en-CA" noProof="0" dirty="0"/>
              <a:t>Slide title</a:t>
            </a:r>
          </a:p>
        </p:txBody>
      </p:sp>
      <p:sp>
        <p:nvSpPr>
          <p:cNvPr id="3" name="Content Placeholder 2"/>
          <p:cNvSpPr>
            <a:spLocks noGrp="1"/>
          </p:cNvSpPr>
          <p:nvPr>
            <p:ph idx="1" hasCustomPrompt="1"/>
          </p:nvPr>
        </p:nvSpPr>
        <p:spPr>
          <a:xfrm>
            <a:off x="398463" y="1434190"/>
            <a:ext cx="8347076"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p:cNvSpPr>
            <a:spLocks noGrp="1"/>
          </p:cNvSpPr>
          <p:nvPr>
            <p:ph type="dt" sz="half" idx="10"/>
          </p:nvPr>
        </p:nvSpPr>
        <p:spPr>
          <a:xfrm>
            <a:off x="8807965" y="7010398"/>
            <a:ext cx="336035" cy="45720"/>
          </a:xfrm>
        </p:spPr>
        <p:txBody>
          <a:bodyPr/>
          <a:lstStyle/>
          <a:p>
            <a:fld id="{00AC8BC0-4B7F-45B2-9F9D-C2C3E01E876C}" type="datetime4">
              <a:rPr lang="en-CA" smtClean="0"/>
              <a:t>February 12, 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Tree>
    <p:extLst>
      <p:ext uri="{BB962C8B-B14F-4D97-AF65-F5344CB8AC3E}">
        <p14:creationId xmlns:p14="http://schemas.microsoft.com/office/powerpoint/2010/main" val="273934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B2C3B442-1249-4FC3-83EE-3BA61C9623C1}" type="datetime4">
              <a:rPr lang="en-CA" smtClean="0"/>
              <a:t>February 12, 2025</a:t>
            </a:fld>
            <a:endParaRPr lang="en-US"/>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B333B34-C87C-402E-ABB0-13B7C9DEBBC4}" type="slidenum">
              <a:rPr lang="en-CA" smtClean="0"/>
              <a:pPr/>
              <a:t>‹#›</a:t>
            </a:fld>
            <a:endParaRPr lang="en-CA"/>
          </a:p>
        </p:txBody>
      </p:sp>
      <p:pic>
        <p:nvPicPr>
          <p:cNvPr id="2" name="Graphic 1">
            <a:extLst>
              <a:ext uri="{FF2B5EF4-FFF2-40B4-BE49-F238E27FC236}">
                <a16:creationId xmlns:a16="http://schemas.microsoft.com/office/drawing/2014/main" id="{2065AA00-BE9A-4802-A82F-20C9FFDAF1A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168636" y="2659696"/>
            <a:ext cx="4806728" cy="1538609"/>
          </a:xfrm>
          <a:prstGeom prst="rect">
            <a:avLst/>
          </a:prstGeom>
        </p:spPr>
      </p:pic>
    </p:spTree>
    <p:extLst>
      <p:ext uri="{BB962C8B-B14F-4D97-AF65-F5344CB8AC3E}">
        <p14:creationId xmlns:p14="http://schemas.microsoft.com/office/powerpoint/2010/main" val="394887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etting starte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3644089-4705-4322-A72A-2DE718A0D3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18210" y="4612693"/>
            <a:ext cx="1123138" cy="842400"/>
          </a:xfrm>
          <a:prstGeom prst="rect">
            <a:avLst/>
          </a:prstGeom>
          <a:ln w="3175">
            <a:solidFill>
              <a:schemeClr val="bg2">
                <a:lumMod val="60000"/>
                <a:lumOff val="40000"/>
              </a:schemeClr>
            </a:solidFill>
          </a:ln>
        </p:spPr>
      </p:pic>
      <p:sp>
        <p:nvSpPr>
          <p:cNvPr id="17" name="Rectangle 16">
            <a:extLst>
              <a:ext uri="{FF2B5EF4-FFF2-40B4-BE49-F238E27FC236}">
                <a16:creationId xmlns:a16="http://schemas.microsoft.com/office/drawing/2014/main" id="{99911C52-8BD4-4F0D-866B-C996C90A70C0}"/>
              </a:ext>
            </a:extLst>
          </p:cNvPr>
          <p:cNvSpPr/>
          <p:nvPr userDrawn="1"/>
        </p:nvSpPr>
        <p:spPr>
          <a:xfrm>
            <a:off x="405925" y="1584823"/>
            <a:ext cx="8229600" cy="3874907"/>
          </a:xfrm>
          <a:prstGeom prst="rect">
            <a:avLst/>
          </a:prstGeom>
        </p:spPr>
        <p:txBody>
          <a:bodyPr wrap="square" lIns="0" rIns="0">
            <a:spAutoFit/>
          </a:bodyPr>
          <a:lstStyle/>
          <a:p>
            <a:pPr marL="0" marR="0" lvl="0" indent="0" algn="l" defTabSz="914400" rtl="0" eaLnBrk="1" fontAlgn="auto" latinLnBrk="0" hangingPunct="1">
              <a:lnSpc>
                <a:spcPct val="95000"/>
              </a:lnSpc>
              <a:spcBef>
                <a:spcPts val="1200"/>
              </a:spcBef>
              <a:spcAft>
                <a:spcPts val="0"/>
              </a:spcAft>
              <a:buClrTx/>
              <a:buSzTx/>
              <a:buFont typeface="Arial" panose="020B0604020202020204" pitchFamily="34" charset="0"/>
              <a:buNone/>
              <a:tabLst/>
              <a:defRPr/>
            </a:pPr>
            <a:r>
              <a:rPr kumimoji="0" lang="en-CA" sz="1400" b="1" i="0" u="none" strike="noStrike" kern="1200" cap="none" spc="0" normalizeH="0" baseline="0" noProof="0" dirty="0">
                <a:ln>
                  <a:noFill/>
                </a:ln>
                <a:solidFill>
                  <a:prstClr val="black"/>
                </a:solidFill>
                <a:effectLst/>
                <a:uLnTx/>
                <a:uFillTx/>
                <a:latin typeface="+mn-lt"/>
                <a:ea typeface="+mn-ea"/>
                <a:cs typeface="+mn-cs"/>
              </a:rPr>
              <a:t>A few recommendations: </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CA" sz="1400" b="0" i="0" u="none" strike="noStrike" kern="1200" cap="none" spc="0" normalizeH="0" baseline="0" noProof="0" dirty="0">
                <a:ln>
                  <a:noFill/>
                </a:ln>
                <a:solidFill>
                  <a:prstClr val="black"/>
                </a:solidFill>
                <a:effectLst/>
                <a:uLnTx/>
                <a:uFillTx/>
                <a:latin typeface="+mn-lt"/>
                <a:ea typeface="+mn-ea"/>
                <a:cs typeface="+mn-cs"/>
              </a:rPr>
              <a:t>Sample slides are included to help you get started. You can edit these sample slides or insert new slides, however it is recommended you maintain a consistent title and finishing slide.</a:t>
            </a:r>
            <a:endParaRPr kumimoji="0" lang="en-CA" sz="14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CA" sz="1400" b="0" i="0" u="none" strike="noStrike" kern="1200" cap="none" spc="0" normalizeH="0" baseline="0" noProof="0" dirty="0">
                <a:ln>
                  <a:noFill/>
                </a:ln>
                <a:solidFill>
                  <a:prstClr val="black"/>
                </a:solidFill>
                <a:effectLst/>
                <a:uLnTx/>
                <a:uFillTx/>
                <a:latin typeface="+mn-lt"/>
                <a:ea typeface="+mn-ea"/>
                <a:cs typeface="+mn-cs"/>
              </a:rPr>
              <a:t>Maintain the integrity of the key template features: Ensure consistency in locations and space around the logo, leverage the Manulife JH color palette and Arial font, and use the icons and images that have been provided for you.</a:t>
            </a:r>
            <a:endParaRPr kumimoji="0" lang="en-CA" sz="1400" b="0" i="0" u="none" strike="noStrike" kern="1200" cap="none" spc="0" normalizeH="0" baseline="0" noProof="0" dirty="0">
              <a:ln>
                <a:noFill/>
              </a:ln>
              <a:solidFill>
                <a:schemeClr val="bg1"/>
              </a:solidFill>
              <a:effectLst/>
              <a:uLnTx/>
              <a:uFillTx/>
              <a:latin typeface="Arial" panose="02020503040401060103" pitchFamily="18" charset="0"/>
              <a:ea typeface="+mn-ea"/>
              <a:cs typeface="+mn-cs"/>
            </a:endParaRPr>
          </a:p>
          <a:p>
            <a:pPr marL="228600" marR="0" lvl="0" indent="-228600" algn="l" defTabSz="914400" rtl="0" eaLnBrk="1" fontAlgn="auto" latinLnBrk="0" hangingPunct="1">
              <a:lnSpc>
                <a:spcPct val="100000"/>
              </a:lnSpc>
              <a:spcBef>
                <a:spcPts val="1200"/>
              </a:spcBef>
              <a:spcAft>
                <a:spcPts val="0"/>
              </a:spcAft>
              <a:buClrTx/>
              <a:buSzPct val="100000"/>
              <a:buFont typeface="Arial" panose="020B0604020202020204" pitchFamily="34" charset="0"/>
              <a:buChar char="•"/>
              <a:tabLst/>
              <a:defRPr/>
            </a:pPr>
            <a:endParaRPr kumimoji="0" lang="en-CA" sz="2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endParaRPr kumimoji="0" lang="en-CA" sz="3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kumimoji="0" lang="en-CA" sz="1400" b="1" i="0" u="none" strike="noStrike" kern="1200" cap="none" spc="0" normalizeH="0" baseline="0" noProof="0" dirty="0">
                <a:ln>
                  <a:noFill/>
                </a:ln>
                <a:solidFill>
                  <a:prstClr val="black"/>
                </a:solidFill>
                <a:effectLst/>
                <a:uLnTx/>
                <a:uFillTx/>
                <a:latin typeface="+mn-lt"/>
                <a:ea typeface="+mn-ea"/>
                <a:cs typeface="+mn-cs"/>
              </a:rPr>
              <a:t>If you have any questions or concerns, </a:t>
            </a:r>
            <a:br>
              <a:rPr kumimoji="0" lang="en-CA" sz="1400" b="1" i="0" u="none" strike="noStrike" kern="1200" cap="none" spc="0" normalizeH="0" baseline="0" noProof="0" dirty="0">
                <a:ln>
                  <a:noFill/>
                </a:ln>
                <a:solidFill>
                  <a:prstClr val="black"/>
                </a:solidFill>
                <a:effectLst/>
                <a:uLnTx/>
                <a:uFillTx/>
                <a:latin typeface="+mn-lt"/>
                <a:ea typeface="+mn-ea"/>
                <a:cs typeface="+mn-cs"/>
              </a:rPr>
            </a:br>
            <a:r>
              <a:rPr kumimoji="0" lang="en-CA" sz="1400" b="1" i="0" u="none" strike="noStrike" kern="1200" cap="none" spc="0" normalizeH="0" baseline="0" noProof="0" dirty="0">
                <a:ln>
                  <a:noFill/>
                </a:ln>
                <a:solidFill>
                  <a:prstClr val="black"/>
                </a:solidFill>
                <a:effectLst/>
                <a:uLnTx/>
                <a:uFillTx/>
                <a:latin typeface="+mn-lt"/>
                <a:ea typeface="+mn-ea"/>
                <a:cs typeface="+mn-cs"/>
              </a:rPr>
              <a:t>please email us at brand@manulife.com.</a:t>
            </a:r>
          </a:p>
          <a:p>
            <a:pPr marL="228600" marR="0" lvl="0" indent="-228600" algn="l" defTabSz="914400" rtl="0" eaLnBrk="1" fontAlgn="auto" latinLnBrk="0" hangingPunct="1">
              <a:lnSpc>
                <a:spcPct val="100000"/>
              </a:lnSpc>
              <a:spcBef>
                <a:spcPts val="1200"/>
              </a:spcBef>
              <a:spcAft>
                <a:spcPts val="0"/>
              </a:spcAft>
              <a:buClrTx/>
              <a:buSzPct val="100000"/>
              <a:buFont typeface="Arial" panose="020B0604020202020204" pitchFamily="34" charset="0"/>
              <a:buChar char="•"/>
              <a:tabLst/>
              <a:defRPr/>
            </a:pPr>
            <a:endParaRPr kumimoji="0" lang="en-CA"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5" name="Rectangle 14">
            <a:extLst>
              <a:ext uri="{FF2B5EF4-FFF2-40B4-BE49-F238E27FC236}">
                <a16:creationId xmlns:a16="http://schemas.microsoft.com/office/drawing/2014/main" id="{11E92F06-F4FB-4621-9169-B57FD0A41EED}"/>
              </a:ext>
            </a:extLst>
          </p:cNvPr>
          <p:cNvSpPr/>
          <p:nvPr userDrawn="1"/>
        </p:nvSpPr>
        <p:spPr>
          <a:xfrm>
            <a:off x="388832" y="950979"/>
            <a:ext cx="8359312" cy="400110"/>
          </a:xfrm>
          <a:prstGeom prst="rect">
            <a:avLst/>
          </a:prstGeom>
        </p:spPr>
        <p:txBody>
          <a:bodyPr wrap="square" lIns="0" rIns="0">
            <a:spAutoFit/>
          </a:bodyPr>
          <a:lstStyle/>
          <a:p>
            <a:r>
              <a:rPr kumimoji="0" lang="en-US" sz="2000" b="1" i="0" u="none" strike="noStrike" kern="1200" cap="none" spc="0" normalizeH="0" baseline="0" noProof="0" dirty="0">
                <a:ln>
                  <a:noFill/>
                </a:ln>
                <a:solidFill>
                  <a:prstClr val="black"/>
                </a:solidFill>
                <a:effectLst/>
                <a:uLnTx/>
                <a:uFillTx/>
                <a:latin typeface="+mn-lt"/>
                <a:ea typeface="+mj-ea"/>
                <a:cs typeface="+mj-cs"/>
              </a:rPr>
              <a:t>Getting Started – </a:t>
            </a:r>
            <a:r>
              <a:rPr kumimoji="0" lang="en-US" sz="2000" b="1" i="0" u="none" strike="noStrike" kern="1200" cap="none" spc="0" normalizeH="0" baseline="0" noProof="0" dirty="0">
                <a:ln>
                  <a:noFill/>
                </a:ln>
                <a:solidFill>
                  <a:prstClr val="black"/>
                </a:solidFill>
                <a:effectLst/>
                <a:uLnTx/>
                <a:uFillTx/>
                <a:latin typeface="+mn-lt"/>
                <a:ea typeface="+mn-ea"/>
                <a:cs typeface="+mn-cs"/>
              </a:rPr>
              <a:t>Official John Hancock Template</a:t>
            </a:r>
            <a:endParaRPr lang="en-CA" sz="1600" dirty="0"/>
          </a:p>
        </p:txBody>
      </p:sp>
      <p:sp>
        <p:nvSpPr>
          <p:cNvPr id="2" name="Date Placeholder 1"/>
          <p:cNvSpPr>
            <a:spLocks noGrp="1"/>
          </p:cNvSpPr>
          <p:nvPr userDrawn="1">
            <p:ph type="dt" sz="half" idx="10"/>
          </p:nvPr>
        </p:nvSpPr>
        <p:spPr/>
        <p:txBody>
          <a:bodyPr/>
          <a:lstStyle/>
          <a:p>
            <a:fld id="{61A4BEF5-9A05-4D20-83E5-233E87403DC0}" type="datetime4">
              <a:rPr lang="en-CA" smtClean="0"/>
              <a:t>February 12, 2025</a:t>
            </a:fld>
            <a:endParaRPr/>
          </a:p>
        </p:txBody>
      </p:sp>
      <p:sp>
        <p:nvSpPr>
          <p:cNvPr id="3" name="Footer Placeholder 2"/>
          <p:cNvSpPr>
            <a:spLocks noGrp="1"/>
          </p:cNvSpPr>
          <p:nvPr userDrawn="1">
            <p:ph type="ftr" sz="quarter" idx="11"/>
          </p:nvPr>
        </p:nvSpPr>
        <p:spPr/>
        <p:txBody>
          <a:bodyPr/>
          <a:lstStyle/>
          <a:p>
            <a:endParaRPr/>
          </a:p>
        </p:txBody>
      </p:sp>
      <p:sp>
        <p:nvSpPr>
          <p:cNvPr id="4" name="Slide Number Placeholder 3"/>
          <p:cNvSpPr>
            <a:spLocks noGrp="1"/>
          </p:cNvSpPr>
          <p:nvPr userDrawn="1">
            <p:ph type="sldNum" sz="quarter" idx="12"/>
          </p:nvPr>
        </p:nvSpPr>
        <p:spPr/>
        <p:txBody>
          <a:bodyPr/>
          <a:lstStyle/>
          <a:p>
            <a:fld id="{BB333B34-C87C-402E-ABB0-13B7C9DEBBC4}" type="slidenum">
              <a:rPr/>
              <a:t>‹#›</a:t>
            </a:fld>
            <a:endParaRPr/>
          </a:p>
        </p:txBody>
      </p:sp>
      <p:sp>
        <p:nvSpPr>
          <p:cNvPr id="9" name="Rectangle 8">
            <a:extLst>
              <a:ext uri="{FF2B5EF4-FFF2-40B4-BE49-F238E27FC236}">
                <a16:creationId xmlns:a16="http://schemas.microsoft.com/office/drawing/2014/main" id="{A153B09A-151F-464A-973F-FF30F816F5E8}"/>
              </a:ext>
            </a:extLst>
          </p:cNvPr>
          <p:cNvSpPr/>
          <p:nvPr userDrawn="1"/>
        </p:nvSpPr>
        <p:spPr>
          <a:xfrm>
            <a:off x="397379" y="359681"/>
            <a:ext cx="2630528" cy="246221"/>
          </a:xfrm>
          <a:prstGeom prst="rect">
            <a:avLst/>
          </a:prstGeom>
        </p:spPr>
        <p:txBody>
          <a:bodyPr wrap="none" lIns="0" rIns="0">
            <a:spAutoFit/>
          </a:bodyPr>
          <a:lstStyle/>
          <a:p>
            <a:r>
              <a:rPr lang="en-US" sz="1000" dirty="0">
                <a:latin typeface="+mn-lt"/>
              </a:rPr>
              <a:t>For use with Microsoft Office PowerPoint 365</a:t>
            </a:r>
            <a:endParaRPr lang="en-US" sz="1000" dirty="0">
              <a:solidFill>
                <a:schemeClr val="bg1"/>
              </a:solidFill>
              <a:latin typeface="+mn-lt"/>
            </a:endParaRPr>
          </a:p>
        </p:txBody>
      </p:sp>
      <p:pic>
        <p:nvPicPr>
          <p:cNvPr id="26" name="Picture 25">
            <a:extLst>
              <a:ext uri="{FF2B5EF4-FFF2-40B4-BE49-F238E27FC236}">
                <a16:creationId xmlns:a16="http://schemas.microsoft.com/office/drawing/2014/main" id="{5F80FE37-0C37-426A-9A7C-C4607B72E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19486" y="4813375"/>
            <a:ext cx="1123138" cy="842400"/>
          </a:xfrm>
          <a:prstGeom prst="rect">
            <a:avLst/>
          </a:prstGeom>
          <a:ln w="3175">
            <a:solidFill>
              <a:schemeClr val="bg2">
                <a:lumMod val="60000"/>
                <a:lumOff val="40000"/>
              </a:schemeClr>
            </a:solidFill>
          </a:ln>
        </p:spPr>
      </p:pic>
      <p:pic>
        <p:nvPicPr>
          <p:cNvPr id="32" name="Picture 31">
            <a:extLst>
              <a:ext uri="{FF2B5EF4-FFF2-40B4-BE49-F238E27FC236}">
                <a16:creationId xmlns:a16="http://schemas.microsoft.com/office/drawing/2014/main" id="{D4709FE6-3695-4F77-AB3C-1F4593BC038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76525" y="5083923"/>
            <a:ext cx="1123138" cy="842400"/>
          </a:xfrm>
          <a:prstGeom prst="rect">
            <a:avLst/>
          </a:prstGeom>
          <a:ln w="3175">
            <a:solidFill>
              <a:schemeClr val="bg2">
                <a:lumMod val="60000"/>
                <a:lumOff val="40000"/>
              </a:schemeClr>
            </a:solidFill>
          </a:ln>
        </p:spPr>
      </p:pic>
      <p:pic>
        <p:nvPicPr>
          <p:cNvPr id="34" name="Picture 33">
            <a:extLst>
              <a:ext uri="{FF2B5EF4-FFF2-40B4-BE49-F238E27FC236}">
                <a16:creationId xmlns:a16="http://schemas.microsoft.com/office/drawing/2014/main" id="{01D7D302-D8E0-46FC-A601-0E3A8AA01EE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118931" y="5364885"/>
            <a:ext cx="1123138" cy="842400"/>
          </a:xfrm>
          <a:prstGeom prst="rect">
            <a:avLst/>
          </a:prstGeom>
          <a:ln w="3175">
            <a:solidFill>
              <a:schemeClr val="bg2">
                <a:lumMod val="60000"/>
                <a:lumOff val="40000"/>
              </a:schemeClr>
            </a:solidFill>
          </a:ln>
        </p:spPr>
      </p:pic>
      <p:pic>
        <p:nvPicPr>
          <p:cNvPr id="36" name="Picture 35">
            <a:extLst>
              <a:ext uri="{FF2B5EF4-FFF2-40B4-BE49-F238E27FC236}">
                <a16:creationId xmlns:a16="http://schemas.microsoft.com/office/drawing/2014/main" id="{55F55546-24F9-48BE-893C-065019F5EFF6}"/>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199467" y="3600268"/>
            <a:ext cx="1123138" cy="842400"/>
          </a:xfrm>
          <a:prstGeom prst="rect">
            <a:avLst/>
          </a:prstGeom>
          <a:ln w="3175">
            <a:solidFill>
              <a:schemeClr val="bg2">
                <a:lumMod val="60000"/>
                <a:lumOff val="40000"/>
              </a:schemeClr>
            </a:solidFill>
          </a:ln>
        </p:spPr>
      </p:pic>
      <p:pic>
        <p:nvPicPr>
          <p:cNvPr id="40" name="Picture 39">
            <a:extLst>
              <a:ext uri="{FF2B5EF4-FFF2-40B4-BE49-F238E27FC236}">
                <a16:creationId xmlns:a16="http://schemas.microsoft.com/office/drawing/2014/main" id="{7CA77317-DBF9-45AA-8C30-95ADF719E5BC}"/>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5655112" y="3840015"/>
            <a:ext cx="1123138" cy="842400"/>
          </a:xfrm>
          <a:prstGeom prst="rect">
            <a:avLst/>
          </a:prstGeom>
          <a:ln w="3175">
            <a:solidFill>
              <a:schemeClr val="bg2">
                <a:lumMod val="60000"/>
                <a:lumOff val="40000"/>
              </a:schemeClr>
            </a:solidFill>
          </a:ln>
        </p:spPr>
      </p:pic>
      <p:pic>
        <p:nvPicPr>
          <p:cNvPr id="42" name="Picture 41">
            <a:extLst>
              <a:ext uri="{FF2B5EF4-FFF2-40B4-BE49-F238E27FC236}">
                <a16:creationId xmlns:a16="http://schemas.microsoft.com/office/drawing/2014/main" id="{22641068-07DC-4587-976C-D813F272D5E7}"/>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104949" y="4114046"/>
            <a:ext cx="1123138" cy="842400"/>
          </a:xfrm>
          <a:prstGeom prst="rect">
            <a:avLst/>
          </a:prstGeom>
          <a:ln w="3175">
            <a:solidFill>
              <a:schemeClr val="bg2">
                <a:lumMod val="60000"/>
                <a:lumOff val="40000"/>
              </a:schemeClr>
            </a:solidFill>
          </a:ln>
        </p:spPr>
      </p:pic>
      <p:pic>
        <p:nvPicPr>
          <p:cNvPr id="44" name="Picture 43">
            <a:extLst>
              <a:ext uri="{FF2B5EF4-FFF2-40B4-BE49-F238E27FC236}">
                <a16:creationId xmlns:a16="http://schemas.microsoft.com/office/drawing/2014/main" id="{76FF3DE5-7067-440A-899C-05D41F2B13BA}"/>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4549084" y="4375004"/>
            <a:ext cx="1123138" cy="842400"/>
          </a:xfrm>
          <a:prstGeom prst="rect">
            <a:avLst/>
          </a:prstGeom>
          <a:ln w="3175">
            <a:solidFill>
              <a:schemeClr val="bg2">
                <a:lumMod val="60000"/>
                <a:lumOff val="40000"/>
              </a:schemeClr>
            </a:solidFill>
          </a:ln>
        </p:spPr>
      </p:pic>
    </p:spTree>
    <p:extLst>
      <p:ext uri="{BB962C8B-B14F-4D97-AF65-F5344CB8AC3E}">
        <p14:creationId xmlns:p14="http://schemas.microsoft.com/office/powerpoint/2010/main" val="140848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etting started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9911C52-8BD4-4F0D-866B-C996C90A70C0}"/>
              </a:ext>
            </a:extLst>
          </p:cNvPr>
          <p:cNvSpPr/>
          <p:nvPr userDrawn="1"/>
        </p:nvSpPr>
        <p:spPr>
          <a:xfrm>
            <a:off x="307561" y="1576406"/>
            <a:ext cx="4065715" cy="1577355"/>
          </a:xfrm>
          <a:prstGeom prst="rect">
            <a:avLst/>
          </a:prstGeom>
        </p:spPr>
        <p:txBody>
          <a:bodyPr wrap="square">
            <a:spAutoFit/>
          </a:bodyPr>
          <a:lstStyle/>
          <a:p>
            <a:pPr marL="0" indent="0">
              <a:lnSpc>
                <a:spcPct val="95000"/>
              </a:lnSpc>
              <a:spcBef>
                <a:spcPts val="1200"/>
              </a:spcBef>
              <a:buNone/>
            </a:pPr>
            <a:r>
              <a:rPr lang="en-US" sz="1400" b="1" dirty="0"/>
              <a:t>To insert a new slide</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dirty="0">
                <a:ln>
                  <a:noFill/>
                </a:ln>
                <a:solidFill>
                  <a:prstClr val="black"/>
                </a:solidFill>
                <a:effectLst/>
                <a:uLnTx/>
                <a:uFillTx/>
                <a:latin typeface="+mn-lt"/>
                <a:ea typeface="+mn-ea"/>
                <a:cs typeface="+mn-cs"/>
              </a:rPr>
              <a:t>Click the bottom of the New Slide button on the Home tab.</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dirty="0">
                <a:ln>
                  <a:noFill/>
                </a:ln>
                <a:solidFill>
                  <a:prstClr val="black"/>
                </a:solidFill>
                <a:effectLst/>
                <a:uLnTx/>
                <a:uFillTx/>
                <a:latin typeface="+mn-lt"/>
                <a:ea typeface="+mn-ea"/>
                <a:cs typeface="+mn-cs"/>
              </a:rPr>
              <a:t>Choose a layout from the gallery.</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dirty="0">
                <a:ln>
                  <a:noFill/>
                </a:ln>
                <a:solidFill>
                  <a:prstClr val="black"/>
                </a:solidFill>
                <a:effectLst/>
                <a:uLnTx/>
                <a:uFillTx/>
                <a:latin typeface="+mn-lt"/>
                <a:ea typeface="+mn-ea"/>
                <a:cs typeface="+mn-cs"/>
              </a:rPr>
              <a:t>Add content using </a:t>
            </a:r>
            <a:r>
              <a:rPr lang="en-US" sz="1400" dirty="0"/>
              <a:t>the default boxes provided.</a:t>
            </a:r>
          </a:p>
        </p:txBody>
      </p:sp>
      <p:sp>
        <p:nvSpPr>
          <p:cNvPr id="15" name="Rectangle 14">
            <a:extLst>
              <a:ext uri="{FF2B5EF4-FFF2-40B4-BE49-F238E27FC236}">
                <a16:creationId xmlns:a16="http://schemas.microsoft.com/office/drawing/2014/main" id="{11E92F06-F4FB-4621-9169-B57FD0A41EED}"/>
              </a:ext>
            </a:extLst>
          </p:cNvPr>
          <p:cNvSpPr/>
          <p:nvPr userDrawn="1"/>
        </p:nvSpPr>
        <p:spPr>
          <a:xfrm>
            <a:off x="307562" y="950979"/>
            <a:ext cx="5836649" cy="400110"/>
          </a:xfrm>
          <a:prstGeom prst="rect">
            <a:avLst/>
          </a:prstGeom>
        </p:spPr>
        <p:txBody>
          <a:bodyPr wrap="square">
            <a:spAutoFit/>
          </a:bodyPr>
          <a:lstStyle/>
          <a:p>
            <a:r>
              <a:rPr kumimoji="0" lang="en-US" sz="2000" b="1" i="0" u="none" strike="noStrike" kern="1200" cap="none" spc="0" normalizeH="0" baseline="0" noProof="0" dirty="0">
                <a:ln>
                  <a:noFill/>
                </a:ln>
                <a:solidFill>
                  <a:prstClr val="black"/>
                </a:solidFill>
                <a:effectLst/>
                <a:uLnTx/>
                <a:uFillTx/>
                <a:latin typeface="+mn-lt"/>
                <a:ea typeface="+mj-ea"/>
                <a:cs typeface="+mj-cs"/>
              </a:rPr>
              <a:t>To Insert or Change a Slide</a:t>
            </a:r>
            <a:endParaRPr lang="en-CA" sz="1600" dirty="0"/>
          </a:p>
        </p:txBody>
      </p:sp>
      <p:sp>
        <p:nvSpPr>
          <p:cNvPr id="2" name="Date Placeholder 1"/>
          <p:cNvSpPr>
            <a:spLocks noGrp="1"/>
          </p:cNvSpPr>
          <p:nvPr>
            <p:ph type="dt" sz="half" idx="10"/>
          </p:nvPr>
        </p:nvSpPr>
        <p:spPr/>
        <p:txBody>
          <a:bodyPr/>
          <a:lstStyle/>
          <a:p>
            <a:fld id="{9C607C0D-E009-46A8-9602-4C9F4E3543F3}" type="datetime4">
              <a:rPr lang="en-CA" smtClean="0"/>
              <a:t>February 12, 2025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B333B34-C87C-402E-ABB0-13B7C9DEBBC4}" type="slidenum">
              <a:rPr/>
              <a:t>‹#›</a:t>
            </a:fld>
            <a:endParaRPr/>
          </a:p>
        </p:txBody>
      </p:sp>
      <p:sp>
        <p:nvSpPr>
          <p:cNvPr id="16" name="Rectangle 15">
            <a:extLst>
              <a:ext uri="{FF2B5EF4-FFF2-40B4-BE49-F238E27FC236}">
                <a16:creationId xmlns:a16="http://schemas.microsoft.com/office/drawing/2014/main" id="{F1C17CB5-F2BE-4A24-9128-54B915A02C7D}"/>
              </a:ext>
            </a:extLst>
          </p:cNvPr>
          <p:cNvSpPr/>
          <p:nvPr userDrawn="1"/>
        </p:nvSpPr>
        <p:spPr>
          <a:xfrm>
            <a:off x="397379" y="359681"/>
            <a:ext cx="2630528" cy="246221"/>
          </a:xfrm>
          <a:prstGeom prst="rect">
            <a:avLst/>
          </a:prstGeom>
        </p:spPr>
        <p:txBody>
          <a:bodyPr wrap="none" lIns="0" rIns="0">
            <a:spAutoFit/>
          </a:bodyPr>
          <a:lstStyle/>
          <a:p>
            <a:r>
              <a:rPr lang="en-US" sz="1000" dirty="0">
                <a:latin typeface="+mn-lt"/>
              </a:rPr>
              <a:t>For use with Microsoft Office PowerPoint 365</a:t>
            </a:r>
            <a:endParaRPr lang="en-US" sz="1000" dirty="0">
              <a:solidFill>
                <a:schemeClr val="bg1"/>
              </a:solidFill>
              <a:latin typeface="+mn-lt"/>
            </a:endParaRPr>
          </a:p>
        </p:txBody>
      </p:sp>
      <p:sp>
        <p:nvSpPr>
          <p:cNvPr id="19" name="Rectangle 18">
            <a:extLst>
              <a:ext uri="{FF2B5EF4-FFF2-40B4-BE49-F238E27FC236}">
                <a16:creationId xmlns:a16="http://schemas.microsoft.com/office/drawing/2014/main" id="{F013F073-27F8-44C6-86F2-1BFB52DCC02D}"/>
              </a:ext>
            </a:extLst>
          </p:cNvPr>
          <p:cNvSpPr/>
          <p:nvPr userDrawn="1"/>
        </p:nvSpPr>
        <p:spPr>
          <a:xfrm>
            <a:off x="4710896" y="1576406"/>
            <a:ext cx="4065720" cy="1731243"/>
          </a:xfrm>
          <a:prstGeom prst="rect">
            <a:avLst/>
          </a:prstGeom>
        </p:spPr>
        <p:txBody>
          <a:bodyPr wrap="square">
            <a:spAutoFit/>
          </a:bodyPr>
          <a:lstStyle/>
          <a:p>
            <a:pPr marL="0" indent="0">
              <a:lnSpc>
                <a:spcPct val="95000"/>
              </a:lnSpc>
              <a:spcBef>
                <a:spcPts val="1200"/>
              </a:spcBef>
              <a:buNone/>
            </a:pPr>
            <a:r>
              <a:rPr lang="en-US" sz="1400" b="1" dirty="0"/>
              <a:t>To change the layout of an existing slide </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lang="en-US" sz="1400" dirty="0"/>
              <a:t>Go </a:t>
            </a:r>
            <a:r>
              <a:rPr kumimoji="0" lang="en-US" sz="1400" b="0" i="0" u="none" strike="noStrike" kern="1200" cap="none" spc="0" normalizeH="0" baseline="0" dirty="0">
                <a:ln>
                  <a:noFill/>
                </a:ln>
                <a:solidFill>
                  <a:prstClr val="black"/>
                </a:solidFill>
                <a:effectLst/>
                <a:uLnTx/>
                <a:uFillTx/>
                <a:latin typeface="+mn-lt"/>
                <a:ea typeface="+mn-ea"/>
                <a:cs typeface="+mn-cs"/>
              </a:rPr>
              <a:t>to the slide you want to change.</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dirty="0">
                <a:ln>
                  <a:noFill/>
                </a:ln>
                <a:solidFill>
                  <a:prstClr val="black"/>
                </a:solidFill>
                <a:effectLst/>
                <a:uLnTx/>
                <a:uFillTx/>
                <a:latin typeface="+mn-lt"/>
                <a:ea typeface="+mn-ea"/>
                <a:cs typeface="+mn-cs"/>
              </a:rPr>
              <a:t>Select Layout on the Home tab.</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dirty="0">
                <a:ln>
                  <a:noFill/>
                </a:ln>
                <a:solidFill>
                  <a:prstClr val="black"/>
                </a:solidFill>
                <a:effectLst/>
                <a:uLnTx/>
                <a:uFillTx/>
                <a:latin typeface="+mn-lt"/>
                <a:ea typeface="+mn-ea"/>
                <a:cs typeface="+mn-cs"/>
              </a:rPr>
              <a:t>Choose a new layout from the gallery.</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dirty="0">
                <a:ln>
                  <a:noFill/>
                </a:ln>
                <a:solidFill>
                  <a:prstClr val="black"/>
                </a:solidFill>
                <a:effectLst/>
                <a:uLnTx/>
                <a:uFillTx/>
                <a:latin typeface="+mn-lt"/>
                <a:ea typeface="+mn-ea"/>
                <a:cs typeface="+mn-cs"/>
              </a:rPr>
              <a:t>Add content </a:t>
            </a:r>
            <a:r>
              <a:rPr lang="en-US" sz="1400" dirty="0"/>
              <a:t>using the default boxes provided.</a:t>
            </a:r>
          </a:p>
        </p:txBody>
      </p:sp>
      <p:cxnSp>
        <p:nvCxnSpPr>
          <p:cNvPr id="13" name="Straight Connector 12">
            <a:extLst>
              <a:ext uri="{FF2B5EF4-FFF2-40B4-BE49-F238E27FC236}">
                <a16:creationId xmlns:a16="http://schemas.microsoft.com/office/drawing/2014/main" id="{D881C36F-DB11-4377-82A5-7916E869C5A2}"/>
              </a:ext>
            </a:extLst>
          </p:cNvPr>
          <p:cNvCxnSpPr>
            <a:cxnSpLocks/>
          </p:cNvCxnSpPr>
          <p:nvPr userDrawn="1"/>
        </p:nvCxnSpPr>
        <p:spPr>
          <a:xfrm>
            <a:off x="4572000" y="1655840"/>
            <a:ext cx="0" cy="3892832"/>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pic>
        <p:nvPicPr>
          <p:cNvPr id="5" name="Picture 4">
            <a:extLst>
              <a:ext uri="{FF2B5EF4-FFF2-40B4-BE49-F238E27FC236}">
                <a16:creationId xmlns:a16="http://schemas.microsoft.com/office/drawing/2014/main" id="{36DFD707-F222-4D4E-B8C5-EA4BFC0E5C2B}"/>
              </a:ext>
            </a:extLst>
          </p:cNvPr>
          <p:cNvPicPr>
            <a:picLocks noChangeAspect="1"/>
          </p:cNvPicPr>
          <p:nvPr userDrawn="1"/>
        </p:nvPicPr>
        <p:blipFill>
          <a:blip r:embed="rId2"/>
          <a:stretch>
            <a:fillRect/>
          </a:stretch>
        </p:blipFill>
        <p:spPr>
          <a:xfrm>
            <a:off x="4809145" y="3722382"/>
            <a:ext cx="2787445" cy="1645920"/>
          </a:xfrm>
          <a:prstGeom prst="rect">
            <a:avLst/>
          </a:prstGeom>
          <a:ln w="3175">
            <a:solidFill>
              <a:schemeClr val="bg2">
                <a:lumMod val="60000"/>
                <a:lumOff val="40000"/>
              </a:schemeClr>
            </a:solidFill>
          </a:ln>
        </p:spPr>
      </p:pic>
      <p:pic>
        <p:nvPicPr>
          <p:cNvPr id="7" name="Picture 6">
            <a:extLst>
              <a:ext uri="{FF2B5EF4-FFF2-40B4-BE49-F238E27FC236}">
                <a16:creationId xmlns:a16="http://schemas.microsoft.com/office/drawing/2014/main" id="{DDE573EB-ED1C-4950-A414-0660D4C78160}"/>
              </a:ext>
            </a:extLst>
          </p:cNvPr>
          <p:cNvPicPr>
            <a:picLocks noChangeAspect="1"/>
          </p:cNvPicPr>
          <p:nvPr userDrawn="1"/>
        </p:nvPicPr>
        <p:blipFill>
          <a:blip r:embed="rId3"/>
          <a:stretch>
            <a:fillRect/>
          </a:stretch>
        </p:blipFill>
        <p:spPr>
          <a:xfrm>
            <a:off x="423017" y="3722382"/>
            <a:ext cx="2538848" cy="1645920"/>
          </a:xfrm>
          <a:prstGeom prst="rect">
            <a:avLst/>
          </a:prstGeom>
          <a:ln w="3175">
            <a:solidFill>
              <a:schemeClr val="bg2">
                <a:lumMod val="60000"/>
                <a:lumOff val="40000"/>
              </a:schemeClr>
            </a:solidFill>
          </a:ln>
        </p:spPr>
      </p:pic>
    </p:spTree>
    <p:extLst>
      <p:ext uri="{BB962C8B-B14F-4D97-AF65-F5344CB8AC3E}">
        <p14:creationId xmlns:p14="http://schemas.microsoft.com/office/powerpoint/2010/main" val="364374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etting started 3">
    <p:spTree>
      <p:nvGrpSpPr>
        <p:cNvPr id="1" name=""/>
        <p:cNvGrpSpPr/>
        <p:nvPr/>
      </p:nvGrpSpPr>
      <p:grpSpPr>
        <a:xfrm>
          <a:off x="0" y="0"/>
          <a:ext cx="0" cy="0"/>
          <a:chOff x="0" y="0"/>
          <a:chExt cx="0" cy="0"/>
        </a:xfrm>
      </p:grpSpPr>
      <p:sp>
        <p:nvSpPr>
          <p:cNvPr id="26" name="Content Placeholder 3">
            <a:extLst>
              <a:ext uri="{FF2B5EF4-FFF2-40B4-BE49-F238E27FC236}">
                <a16:creationId xmlns:a16="http://schemas.microsoft.com/office/drawing/2014/main" id="{C414DEA0-13FF-4DE4-9D76-9E6417F4FE5D}"/>
              </a:ext>
            </a:extLst>
          </p:cNvPr>
          <p:cNvSpPr txBox="1">
            <a:spLocks/>
          </p:cNvSpPr>
          <p:nvPr userDrawn="1"/>
        </p:nvSpPr>
        <p:spPr>
          <a:xfrm>
            <a:off x="397379" y="5038127"/>
            <a:ext cx="5744339" cy="996914"/>
          </a:xfrm>
          <a:prstGeom prst="rect">
            <a:avLst/>
          </a:prstGeom>
        </p:spPr>
        <p:txBody>
          <a:bodyPr vert="horz" lIns="0" tIns="0" rIns="0" bIns="0" rtlCol="0">
            <a:noAutofit/>
          </a:bodyPr>
          <a:lstStyle>
            <a:lvl1pPr marL="227013" indent="-227013" algn="l" defTabSz="914400" rtl="0" eaLnBrk="1" latinLnBrk="0" hangingPunct="1">
              <a:lnSpc>
                <a:spcPct val="100000"/>
              </a:lnSpc>
              <a:spcBef>
                <a:spcPts val="2400"/>
              </a:spcBef>
              <a:buClr>
                <a:schemeClr val="tx1"/>
              </a:buClr>
              <a:buSzPct val="130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5pPr>
            <a:lvl6pPr marL="1965960"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6pPr>
            <a:lvl7pPr marL="2322576"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7pPr>
            <a:lvl8pPr marL="2679192"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8pPr>
            <a:lvl9pPr marL="3035808"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9pPr>
          </a:lstStyle>
          <a:p>
            <a:pPr>
              <a:lnSpc>
                <a:spcPct val="95000"/>
              </a:lnSpc>
              <a:spcBef>
                <a:spcPts val="1200"/>
              </a:spcBef>
              <a:buSzPct val="115000"/>
            </a:pPr>
            <a:r>
              <a:rPr lang="en-US" sz="1200" dirty="0"/>
              <a:t>Primary colours Green and Blue may be used interchangeably across the organization.</a:t>
            </a:r>
          </a:p>
          <a:p>
            <a:pPr>
              <a:lnSpc>
                <a:spcPct val="95000"/>
              </a:lnSpc>
              <a:spcBef>
                <a:spcPts val="1200"/>
              </a:spcBef>
              <a:buSzPct val="115000"/>
            </a:pPr>
            <a:r>
              <a:rPr lang="en-US" sz="1200" dirty="0"/>
              <a:t>Text colour: use black or white reverse text.</a:t>
            </a:r>
          </a:p>
          <a:p>
            <a:pPr>
              <a:lnSpc>
                <a:spcPct val="95000"/>
              </a:lnSpc>
              <a:spcBef>
                <a:spcPts val="1200"/>
              </a:spcBef>
              <a:buSzPct val="115000"/>
            </a:pPr>
            <a:r>
              <a:rPr lang="en-US" sz="1200" dirty="0"/>
              <a:t>Charts and graphics only: use any of the primary or secondary colours provided.</a:t>
            </a:r>
          </a:p>
        </p:txBody>
      </p:sp>
      <p:cxnSp>
        <p:nvCxnSpPr>
          <p:cNvPr id="25" name="Straight Connector 24">
            <a:extLst>
              <a:ext uri="{FF2B5EF4-FFF2-40B4-BE49-F238E27FC236}">
                <a16:creationId xmlns:a16="http://schemas.microsoft.com/office/drawing/2014/main" id="{0EE1E742-A967-4A3E-9F77-DA40A8E46B45}"/>
              </a:ext>
            </a:extLst>
          </p:cNvPr>
          <p:cNvCxnSpPr>
            <a:cxnSpLocks/>
          </p:cNvCxnSpPr>
          <p:nvPr userDrawn="1"/>
        </p:nvCxnSpPr>
        <p:spPr>
          <a:xfrm>
            <a:off x="6477000" y="1622705"/>
            <a:ext cx="0" cy="4412336"/>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2" name="Date Placeholder 1"/>
          <p:cNvSpPr>
            <a:spLocks noGrp="1"/>
          </p:cNvSpPr>
          <p:nvPr>
            <p:ph type="dt" sz="half" idx="10"/>
          </p:nvPr>
        </p:nvSpPr>
        <p:spPr/>
        <p:txBody>
          <a:bodyPr/>
          <a:lstStyle/>
          <a:p>
            <a:fld id="{CF2A9D3C-3137-4F15-BA72-B988755605E7}" type="datetime4">
              <a:rPr lang="en-CA" smtClean="0"/>
              <a:t>February 12, 2025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B333B34-C87C-402E-ABB0-13B7C9DEBBC4}" type="slidenum">
              <a:rPr/>
              <a:t>‹#›</a:t>
            </a:fld>
            <a:endParaRPr/>
          </a:p>
        </p:txBody>
      </p:sp>
      <p:sp>
        <p:nvSpPr>
          <p:cNvPr id="27" name="Title 5">
            <a:extLst>
              <a:ext uri="{FF2B5EF4-FFF2-40B4-BE49-F238E27FC236}">
                <a16:creationId xmlns:a16="http://schemas.microsoft.com/office/drawing/2014/main" id="{AEA8B13C-3D00-4B76-989C-A1F6F0840923}"/>
              </a:ext>
            </a:extLst>
          </p:cNvPr>
          <p:cNvSpPr txBox="1">
            <a:spLocks/>
          </p:cNvSpPr>
          <p:nvPr userDrawn="1"/>
        </p:nvSpPr>
        <p:spPr>
          <a:xfrm>
            <a:off x="397380" y="1032065"/>
            <a:ext cx="3891038" cy="49314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0" kern="1200" baseline="0">
                <a:solidFill>
                  <a:schemeClr val="tx1"/>
                </a:solidFill>
                <a:latin typeface="+mj-lt"/>
                <a:ea typeface="+mj-ea"/>
                <a:cs typeface="+mj-cs"/>
              </a:defRPr>
            </a:lvl1pPr>
          </a:lstStyle>
          <a:p>
            <a:r>
              <a:rPr lang="en-US" sz="2000" b="1" dirty="0"/>
              <a:t>Colours &amp; Images</a:t>
            </a:r>
          </a:p>
        </p:txBody>
      </p:sp>
      <p:sp>
        <p:nvSpPr>
          <p:cNvPr id="20" name="Content Placeholder 3">
            <a:extLst>
              <a:ext uri="{FF2B5EF4-FFF2-40B4-BE49-F238E27FC236}">
                <a16:creationId xmlns:a16="http://schemas.microsoft.com/office/drawing/2014/main" id="{3F1EF2E9-1005-4071-B482-10D7F95E3EF3}"/>
              </a:ext>
            </a:extLst>
          </p:cNvPr>
          <p:cNvSpPr txBox="1">
            <a:spLocks/>
          </p:cNvSpPr>
          <p:nvPr userDrawn="1"/>
        </p:nvSpPr>
        <p:spPr>
          <a:xfrm>
            <a:off x="6755137" y="1622705"/>
            <a:ext cx="2023481" cy="4927319"/>
          </a:xfrm>
          <a:prstGeom prst="rect">
            <a:avLst/>
          </a:prstGeom>
        </p:spPr>
        <p:txBody>
          <a:bodyPr vert="horz" lIns="0" tIns="0" rIns="0" bIns="0" rtlCol="0">
            <a:noAutofit/>
          </a:bodyPr>
          <a:lstStyle>
            <a:lvl1pPr marL="227013" indent="-227013" algn="l" defTabSz="914400" rtl="0" eaLnBrk="1" latinLnBrk="0" hangingPunct="1">
              <a:lnSpc>
                <a:spcPct val="100000"/>
              </a:lnSpc>
              <a:spcBef>
                <a:spcPts val="2400"/>
              </a:spcBef>
              <a:buClr>
                <a:schemeClr val="tx1"/>
              </a:buClr>
              <a:buSzPct val="130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5pPr>
            <a:lvl6pPr marL="1965960"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6pPr>
            <a:lvl7pPr marL="2322576"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7pPr>
            <a:lvl8pPr marL="2679192"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8pPr>
            <a:lvl9pPr marL="3035808"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200"/>
              </a:spcBef>
              <a:spcAft>
                <a:spcPts val="0"/>
              </a:spcAft>
              <a:buClrTx/>
              <a:buSzPct val="100000"/>
              <a:buFont typeface="Arial" panose="020B0604020202020204" pitchFamily="34" charset="0"/>
              <a:buNone/>
              <a:tabLst/>
              <a:defRPr/>
            </a:pPr>
            <a:r>
              <a:rPr lang="en-US" sz="1400" b="1" dirty="0"/>
              <a:t>Embedded Colour Palette</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200" b="0" i="0" u="none" strike="noStrike" kern="1200" cap="none" spc="0" normalizeH="0" baseline="0" dirty="0">
                <a:ln>
                  <a:noFill/>
                </a:ln>
                <a:solidFill>
                  <a:prstClr val="black"/>
                </a:solidFill>
                <a:effectLst/>
                <a:uLnTx/>
                <a:uFillTx/>
                <a:latin typeface="+mn-lt"/>
                <a:ea typeface="+mn-ea"/>
                <a:cs typeface="+mn-cs"/>
              </a:rPr>
              <a:t>Branded colours are embedded in the template for your immediate use.</a:t>
            </a: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800" b="0" i="0" u="none" strike="noStrike" kern="1200" cap="none" spc="0" normalizeH="0" baseline="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00" b="0" i="0" u="none" strike="noStrike" kern="1200" cap="none" spc="0" normalizeH="0" baseline="0" dirty="0">
              <a:ln>
                <a:noFill/>
              </a:ln>
              <a:solidFill>
                <a:prstClr val="black"/>
              </a:solidFill>
              <a:effectLst/>
              <a:uLnTx/>
              <a:uFillTx/>
              <a:latin typeface="+mn-lt"/>
              <a:ea typeface="+mn-ea"/>
              <a:cs typeface="+mn-cs"/>
            </a:endParaRPr>
          </a:p>
          <a:p>
            <a:pPr marL="0" indent="0">
              <a:lnSpc>
                <a:spcPct val="95000"/>
              </a:lnSpc>
              <a:spcBef>
                <a:spcPts val="1200"/>
              </a:spcBef>
              <a:buNone/>
            </a:pPr>
            <a:endParaRPr lang="en-US" sz="100" b="1" dirty="0"/>
          </a:p>
          <a:p>
            <a:pPr marL="0" indent="0">
              <a:lnSpc>
                <a:spcPct val="95000"/>
              </a:lnSpc>
              <a:spcBef>
                <a:spcPts val="1200"/>
              </a:spcBef>
              <a:buNone/>
            </a:pPr>
            <a:r>
              <a:rPr lang="en-US" sz="1400" b="1" dirty="0"/>
              <a:t>Images</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200" b="0" i="0" u="none" strike="noStrike" kern="1200" cap="none" spc="0" normalizeH="0" baseline="0" dirty="0">
                <a:ln>
                  <a:noFill/>
                </a:ln>
                <a:solidFill>
                  <a:prstClr val="black"/>
                </a:solidFill>
                <a:effectLst/>
                <a:uLnTx/>
                <a:uFillTx/>
                <a:latin typeface="+mn-lt"/>
                <a:ea typeface="+mn-ea"/>
                <a:cs typeface="+mn-cs"/>
              </a:rPr>
              <a:t>You can add your own copyright free photos</a:t>
            </a:r>
            <a:br>
              <a:rPr kumimoji="0" lang="en-US" sz="1200" b="0" i="0" u="none" strike="noStrike" kern="1200" cap="none" spc="0" normalizeH="0" baseline="0" dirty="0">
                <a:ln>
                  <a:noFill/>
                </a:ln>
                <a:solidFill>
                  <a:prstClr val="black"/>
                </a:solidFill>
                <a:effectLst/>
                <a:uLnTx/>
                <a:uFillTx/>
                <a:latin typeface="+mn-lt"/>
                <a:ea typeface="+mn-ea"/>
                <a:cs typeface="+mn-cs"/>
              </a:rPr>
            </a:br>
            <a:r>
              <a:rPr kumimoji="0" lang="en-US" sz="1200" b="0" i="0" u="none" strike="noStrike" kern="1200" cap="none" spc="0" normalizeH="0" baseline="0" dirty="0">
                <a:ln>
                  <a:noFill/>
                </a:ln>
                <a:solidFill>
                  <a:prstClr val="black"/>
                </a:solidFill>
                <a:effectLst/>
                <a:uLnTx/>
                <a:uFillTx/>
                <a:latin typeface="+mn-lt"/>
                <a:ea typeface="+mn-ea"/>
                <a:cs typeface="+mn-cs"/>
              </a:rPr>
              <a:t>to customize your content slides.</a:t>
            </a:r>
          </a:p>
        </p:txBody>
      </p:sp>
      <p:sp>
        <p:nvSpPr>
          <p:cNvPr id="14" name="Rectangle 13">
            <a:extLst>
              <a:ext uri="{FF2B5EF4-FFF2-40B4-BE49-F238E27FC236}">
                <a16:creationId xmlns:a16="http://schemas.microsoft.com/office/drawing/2014/main" id="{A38F2055-4983-4560-A35F-C2AD8B91C608}"/>
              </a:ext>
            </a:extLst>
          </p:cNvPr>
          <p:cNvSpPr/>
          <p:nvPr userDrawn="1"/>
        </p:nvSpPr>
        <p:spPr>
          <a:xfrm>
            <a:off x="397379" y="359681"/>
            <a:ext cx="2630528" cy="246221"/>
          </a:xfrm>
          <a:prstGeom prst="rect">
            <a:avLst/>
          </a:prstGeom>
        </p:spPr>
        <p:txBody>
          <a:bodyPr wrap="none" lIns="0" rIns="0">
            <a:spAutoFit/>
          </a:bodyPr>
          <a:lstStyle/>
          <a:p>
            <a:r>
              <a:rPr lang="en-US" sz="1000" dirty="0">
                <a:latin typeface="+mn-lt"/>
              </a:rPr>
              <a:t>For use with Microsoft Office PowerPoint 365</a:t>
            </a:r>
            <a:endParaRPr lang="en-US" sz="1000" dirty="0">
              <a:solidFill>
                <a:schemeClr val="bg1"/>
              </a:solidFill>
              <a:latin typeface="+mn-lt"/>
            </a:endParaRPr>
          </a:p>
        </p:txBody>
      </p:sp>
      <p:grpSp>
        <p:nvGrpSpPr>
          <p:cNvPr id="18" name="Group 17">
            <a:extLst>
              <a:ext uri="{FF2B5EF4-FFF2-40B4-BE49-F238E27FC236}">
                <a16:creationId xmlns:a16="http://schemas.microsoft.com/office/drawing/2014/main" id="{10A5EA6A-5CC2-4014-B857-5851599C6A3A}"/>
              </a:ext>
            </a:extLst>
          </p:cNvPr>
          <p:cNvGrpSpPr/>
          <p:nvPr userDrawn="1"/>
        </p:nvGrpSpPr>
        <p:grpSpPr>
          <a:xfrm>
            <a:off x="6994766" y="2855575"/>
            <a:ext cx="1626433" cy="1817208"/>
            <a:chOff x="6808033" y="2485869"/>
            <a:chExt cx="1626433" cy="1817208"/>
          </a:xfrm>
        </p:grpSpPr>
        <p:pic>
          <p:nvPicPr>
            <p:cNvPr id="19" name="Picture 18">
              <a:extLst>
                <a:ext uri="{FF2B5EF4-FFF2-40B4-BE49-F238E27FC236}">
                  <a16:creationId xmlns:a16="http://schemas.microsoft.com/office/drawing/2014/main" id="{7A8B07CF-694E-4DE7-BFB8-2BE0B43DA1DA}"/>
                </a:ext>
              </a:extLst>
            </p:cNvPr>
            <p:cNvPicPr>
              <a:picLocks noChangeAspect="1"/>
            </p:cNvPicPr>
            <p:nvPr userDrawn="1"/>
          </p:nvPicPr>
          <p:blipFill rotWithShape="1">
            <a:blip r:embed="rId2"/>
            <a:srcRect l="796" t="1136" r="1057"/>
            <a:stretch/>
          </p:blipFill>
          <p:spPr>
            <a:xfrm>
              <a:off x="6808033" y="2485869"/>
              <a:ext cx="1626433" cy="1817208"/>
            </a:xfrm>
            <a:prstGeom prst="rect">
              <a:avLst/>
            </a:prstGeom>
            <a:ln w="3175">
              <a:solidFill>
                <a:schemeClr val="bg2">
                  <a:lumMod val="60000"/>
                  <a:lumOff val="40000"/>
                </a:schemeClr>
              </a:solidFill>
            </a:ln>
          </p:spPr>
        </p:pic>
        <p:sp>
          <p:nvSpPr>
            <p:cNvPr id="21" name="Rectangle 20">
              <a:extLst>
                <a:ext uri="{FF2B5EF4-FFF2-40B4-BE49-F238E27FC236}">
                  <a16:creationId xmlns:a16="http://schemas.microsoft.com/office/drawing/2014/main" id="{7B9DCF80-5759-4134-AFB0-6E099B6BC2C4}"/>
                </a:ext>
              </a:extLst>
            </p:cNvPr>
            <p:cNvSpPr/>
            <p:nvPr userDrawn="1"/>
          </p:nvSpPr>
          <p:spPr>
            <a:xfrm>
              <a:off x="6808033" y="2485869"/>
              <a:ext cx="1626433" cy="394064"/>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l"/>
              <a:endParaRPr lang="en-CA" dirty="0" err="1"/>
            </a:p>
          </p:txBody>
        </p:sp>
      </p:grpSp>
      <p:sp>
        <p:nvSpPr>
          <p:cNvPr id="16" name="Rectangle 15">
            <a:extLst>
              <a:ext uri="{FF2B5EF4-FFF2-40B4-BE49-F238E27FC236}">
                <a16:creationId xmlns:a16="http://schemas.microsoft.com/office/drawing/2014/main" id="{931E5459-0781-4692-88B8-0581A3B63EDB}"/>
              </a:ext>
            </a:extLst>
          </p:cNvPr>
          <p:cNvSpPr/>
          <p:nvPr userDrawn="1"/>
        </p:nvSpPr>
        <p:spPr>
          <a:xfrm>
            <a:off x="397379" y="1622705"/>
            <a:ext cx="2019784" cy="197170"/>
          </a:xfrm>
          <a:prstGeom prst="rect">
            <a:avLst/>
          </a:prstGeom>
        </p:spPr>
        <p:txBody>
          <a:bodyPr wrap="none" lIns="0" tIns="0" rIns="0" bIns="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Primary </a:t>
            </a:r>
            <a:r>
              <a:rPr kumimoji="0" lang="en-US" sz="1100" b="1" i="0" u="none" strike="noStrike" kern="1200" cap="none" spc="0" normalizeH="0" baseline="0" noProof="0" dirty="0" err="1">
                <a:ln>
                  <a:noFill/>
                </a:ln>
                <a:solidFill>
                  <a:prstClr val="black"/>
                </a:solidFill>
                <a:effectLst/>
                <a:uLnTx/>
                <a:uFillTx/>
                <a:latin typeface="+mn-lt"/>
                <a:ea typeface="+mn-ea"/>
                <a:cs typeface="+mn-cs"/>
              </a:rPr>
              <a:t>colours</a:t>
            </a:r>
            <a:r>
              <a:rPr kumimoji="0" lang="en-US" sz="1100" b="1" i="0" u="none" strike="noStrike" kern="1200" cap="none" spc="0" normalizeH="0" baseline="0" noProof="0" dirty="0">
                <a:ln>
                  <a:noFill/>
                </a:ln>
                <a:solidFill>
                  <a:prstClr val="black"/>
                </a:solidFill>
                <a:effectLst/>
                <a:uLnTx/>
                <a:uFillTx/>
                <a:latin typeface="+mn-lt"/>
                <a:ea typeface="+mn-ea"/>
                <a:cs typeface="+mn-cs"/>
              </a:rPr>
              <a:t> – RGB values</a:t>
            </a:r>
            <a:endParaRPr kumimoji="0" lang="en-CA" sz="1100" b="1" i="0" u="none" strike="noStrike" kern="1200" cap="none" spc="0" normalizeH="0" baseline="0" noProof="0" dirty="0">
              <a:ln>
                <a:noFill/>
              </a:ln>
              <a:solidFill>
                <a:prstClr val="black"/>
              </a:solidFill>
              <a:effectLst/>
              <a:uLnTx/>
              <a:uFillTx/>
              <a:latin typeface="+mn-lt"/>
              <a:ea typeface="+mn-ea"/>
              <a:cs typeface="+mn-cs"/>
            </a:endParaRPr>
          </a:p>
        </p:txBody>
      </p:sp>
      <p:sp>
        <p:nvSpPr>
          <p:cNvPr id="17" name="Rectangle 16">
            <a:extLst>
              <a:ext uri="{FF2B5EF4-FFF2-40B4-BE49-F238E27FC236}">
                <a16:creationId xmlns:a16="http://schemas.microsoft.com/office/drawing/2014/main" id="{5E183A32-441A-4D9D-A139-550A8EBA281B}"/>
              </a:ext>
            </a:extLst>
          </p:cNvPr>
          <p:cNvSpPr/>
          <p:nvPr userDrawn="1"/>
        </p:nvSpPr>
        <p:spPr>
          <a:xfrm>
            <a:off x="402719" y="2751562"/>
            <a:ext cx="2218556" cy="197170"/>
          </a:xfrm>
          <a:prstGeom prst="rect">
            <a:avLst/>
          </a:prstGeom>
        </p:spPr>
        <p:txBody>
          <a:bodyPr wrap="none" lIns="0" tIns="0" rIns="0" bIns="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Secondary </a:t>
            </a:r>
            <a:r>
              <a:rPr kumimoji="0" lang="en-US" sz="1100" b="1" i="0" u="none" strike="noStrike" kern="1200" cap="none" spc="0" normalizeH="0" baseline="0" noProof="0" dirty="0" err="1">
                <a:ln>
                  <a:noFill/>
                </a:ln>
                <a:solidFill>
                  <a:prstClr val="black"/>
                </a:solidFill>
                <a:effectLst/>
                <a:uLnTx/>
                <a:uFillTx/>
                <a:latin typeface="+mn-lt"/>
                <a:ea typeface="+mn-ea"/>
                <a:cs typeface="+mn-cs"/>
              </a:rPr>
              <a:t>colours</a:t>
            </a:r>
            <a:r>
              <a:rPr kumimoji="0" lang="en-US" sz="1100" b="1" i="0" u="none" strike="noStrike" kern="1200" cap="none" spc="0" normalizeH="0" baseline="0" noProof="0" dirty="0">
                <a:ln>
                  <a:noFill/>
                </a:ln>
                <a:solidFill>
                  <a:prstClr val="black"/>
                </a:solidFill>
                <a:effectLst/>
                <a:uLnTx/>
                <a:uFillTx/>
                <a:latin typeface="+mn-lt"/>
                <a:ea typeface="+mn-ea"/>
                <a:cs typeface="+mn-cs"/>
              </a:rPr>
              <a:t> – RGB values</a:t>
            </a:r>
          </a:p>
        </p:txBody>
      </p:sp>
      <p:graphicFrame>
        <p:nvGraphicFramePr>
          <p:cNvPr id="22" name="Table 14">
            <a:extLst>
              <a:ext uri="{FF2B5EF4-FFF2-40B4-BE49-F238E27FC236}">
                <a16:creationId xmlns:a16="http://schemas.microsoft.com/office/drawing/2014/main" id="{F7042F08-0092-4E92-8D07-3E58A961CA78}"/>
              </a:ext>
            </a:extLst>
          </p:cNvPr>
          <p:cNvGraphicFramePr>
            <a:graphicFrameLocks noGrp="1"/>
          </p:cNvGraphicFramePr>
          <p:nvPr userDrawn="1">
            <p:extLst>
              <p:ext uri="{D42A27DB-BD31-4B8C-83A1-F6EECF244321}">
                <p14:modId xmlns:p14="http://schemas.microsoft.com/office/powerpoint/2010/main" val="2241845523"/>
              </p:ext>
            </p:extLst>
          </p:nvPr>
        </p:nvGraphicFramePr>
        <p:xfrm>
          <a:off x="401642" y="1895585"/>
          <a:ext cx="5740080" cy="746380"/>
        </p:xfrm>
        <a:graphic>
          <a:graphicData uri="http://schemas.openxmlformats.org/drawingml/2006/table">
            <a:tbl>
              <a:tblPr firstRow="1" bandRow="1">
                <a:tableStyleId>{B301B821-A1FF-4177-AEE7-76D212191A09}</a:tableStyleId>
              </a:tblPr>
              <a:tblGrid>
                <a:gridCol w="717510">
                  <a:extLst>
                    <a:ext uri="{9D8B030D-6E8A-4147-A177-3AD203B41FA5}">
                      <a16:colId xmlns:a16="http://schemas.microsoft.com/office/drawing/2014/main" val="3441835300"/>
                    </a:ext>
                  </a:extLst>
                </a:gridCol>
                <a:gridCol w="717510">
                  <a:extLst>
                    <a:ext uri="{9D8B030D-6E8A-4147-A177-3AD203B41FA5}">
                      <a16:colId xmlns:a16="http://schemas.microsoft.com/office/drawing/2014/main" val="977536678"/>
                    </a:ext>
                  </a:extLst>
                </a:gridCol>
                <a:gridCol w="717510">
                  <a:extLst>
                    <a:ext uri="{9D8B030D-6E8A-4147-A177-3AD203B41FA5}">
                      <a16:colId xmlns:a16="http://schemas.microsoft.com/office/drawing/2014/main" val="125852545"/>
                    </a:ext>
                  </a:extLst>
                </a:gridCol>
                <a:gridCol w="717510">
                  <a:extLst>
                    <a:ext uri="{9D8B030D-6E8A-4147-A177-3AD203B41FA5}">
                      <a16:colId xmlns:a16="http://schemas.microsoft.com/office/drawing/2014/main" val="931395583"/>
                    </a:ext>
                  </a:extLst>
                </a:gridCol>
                <a:gridCol w="717510">
                  <a:extLst>
                    <a:ext uri="{9D8B030D-6E8A-4147-A177-3AD203B41FA5}">
                      <a16:colId xmlns:a16="http://schemas.microsoft.com/office/drawing/2014/main" val="2451672989"/>
                    </a:ext>
                  </a:extLst>
                </a:gridCol>
                <a:gridCol w="717510">
                  <a:extLst>
                    <a:ext uri="{9D8B030D-6E8A-4147-A177-3AD203B41FA5}">
                      <a16:colId xmlns:a16="http://schemas.microsoft.com/office/drawing/2014/main" val="1199082826"/>
                    </a:ext>
                  </a:extLst>
                </a:gridCol>
                <a:gridCol w="717510">
                  <a:extLst>
                    <a:ext uri="{9D8B030D-6E8A-4147-A177-3AD203B41FA5}">
                      <a16:colId xmlns:a16="http://schemas.microsoft.com/office/drawing/2014/main" val="2368813008"/>
                    </a:ext>
                  </a:extLst>
                </a:gridCol>
                <a:gridCol w="717510">
                  <a:extLst>
                    <a:ext uri="{9D8B030D-6E8A-4147-A177-3AD203B41FA5}">
                      <a16:colId xmlns:a16="http://schemas.microsoft.com/office/drawing/2014/main" val="394202237"/>
                    </a:ext>
                  </a:extLst>
                </a:gridCol>
              </a:tblGrid>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Green</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0 167 88</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0 68 39</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427"/>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4 97 56</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46138"/>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6 135 78</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6874E"/>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0 196 110</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C46E"/>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92 215 144</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D790"/>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172 229 196</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CE5C4"/>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202 238 217</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AEED9"/>
                    </a:solidFill>
                  </a:tcPr>
                </a:tc>
                <a:extLst>
                  <a:ext uri="{0D108BD9-81ED-4DB2-BD59-A6C34878D82A}">
                    <a16:rowId xmlns:a16="http://schemas.microsoft.com/office/drawing/2014/main" val="4155223802"/>
                  </a:ext>
                </a:extLst>
              </a:tr>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Blue</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0 0 193</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0 0 96</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60"/>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0 0 130</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8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0 0 154</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9A"/>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30 30 229</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1EE5"/>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bg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bg1"/>
                          </a:solidFill>
                          <a:effectLst/>
                          <a:uLnTx/>
                          <a:uFillTx/>
                          <a:latin typeface="+mn-lt"/>
                          <a:ea typeface="+mn-ea"/>
                          <a:cs typeface="+mn-cs"/>
                        </a:rPr>
                        <a:t>45 105 255</a:t>
                      </a:r>
                      <a:endParaRPr kumimoji="0" lang="en-CA" sz="750" b="0" i="0" u="none" strike="noStrike" kern="1200" cap="none" spc="0" normalizeH="0" baseline="0" noProof="0" dirty="0">
                        <a:ln>
                          <a:noFill/>
                        </a:ln>
                        <a:solidFill>
                          <a:schemeClr val="bg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D69FF"/>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118 176 255</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6B0FF"/>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193 216 247</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1D8F7"/>
                    </a:solidFill>
                  </a:tcPr>
                </a:tc>
                <a:extLst>
                  <a:ext uri="{0D108BD9-81ED-4DB2-BD59-A6C34878D82A}">
                    <a16:rowId xmlns:a16="http://schemas.microsoft.com/office/drawing/2014/main" val="3785195550"/>
                  </a:ext>
                </a:extLst>
              </a:tr>
            </a:tbl>
          </a:graphicData>
        </a:graphic>
      </p:graphicFrame>
      <p:graphicFrame>
        <p:nvGraphicFramePr>
          <p:cNvPr id="23" name="Table 14">
            <a:extLst>
              <a:ext uri="{FF2B5EF4-FFF2-40B4-BE49-F238E27FC236}">
                <a16:creationId xmlns:a16="http://schemas.microsoft.com/office/drawing/2014/main" id="{33CF129F-B729-4099-BEC4-3E9DF876EB91}"/>
              </a:ext>
            </a:extLst>
          </p:cNvPr>
          <p:cNvGraphicFramePr>
            <a:graphicFrameLocks noGrp="1"/>
          </p:cNvGraphicFramePr>
          <p:nvPr userDrawn="1">
            <p:extLst>
              <p:ext uri="{D42A27DB-BD31-4B8C-83A1-F6EECF244321}">
                <p14:modId xmlns:p14="http://schemas.microsoft.com/office/powerpoint/2010/main" val="1053255943"/>
              </p:ext>
            </p:extLst>
          </p:nvPr>
        </p:nvGraphicFramePr>
        <p:xfrm>
          <a:off x="406986" y="3026219"/>
          <a:ext cx="5734736" cy="1865950"/>
        </p:xfrm>
        <a:graphic>
          <a:graphicData uri="http://schemas.openxmlformats.org/drawingml/2006/table">
            <a:tbl>
              <a:tblPr firstRow="1" bandRow="1">
                <a:tableStyleId>{B301B821-A1FF-4177-AEE7-76D212191A09}</a:tableStyleId>
              </a:tblPr>
              <a:tblGrid>
                <a:gridCol w="716842">
                  <a:extLst>
                    <a:ext uri="{9D8B030D-6E8A-4147-A177-3AD203B41FA5}">
                      <a16:colId xmlns:a16="http://schemas.microsoft.com/office/drawing/2014/main" val="3441835300"/>
                    </a:ext>
                  </a:extLst>
                </a:gridCol>
                <a:gridCol w="716842">
                  <a:extLst>
                    <a:ext uri="{9D8B030D-6E8A-4147-A177-3AD203B41FA5}">
                      <a16:colId xmlns:a16="http://schemas.microsoft.com/office/drawing/2014/main" val="977536678"/>
                    </a:ext>
                  </a:extLst>
                </a:gridCol>
                <a:gridCol w="716842">
                  <a:extLst>
                    <a:ext uri="{9D8B030D-6E8A-4147-A177-3AD203B41FA5}">
                      <a16:colId xmlns:a16="http://schemas.microsoft.com/office/drawing/2014/main" val="125852545"/>
                    </a:ext>
                  </a:extLst>
                </a:gridCol>
                <a:gridCol w="716842">
                  <a:extLst>
                    <a:ext uri="{9D8B030D-6E8A-4147-A177-3AD203B41FA5}">
                      <a16:colId xmlns:a16="http://schemas.microsoft.com/office/drawing/2014/main" val="931395583"/>
                    </a:ext>
                  </a:extLst>
                </a:gridCol>
                <a:gridCol w="716842">
                  <a:extLst>
                    <a:ext uri="{9D8B030D-6E8A-4147-A177-3AD203B41FA5}">
                      <a16:colId xmlns:a16="http://schemas.microsoft.com/office/drawing/2014/main" val="2451672989"/>
                    </a:ext>
                  </a:extLst>
                </a:gridCol>
                <a:gridCol w="716842">
                  <a:extLst>
                    <a:ext uri="{9D8B030D-6E8A-4147-A177-3AD203B41FA5}">
                      <a16:colId xmlns:a16="http://schemas.microsoft.com/office/drawing/2014/main" val="1199082826"/>
                    </a:ext>
                  </a:extLst>
                </a:gridCol>
                <a:gridCol w="716842">
                  <a:extLst>
                    <a:ext uri="{9D8B030D-6E8A-4147-A177-3AD203B41FA5}">
                      <a16:colId xmlns:a16="http://schemas.microsoft.com/office/drawing/2014/main" val="2368813008"/>
                    </a:ext>
                  </a:extLst>
                </a:gridCol>
                <a:gridCol w="716842">
                  <a:extLst>
                    <a:ext uri="{9D8B030D-6E8A-4147-A177-3AD203B41FA5}">
                      <a16:colId xmlns:a16="http://schemas.microsoft.com/office/drawing/2014/main" val="394202237"/>
                    </a:ext>
                  </a:extLst>
                </a:gridCol>
              </a:tblGrid>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Navy</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40 43 62</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52 56 75</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384B"/>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66 69 89</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24559"/>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94 96 115</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E6073"/>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142 144 162</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E90A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155223802"/>
                  </a:ext>
                </a:extLst>
              </a:tr>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Coral</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236 100 83</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131 10 16</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30A10"/>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160 14 24</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00E18"/>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208 58 57</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3A39"/>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255 119 105</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769"/>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246 144 130</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908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252 172 161</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ACA1"/>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246 204 199</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CCC7"/>
                    </a:solidFill>
                  </a:tcPr>
                </a:tc>
                <a:extLst>
                  <a:ext uri="{0D108BD9-81ED-4DB2-BD59-A6C34878D82A}">
                    <a16:rowId xmlns:a16="http://schemas.microsoft.com/office/drawing/2014/main" val="3785195550"/>
                  </a:ext>
                </a:extLst>
              </a:tr>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Violet</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96 69 132</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38 24 72</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1848"/>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51 26 83</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1A53"/>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76 51 107</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C336B"/>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111 86 147</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F5693"/>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bg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bg1"/>
                          </a:solidFill>
                          <a:effectLst/>
                          <a:uLnTx/>
                          <a:uFillTx/>
                          <a:latin typeface="+mn-lt"/>
                          <a:ea typeface="+mn-ea"/>
                          <a:cs typeface="+mn-cs"/>
                        </a:rPr>
                        <a:t>131 106 166</a:t>
                      </a:r>
                      <a:endParaRPr kumimoji="0" lang="en-CA" sz="750" b="0" i="0" u="none" strike="noStrike" kern="1200" cap="none" spc="0" normalizeH="0" baseline="0" noProof="0" dirty="0">
                        <a:ln>
                          <a:noFill/>
                        </a:ln>
                        <a:solidFill>
                          <a:schemeClr val="bg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36AA6"/>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157 141 188</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D8DBC"/>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212 210 233</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D2E9"/>
                    </a:solidFill>
                  </a:tcPr>
                </a:tc>
                <a:extLst>
                  <a:ext uri="{0D108BD9-81ED-4DB2-BD59-A6C34878D82A}">
                    <a16:rowId xmlns:a16="http://schemas.microsoft.com/office/drawing/2014/main" val="1544447608"/>
                  </a:ext>
                </a:extLst>
              </a:tr>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Gold</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244 150 0</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167 89 0</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5900"/>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206 118 18</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761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215 125 40</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7D28"/>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249 171 46</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AB2E"/>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252 196 87</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C457"/>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248 211 138</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D38A"/>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251 233 198</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E9C6"/>
                    </a:solidFill>
                  </a:tcPr>
                </a:tc>
                <a:extLst>
                  <a:ext uri="{0D108BD9-81ED-4DB2-BD59-A6C34878D82A}">
                    <a16:rowId xmlns:a16="http://schemas.microsoft.com/office/drawing/2014/main" val="1646160453"/>
                  </a:ext>
                </a:extLst>
              </a:tr>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Turquoise</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6 199 186</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9 132 123</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9847B"/>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8 162 152</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A298"/>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5 178 167</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B2A7"/>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40 215 203</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8D7CB"/>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106 231 223</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AE7DF"/>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157 243 237</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DF3ED"/>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197 244 241</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F4F1"/>
                    </a:solidFill>
                  </a:tcPr>
                </a:tc>
                <a:extLst>
                  <a:ext uri="{0D108BD9-81ED-4DB2-BD59-A6C34878D82A}">
                    <a16:rowId xmlns:a16="http://schemas.microsoft.com/office/drawing/2014/main" val="2760968983"/>
                  </a:ext>
                </a:extLst>
              </a:tr>
            </a:tbl>
          </a:graphicData>
        </a:graphic>
      </p:graphicFrame>
    </p:spTree>
    <p:extLst>
      <p:ext uri="{BB962C8B-B14F-4D97-AF65-F5344CB8AC3E}">
        <p14:creationId xmlns:p14="http://schemas.microsoft.com/office/powerpoint/2010/main" val="364491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_On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0" y="36"/>
            <a:ext cx="2692534" cy="6857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2" name="Title 1"/>
          <p:cNvSpPr>
            <a:spLocks noGrp="1"/>
          </p:cNvSpPr>
          <p:nvPr>
            <p:ph type="title" hasCustomPrompt="1"/>
          </p:nvPr>
        </p:nvSpPr>
        <p:spPr>
          <a:xfrm>
            <a:off x="349849" y="983674"/>
            <a:ext cx="1938509" cy="2881645"/>
          </a:xfrm>
        </p:spPr>
        <p:txBody>
          <a:bodyPr anchor="t">
            <a:noAutofit/>
          </a:bodyPr>
          <a:lstStyle>
            <a:lvl1pPr>
              <a:lnSpc>
                <a:spcPct val="95000"/>
              </a:lnSpc>
              <a:spcBef>
                <a:spcPts val="0"/>
              </a:spcBef>
              <a:defRPr sz="2701" b="1" baseline="0">
                <a:solidFill>
                  <a:schemeClr val="bg1"/>
                </a:solidFill>
              </a:defRPr>
            </a:lvl1pPr>
          </a:lstStyle>
          <a:p>
            <a:r>
              <a:rPr lang="en-CA" noProof="0" dirty="0"/>
              <a:t>Title </a:t>
            </a:r>
            <a:br>
              <a:rPr lang="en-CA" noProof="0" dirty="0"/>
            </a:br>
            <a:r>
              <a:rPr lang="en-CA" noProof="0" dirty="0"/>
              <a:t>of slide</a:t>
            </a:r>
          </a:p>
        </p:txBody>
      </p:sp>
      <p:sp>
        <p:nvSpPr>
          <p:cNvPr id="6" name="Slide Number Placeholder 5"/>
          <p:cNvSpPr>
            <a:spLocks noGrp="1"/>
          </p:cNvSpPr>
          <p:nvPr>
            <p:ph type="sldNum" sz="quarter" idx="12"/>
          </p:nvPr>
        </p:nvSpPr>
        <p:spPr>
          <a:xfrm>
            <a:off x="8589732" y="6399283"/>
            <a:ext cx="212470" cy="175694"/>
          </a:xfrm>
        </p:spPr>
        <p:txBody>
          <a:bodyPr/>
          <a:lstStyle/>
          <a:p>
            <a:fld id="{BB333B34-C87C-402E-ABB0-13B7C9DEBBC4}" type="slidenum">
              <a:rPr/>
              <a:t>‹#›</a:t>
            </a:fld>
            <a:endParaRPr/>
          </a:p>
        </p:txBody>
      </p:sp>
      <p:pic>
        <p:nvPicPr>
          <p:cNvPr id="9" name="Graphic 8">
            <a:extLst>
              <a:ext uri="{FF2B5EF4-FFF2-40B4-BE49-F238E27FC236}">
                <a16:creationId xmlns:a16="http://schemas.microsoft.com/office/drawing/2014/main" id="{74CB9162-A3A0-44F6-935D-74BE0A712AE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82803" y="6129601"/>
            <a:ext cx="1288905" cy="666045"/>
          </a:xfrm>
          <a:prstGeom prst="rect">
            <a:avLst/>
          </a:prstGeom>
        </p:spPr>
      </p:pic>
      <p:sp>
        <p:nvSpPr>
          <p:cNvPr id="10" name="Content Placeholder 2">
            <a:extLst>
              <a:ext uri="{FF2B5EF4-FFF2-40B4-BE49-F238E27FC236}">
                <a16:creationId xmlns:a16="http://schemas.microsoft.com/office/drawing/2014/main" id="{777A2E37-AFFB-E34D-857F-F09858228F69}"/>
              </a:ext>
            </a:extLst>
          </p:cNvPr>
          <p:cNvSpPr>
            <a:spLocks noGrp="1"/>
          </p:cNvSpPr>
          <p:nvPr>
            <p:ph idx="1" hasCustomPrompt="1"/>
          </p:nvPr>
        </p:nvSpPr>
        <p:spPr>
          <a:xfrm>
            <a:off x="5673740" y="983674"/>
            <a:ext cx="3120412" cy="4555357"/>
          </a:xfrm>
        </p:spPr>
        <p:txBody>
          <a:bodyPr/>
          <a:lstStyle>
            <a:lvl1pPr>
              <a:defRPr sz="1800"/>
            </a:lvl1pPr>
          </a:lstStyle>
          <a:p>
            <a:pPr lvl="0"/>
            <a:r>
              <a:rPr lang="en-CA" noProof="0" dirty="0"/>
              <a:t>Click icon to add table or chart</a:t>
            </a:r>
          </a:p>
        </p:txBody>
      </p:sp>
      <p:sp>
        <p:nvSpPr>
          <p:cNvPr id="11" name="Picture Placeholder 3">
            <a:extLst>
              <a:ext uri="{FF2B5EF4-FFF2-40B4-BE49-F238E27FC236}">
                <a16:creationId xmlns:a16="http://schemas.microsoft.com/office/drawing/2014/main" id="{E73CC2BD-D763-D24C-BBF7-DEDA3E88E08B}"/>
              </a:ext>
            </a:extLst>
          </p:cNvPr>
          <p:cNvSpPr>
            <a:spLocks noGrp="1"/>
          </p:cNvSpPr>
          <p:nvPr>
            <p:ph type="pic" sz="quarter" idx="13"/>
          </p:nvPr>
        </p:nvSpPr>
        <p:spPr>
          <a:xfrm>
            <a:off x="2692534" y="6882"/>
            <a:ext cx="2577030" cy="6864973"/>
          </a:xfrm>
        </p:spPr>
        <p:txBody>
          <a:bodyPr/>
          <a:lstStyle/>
          <a:p>
            <a:endParaRPr lang="en-US"/>
          </a:p>
        </p:txBody>
      </p:sp>
    </p:spTree>
    <p:extLst>
      <p:ext uri="{BB962C8B-B14F-4D97-AF65-F5344CB8AC3E}">
        <p14:creationId xmlns:p14="http://schemas.microsoft.com/office/powerpoint/2010/main" val="343243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8_On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0" y="36"/>
            <a:ext cx="2692534" cy="6857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2" name="Title 1"/>
          <p:cNvSpPr>
            <a:spLocks noGrp="1"/>
          </p:cNvSpPr>
          <p:nvPr>
            <p:ph type="title" hasCustomPrompt="1"/>
          </p:nvPr>
        </p:nvSpPr>
        <p:spPr>
          <a:xfrm>
            <a:off x="349849" y="983674"/>
            <a:ext cx="1938509" cy="2881645"/>
          </a:xfrm>
        </p:spPr>
        <p:txBody>
          <a:bodyPr anchor="t">
            <a:noAutofit/>
          </a:bodyPr>
          <a:lstStyle>
            <a:lvl1pPr>
              <a:lnSpc>
                <a:spcPct val="95000"/>
              </a:lnSpc>
              <a:spcBef>
                <a:spcPts val="0"/>
              </a:spcBef>
              <a:defRPr sz="2701" b="1" baseline="0">
                <a:solidFill>
                  <a:schemeClr val="bg1"/>
                </a:solidFill>
              </a:defRPr>
            </a:lvl1pPr>
          </a:lstStyle>
          <a:p>
            <a:r>
              <a:rPr lang="en-CA" noProof="0" dirty="0"/>
              <a:t>Title </a:t>
            </a:r>
            <a:br>
              <a:rPr lang="en-CA" noProof="0" dirty="0"/>
            </a:br>
            <a:r>
              <a:rPr lang="en-CA" noProof="0" dirty="0"/>
              <a:t>of slide</a:t>
            </a:r>
          </a:p>
        </p:txBody>
      </p:sp>
      <p:sp>
        <p:nvSpPr>
          <p:cNvPr id="6" name="Slide Number Placeholder 5"/>
          <p:cNvSpPr>
            <a:spLocks noGrp="1"/>
          </p:cNvSpPr>
          <p:nvPr>
            <p:ph type="sldNum" sz="quarter" idx="12"/>
          </p:nvPr>
        </p:nvSpPr>
        <p:spPr>
          <a:xfrm>
            <a:off x="8589732" y="6399283"/>
            <a:ext cx="212470" cy="175694"/>
          </a:xfrm>
        </p:spPr>
        <p:txBody>
          <a:bodyPr/>
          <a:lstStyle/>
          <a:p>
            <a:fld id="{BB333B34-C87C-402E-ABB0-13B7C9DEBBC4}" type="slidenum">
              <a:rPr/>
              <a:t>‹#›</a:t>
            </a:fld>
            <a:endParaRPr/>
          </a:p>
        </p:txBody>
      </p:sp>
      <p:pic>
        <p:nvPicPr>
          <p:cNvPr id="9" name="Graphic 8">
            <a:extLst>
              <a:ext uri="{FF2B5EF4-FFF2-40B4-BE49-F238E27FC236}">
                <a16:creationId xmlns:a16="http://schemas.microsoft.com/office/drawing/2014/main" id="{74CB9162-A3A0-44F6-935D-74BE0A712AE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82803" y="6129601"/>
            <a:ext cx="1288905" cy="666045"/>
          </a:xfrm>
          <a:prstGeom prst="rect">
            <a:avLst/>
          </a:prstGeom>
        </p:spPr>
      </p:pic>
      <p:sp>
        <p:nvSpPr>
          <p:cNvPr id="10" name="Content Placeholder 2">
            <a:extLst>
              <a:ext uri="{FF2B5EF4-FFF2-40B4-BE49-F238E27FC236}">
                <a16:creationId xmlns:a16="http://schemas.microsoft.com/office/drawing/2014/main" id="{777A2E37-AFFB-E34D-857F-F09858228F69}"/>
              </a:ext>
            </a:extLst>
          </p:cNvPr>
          <p:cNvSpPr>
            <a:spLocks noGrp="1"/>
          </p:cNvSpPr>
          <p:nvPr>
            <p:ph idx="1" hasCustomPrompt="1"/>
          </p:nvPr>
        </p:nvSpPr>
        <p:spPr>
          <a:xfrm>
            <a:off x="3253202" y="983674"/>
            <a:ext cx="5540950" cy="4555357"/>
          </a:xfrm>
        </p:spPr>
        <p:txBody>
          <a:bodyPr/>
          <a:lstStyle>
            <a:lvl1pPr>
              <a:defRPr sz="1800"/>
            </a:lvl1pPr>
          </a:lstStyle>
          <a:p>
            <a:pPr lvl="0"/>
            <a:r>
              <a:rPr lang="en-CA" noProof="0" dirty="0"/>
              <a:t>Click icon to add table or chart</a:t>
            </a:r>
          </a:p>
        </p:txBody>
      </p:sp>
    </p:spTree>
    <p:extLst>
      <p:ext uri="{BB962C8B-B14F-4D97-AF65-F5344CB8AC3E}">
        <p14:creationId xmlns:p14="http://schemas.microsoft.com/office/powerpoint/2010/main" val="33650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9_On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0" y="36"/>
            <a:ext cx="2692534" cy="6857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2" name="Title 1"/>
          <p:cNvSpPr>
            <a:spLocks noGrp="1"/>
          </p:cNvSpPr>
          <p:nvPr>
            <p:ph type="title" hasCustomPrompt="1"/>
          </p:nvPr>
        </p:nvSpPr>
        <p:spPr>
          <a:xfrm>
            <a:off x="349849" y="983674"/>
            <a:ext cx="1938509" cy="2881645"/>
          </a:xfrm>
        </p:spPr>
        <p:txBody>
          <a:bodyPr anchor="t">
            <a:noAutofit/>
          </a:bodyPr>
          <a:lstStyle>
            <a:lvl1pPr>
              <a:lnSpc>
                <a:spcPct val="95000"/>
              </a:lnSpc>
              <a:spcBef>
                <a:spcPts val="0"/>
              </a:spcBef>
              <a:defRPr sz="2701" b="1" baseline="0">
                <a:solidFill>
                  <a:schemeClr val="bg1"/>
                </a:solidFill>
              </a:defRPr>
            </a:lvl1pPr>
          </a:lstStyle>
          <a:p>
            <a:r>
              <a:rPr lang="en-CA" noProof="0" dirty="0"/>
              <a:t>Title </a:t>
            </a:r>
            <a:br>
              <a:rPr lang="en-CA" noProof="0" dirty="0"/>
            </a:br>
            <a:r>
              <a:rPr lang="en-CA" noProof="0" dirty="0"/>
              <a:t>of slide</a:t>
            </a:r>
          </a:p>
        </p:txBody>
      </p:sp>
      <p:sp>
        <p:nvSpPr>
          <p:cNvPr id="6" name="Slide Number Placeholder 5"/>
          <p:cNvSpPr>
            <a:spLocks noGrp="1"/>
          </p:cNvSpPr>
          <p:nvPr>
            <p:ph type="sldNum" sz="quarter" idx="12"/>
          </p:nvPr>
        </p:nvSpPr>
        <p:spPr>
          <a:xfrm>
            <a:off x="8589732" y="6399283"/>
            <a:ext cx="212470" cy="175694"/>
          </a:xfrm>
        </p:spPr>
        <p:txBody>
          <a:bodyPr/>
          <a:lstStyle/>
          <a:p>
            <a:fld id="{BB333B34-C87C-402E-ABB0-13B7C9DEBBC4}" type="slidenum">
              <a:rPr/>
              <a:t>‹#›</a:t>
            </a:fld>
            <a:endParaRPr/>
          </a:p>
        </p:txBody>
      </p:sp>
      <p:pic>
        <p:nvPicPr>
          <p:cNvPr id="9" name="Graphic 8">
            <a:extLst>
              <a:ext uri="{FF2B5EF4-FFF2-40B4-BE49-F238E27FC236}">
                <a16:creationId xmlns:a16="http://schemas.microsoft.com/office/drawing/2014/main" id="{74CB9162-A3A0-44F6-935D-74BE0A712AE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82803" y="6129601"/>
            <a:ext cx="1288905" cy="666045"/>
          </a:xfrm>
          <a:prstGeom prst="rect">
            <a:avLst/>
          </a:prstGeom>
        </p:spPr>
      </p:pic>
      <p:sp>
        <p:nvSpPr>
          <p:cNvPr id="10" name="Content Placeholder 2">
            <a:extLst>
              <a:ext uri="{FF2B5EF4-FFF2-40B4-BE49-F238E27FC236}">
                <a16:creationId xmlns:a16="http://schemas.microsoft.com/office/drawing/2014/main" id="{777A2E37-AFFB-E34D-857F-F09858228F69}"/>
              </a:ext>
            </a:extLst>
          </p:cNvPr>
          <p:cNvSpPr>
            <a:spLocks noGrp="1"/>
          </p:cNvSpPr>
          <p:nvPr>
            <p:ph idx="1" hasCustomPrompt="1"/>
          </p:nvPr>
        </p:nvSpPr>
        <p:spPr>
          <a:xfrm>
            <a:off x="3253202" y="983674"/>
            <a:ext cx="5540950" cy="4555357"/>
          </a:xfrm>
        </p:spPr>
        <p:txBody>
          <a:bodyPr/>
          <a:lstStyle>
            <a:lvl1pPr>
              <a:defRPr sz="1800"/>
            </a:lvl1pPr>
          </a:lstStyle>
          <a:p>
            <a:pPr lvl="0"/>
            <a:r>
              <a:rPr lang="en-CA" noProof="0" dirty="0"/>
              <a:t>Click icon to add table or chart</a:t>
            </a:r>
          </a:p>
        </p:txBody>
      </p:sp>
    </p:spTree>
    <p:extLst>
      <p:ext uri="{BB962C8B-B14F-4D97-AF65-F5344CB8AC3E}">
        <p14:creationId xmlns:p14="http://schemas.microsoft.com/office/powerpoint/2010/main" val="243319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8463" y="554780"/>
            <a:ext cx="5640537" cy="3036178"/>
          </a:xfrm>
        </p:spPr>
        <p:txBody>
          <a:bodyPr anchor="b">
            <a:normAutofit/>
          </a:bodyPr>
          <a:lstStyle>
            <a:lvl1pPr>
              <a:lnSpc>
                <a:spcPct val="95000"/>
              </a:lnSpc>
              <a:defRPr sz="7200" b="1" baseline="0">
                <a:solidFill>
                  <a:schemeClr val="tx1"/>
                </a:solidFill>
              </a:defRPr>
            </a:lvl1pPr>
          </a:lstStyle>
          <a:p>
            <a:r>
              <a:rPr lang="en-CA" noProof="0" dirty="0"/>
              <a:t>Title of </a:t>
            </a:r>
            <a:br>
              <a:rPr lang="en-CA" noProof="0" dirty="0"/>
            </a:br>
            <a:r>
              <a:rPr lang="en-CA" noProof="0" dirty="0"/>
              <a:t>presentation</a:t>
            </a:r>
          </a:p>
        </p:txBody>
      </p:sp>
      <p:sp>
        <p:nvSpPr>
          <p:cNvPr id="3" name="Subtitle 2"/>
          <p:cNvSpPr>
            <a:spLocks noGrp="1"/>
          </p:cNvSpPr>
          <p:nvPr>
            <p:ph type="subTitle" idx="1" hasCustomPrompt="1"/>
          </p:nvPr>
        </p:nvSpPr>
        <p:spPr>
          <a:xfrm>
            <a:off x="398463" y="4789255"/>
            <a:ext cx="5640538" cy="407584"/>
          </a:xfrm>
        </p:spPr>
        <p:txBody>
          <a:bodyPr anchor="b">
            <a:noAutofit/>
          </a:bodyPr>
          <a:lstStyle>
            <a:lvl1pPr marL="0" indent="0" algn="l">
              <a:lnSpc>
                <a:spcPct val="95000"/>
              </a:lnSpc>
              <a:spcBef>
                <a:spcPts val="0"/>
              </a:spcBef>
              <a:buNone/>
              <a:defRPr sz="1400" b="0" baseline="0">
                <a:solidFill>
                  <a:schemeClr val="tx1"/>
                </a:solidFill>
              </a:defRPr>
            </a:lvl1pPr>
            <a:lvl2pPr marL="0" indent="0" algn="r">
              <a:spcBef>
                <a:spcPts val="300"/>
              </a:spcBef>
              <a:buNone/>
              <a:defRPr sz="1200">
                <a:solidFill>
                  <a:schemeClr val="tx1"/>
                </a:solidFill>
              </a:defRPr>
            </a:lvl2pPr>
            <a:lvl3pPr marL="914400" indent="0" algn="r">
              <a:buNone/>
              <a:defRPr sz="1200">
                <a:solidFill>
                  <a:schemeClr val="tx1"/>
                </a:solidFill>
              </a:defRPr>
            </a:lvl3pPr>
            <a:lvl4pPr marL="1371600" indent="0" algn="r">
              <a:buNone/>
              <a:defRPr sz="1200">
                <a:solidFill>
                  <a:schemeClr val="tx1"/>
                </a:solidFill>
              </a:defRPr>
            </a:lvl4pPr>
            <a:lvl5pPr marL="1828800" indent="0" algn="r">
              <a:buNone/>
              <a:defRPr sz="1200">
                <a:solidFill>
                  <a:schemeClr val="tx1"/>
                </a:solidFill>
              </a:defRPr>
            </a:lvl5pPr>
            <a:lvl6pPr marL="2286000" indent="0" algn="r">
              <a:buNone/>
              <a:defRPr sz="1200">
                <a:solidFill>
                  <a:schemeClr val="tx1"/>
                </a:solidFill>
              </a:defRPr>
            </a:lvl6pPr>
            <a:lvl7pPr marL="2743200" indent="0" algn="r">
              <a:buNone/>
              <a:defRPr sz="1200">
                <a:solidFill>
                  <a:schemeClr val="tx1"/>
                </a:solidFill>
              </a:defRPr>
            </a:lvl7pPr>
            <a:lvl8pPr marL="3200400" indent="0" algn="r">
              <a:buNone/>
              <a:defRPr sz="1200">
                <a:solidFill>
                  <a:schemeClr val="tx1"/>
                </a:solidFill>
              </a:defRPr>
            </a:lvl8pPr>
            <a:lvl9pPr marL="3657600" indent="0" algn="r">
              <a:buNone/>
              <a:defRPr sz="1200">
                <a:solidFill>
                  <a:schemeClr val="tx1"/>
                </a:solidFill>
              </a:defRPr>
            </a:lvl9pPr>
          </a:lstStyle>
          <a:p>
            <a:r>
              <a:rPr lang="en-CA" noProof="0" dirty="0"/>
              <a:t>Presenter Full Name</a:t>
            </a:r>
          </a:p>
        </p:txBody>
      </p:sp>
      <p:sp>
        <p:nvSpPr>
          <p:cNvPr id="13" name="Date Placeholder 12"/>
          <p:cNvSpPr>
            <a:spLocks noGrp="1"/>
          </p:cNvSpPr>
          <p:nvPr>
            <p:ph type="dt" sz="half" idx="10"/>
          </p:nvPr>
        </p:nvSpPr>
        <p:spPr bwMode="black">
          <a:xfrm>
            <a:off x="398463" y="5459994"/>
            <a:ext cx="5640537" cy="267194"/>
          </a:xfrm>
        </p:spPr>
        <p:txBody>
          <a:bodyPr anchor="t"/>
          <a:lstStyle>
            <a:lvl1pPr algn="l">
              <a:defRPr sz="1400">
                <a:solidFill>
                  <a:schemeClr val="tx1"/>
                </a:solidFill>
              </a:defRPr>
            </a:lvl1pPr>
          </a:lstStyle>
          <a:p>
            <a:fld id="{EE08E108-527B-4B52-98A7-35210C16A695}" type="datetime4">
              <a:rPr lang="en-CA" smtClean="0"/>
              <a:pPr/>
              <a:t>February 12, 2025</a:t>
            </a:fld>
            <a:endParaRPr lang="en-CA" dirty="0"/>
          </a:p>
        </p:txBody>
      </p:sp>
      <p:sp>
        <p:nvSpPr>
          <p:cNvPr id="14" name="Footer Placeholder 13"/>
          <p:cNvSpPr>
            <a:spLocks noGrp="1"/>
          </p:cNvSpPr>
          <p:nvPr>
            <p:ph type="ftr" sz="quarter" idx="11"/>
          </p:nvPr>
        </p:nvSpPr>
        <p:spPr>
          <a:xfrm>
            <a:off x="341799" y="7010401"/>
            <a:ext cx="8462696" cy="45719"/>
          </a:xfrm>
        </p:spPr>
        <p:txBody>
          <a:bodyPr/>
          <a:lstStyle/>
          <a:p>
            <a:endParaRPr dirty="0"/>
          </a:p>
        </p:txBody>
      </p:sp>
      <p:sp>
        <p:nvSpPr>
          <p:cNvPr id="15" name="Slide Number Placeholder 14"/>
          <p:cNvSpPr>
            <a:spLocks noGrp="1"/>
          </p:cNvSpPr>
          <p:nvPr>
            <p:ph type="sldNum" sz="quarter" idx="12"/>
          </p:nvPr>
        </p:nvSpPr>
        <p:spPr bwMode="white">
          <a:xfrm>
            <a:off x="8807965" y="7010398"/>
            <a:ext cx="336035" cy="45720"/>
          </a:xfrm>
        </p:spPr>
        <p:txBody>
          <a:bodyPr/>
          <a:lstStyle>
            <a:lvl1pPr>
              <a:defRPr sz="100">
                <a:solidFill>
                  <a:srgbClr val="E6E6E6"/>
                </a:solidFill>
              </a:defRPr>
            </a:lvl1pPr>
          </a:lstStyle>
          <a:p>
            <a:fld id="{BB333B34-C87C-402E-ABB0-13B7C9DEBBC4}" type="slidenum">
              <a:rPr lang="en-CA" smtClean="0"/>
              <a:pPr/>
              <a:t>‹#›</a:t>
            </a:fld>
            <a:endParaRPr lang="en-CA" dirty="0"/>
          </a:p>
        </p:txBody>
      </p:sp>
      <p:sp>
        <p:nvSpPr>
          <p:cNvPr id="7" name="Text Placeholder 6">
            <a:extLst>
              <a:ext uri="{FF2B5EF4-FFF2-40B4-BE49-F238E27FC236}">
                <a16:creationId xmlns:a16="http://schemas.microsoft.com/office/drawing/2014/main" id="{B23051F6-97A8-498B-82C1-AD3B80219492}"/>
              </a:ext>
            </a:extLst>
          </p:cNvPr>
          <p:cNvSpPr>
            <a:spLocks noGrp="1"/>
          </p:cNvSpPr>
          <p:nvPr>
            <p:ph type="body" sz="quarter" idx="13" hasCustomPrompt="1"/>
          </p:nvPr>
        </p:nvSpPr>
        <p:spPr>
          <a:xfrm>
            <a:off x="398463" y="3773691"/>
            <a:ext cx="5640538" cy="749823"/>
          </a:xfrm>
        </p:spPr>
        <p:txBody>
          <a:bodyPr/>
          <a:lstStyle>
            <a:lvl1pPr marL="0" indent="0">
              <a:lnSpc>
                <a:spcPct val="95000"/>
              </a:lnSpc>
              <a:buNone/>
              <a:defRPr sz="1800">
                <a:solidFill>
                  <a:schemeClr val="tx1"/>
                </a:solidFill>
                <a:latin typeface="+mj-lt"/>
              </a:defRPr>
            </a:lvl1pPr>
            <a:lvl2pPr marL="338328" indent="0">
              <a:buNone/>
              <a:defRPr>
                <a:solidFill>
                  <a:schemeClr val="bg1"/>
                </a:solidFill>
              </a:defRPr>
            </a:lvl2pPr>
            <a:lvl3pPr marL="685800" indent="0">
              <a:buNone/>
              <a:defRPr>
                <a:solidFill>
                  <a:schemeClr val="bg1"/>
                </a:solidFill>
              </a:defRPr>
            </a:lvl3pPr>
            <a:lvl4pPr marL="1014984" indent="0">
              <a:buNone/>
              <a:defRPr>
                <a:solidFill>
                  <a:schemeClr val="bg1"/>
                </a:solidFill>
              </a:defRPr>
            </a:lvl4pPr>
            <a:lvl5pPr marL="1380744" indent="0">
              <a:buNone/>
              <a:defRPr>
                <a:solidFill>
                  <a:schemeClr val="bg1"/>
                </a:solidFill>
              </a:defRPr>
            </a:lvl5pPr>
          </a:lstStyle>
          <a:p>
            <a:pPr lvl="0"/>
            <a:r>
              <a:rPr lang="en-CA" noProof="0" dirty="0"/>
              <a:t>Subtitle of presentation goes here</a:t>
            </a:r>
          </a:p>
        </p:txBody>
      </p:sp>
      <p:pic>
        <p:nvPicPr>
          <p:cNvPr id="12" name="Picture 11">
            <a:extLst>
              <a:ext uri="{FF2B5EF4-FFF2-40B4-BE49-F238E27FC236}">
                <a16:creationId xmlns:a16="http://schemas.microsoft.com/office/drawing/2014/main" id="{062E0EA8-5296-7041-ACBF-183E7E0BE1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38" r="45278"/>
          <a:stretch/>
        </p:blipFill>
        <p:spPr>
          <a:xfrm rot="10800000" flipV="1">
            <a:off x="6039000" y="0"/>
            <a:ext cx="3104997" cy="6857999"/>
          </a:xfrm>
          <a:prstGeom prst="rect">
            <a:avLst/>
          </a:prstGeom>
        </p:spPr>
      </p:pic>
    </p:spTree>
    <p:extLst>
      <p:ext uri="{BB962C8B-B14F-4D97-AF65-F5344CB8AC3E}">
        <p14:creationId xmlns:p14="http://schemas.microsoft.com/office/powerpoint/2010/main" val="195419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lvl1pPr>
              <a:defRPr baseline="0"/>
            </a:lvl1pPr>
          </a:lstStyle>
          <a:p>
            <a:r>
              <a:rPr lang="en-CA" noProof="0" dirty="0"/>
              <a:t>Slide title</a:t>
            </a:r>
          </a:p>
        </p:txBody>
      </p:sp>
      <p:sp>
        <p:nvSpPr>
          <p:cNvPr id="3" name="Content Placeholder 2"/>
          <p:cNvSpPr>
            <a:spLocks noGrp="1"/>
          </p:cNvSpPr>
          <p:nvPr>
            <p:ph idx="1" hasCustomPrompt="1"/>
          </p:nvPr>
        </p:nvSpPr>
        <p:spPr>
          <a:xfrm>
            <a:off x="398463" y="1434190"/>
            <a:ext cx="8347076"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p:cNvSpPr>
            <a:spLocks noGrp="1"/>
          </p:cNvSpPr>
          <p:nvPr>
            <p:ph type="dt" sz="half" idx="10"/>
          </p:nvPr>
        </p:nvSpPr>
        <p:spPr>
          <a:xfrm>
            <a:off x="8807965" y="7010398"/>
            <a:ext cx="336035" cy="45720"/>
          </a:xfrm>
        </p:spPr>
        <p:txBody>
          <a:bodyPr/>
          <a:lstStyle/>
          <a:p>
            <a:fld id="{A2E7EEF7-2239-440B-8A6E-F3B93774E491}" type="datetime4">
              <a:rPr lang="en-CA" smtClean="0"/>
              <a:t>February 12, 2025</a:t>
            </a:fld>
            <a:endParaRPr/>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a:p>
        </p:txBody>
      </p:sp>
      <p:sp>
        <p:nvSpPr>
          <p:cNvPr id="9" name="Text Placeholder 8">
            <a:extLst>
              <a:ext uri="{FF2B5EF4-FFF2-40B4-BE49-F238E27FC236}">
                <a16:creationId xmlns:a16="http://schemas.microsoft.com/office/drawing/2014/main" id="{9DE9F8E0-BCC7-4049-9B66-CBD41765F7B5}"/>
              </a:ext>
            </a:extLst>
          </p:cNvPr>
          <p:cNvSpPr>
            <a:spLocks noGrp="1"/>
          </p:cNvSpPr>
          <p:nvPr>
            <p:ph type="body" sz="quarter" idx="13" hasCustomPrompt="1"/>
          </p:nvPr>
        </p:nvSpPr>
        <p:spPr>
          <a:xfrm>
            <a:off x="1876885" y="6168124"/>
            <a:ext cx="6476093"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dirty="0">
                <a:latin typeface="Arial" panose="020B0303040401060103" pitchFamily="34" charset="0"/>
                <a:cs typeface="Arial" panose="020B0604020202020204" pitchFamily="34" charset="0"/>
              </a:rPr>
              <a:t>Source text should be Arial, size 8. </a:t>
            </a:r>
            <a:endParaRPr lang="en-CA" noProof="0" dirty="0"/>
          </a:p>
        </p:txBody>
      </p:sp>
    </p:spTree>
    <p:extLst>
      <p:ext uri="{BB962C8B-B14F-4D97-AF65-F5344CB8AC3E}">
        <p14:creationId xmlns:p14="http://schemas.microsoft.com/office/powerpoint/2010/main" val="79338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374D89-5166-4AF5-8567-B47BB135CC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7116227" y="0"/>
            <a:ext cx="2027772" cy="6858000"/>
          </a:xfrm>
          <a:prstGeom prst="rect">
            <a:avLst/>
          </a:prstGeom>
        </p:spPr>
      </p:pic>
      <p:sp>
        <p:nvSpPr>
          <p:cNvPr id="2" name="Title 1">
            <a:extLst>
              <a:ext uri="{FF2B5EF4-FFF2-40B4-BE49-F238E27FC236}">
                <a16:creationId xmlns:a16="http://schemas.microsoft.com/office/drawing/2014/main" id="{404932F7-6B32-4C34-AD3E-BF597CA11209}"/>
              </a:ext>
            </a:extLst>
          </p:cNvPr>
          <p:cNvSpPr>
            <a:spLocks noGrp="1"/>
          </p:cNvSpPr>
          <p:nvPr>
            <p:ph type="title" hasCustomPrompt="1"/>
          </p:nvPr>
        </p:nvSpPr>
        <p:spPr>
          <a:xfrm>
            <a:off x="398463" y="472438"/>
            <a:ext cx="6762156" cy="792167"/>
          </a:xfrm>
        </p:spPr>
        <p:txBody>
          <a:bodyPr/>
          <a:lstStyle>
            <a:lvl1pPr>
              <a:defRPr/>
            </a:lvl1pPr>
          </a:lstStyle>
          <a:p>
            <a:r>
              <a:rPr lang="en-CA" noProof="0" dirty="0"/>
              <a:t>Agenda slide title</a:t>
            </a:r>
          </a:p>
        </p:txBody>
      </p:sp>
      <p:sp>
        <p:nvSpPr>
          <p:cNvPr id="3" name="Date Placeholder 2">
            <a:extLst>
              <a:ext uri="{FF2B5EF4-FFF2-40B4-BE49-F238E27FC236}">
                <a16:creationId xmlns:a16="http://schemas.microsoft.com/office/drawing/2014/main" id="{5194783F-45F3-432B-A08E-B5187165F08F}"/>
              </a:ext>
            </a:extLst>
          </p:cNvPr>
          <p:cNvSpPr>
            <a:spLocks noGrp="1"/>
          </p:cNvSpPr>
          <p:nvPr>
            <p:ph type="dt" sz="half" idx="10"/>
          </p:nvPr>
        </p:nvSpPr>
        <p:spPr/>
        <p:txBody>
          <a:bodyPr/>
          <a:lstStyle/>
          <a:p>
            <a:fld id="{B2679580-1DE4-4AED-B4F0-F01E2D77314B}" type="datetime4">
              <a:rPr lang="en-CA" smtClean="0"/>
              <a:t>February 12, 2025</a:t>
            </a:fld>
            <a:endParaRPr lang="en-US" dirty="0"/>
          </a:p>
        </p:txBody>
      </p:sp>
      <p:sp>
        <p:nvSpPr>
          <p:cNvPr id="4" name="Footer Placeholder 3">
            <a:extLst>
              <a:ext uri="{FF2B5EF4-FFF2-40B4-BE49-F238E27FC236}">
                <a16:creationId xmlns:a16="http://schemas.microsoft.com/office/drawing/2014/main" id="{5484AD97-4B30-4713-8D26-04AAD8A60468}"/>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4151261F-A43F-4893-A9BE-991C000EBEE7}"/>
              </a:ext>
            </a:extLst>
          </p:cNvPr>
          <p:cNvSpPr>
            <a:spLocks noGrp="1"/>
          </p:cNvSpPr>
          <p:nvPr>
            <p:ph type="sldNum" sz="quarter" idx="12"/>
          </p:nvPr>
        </p:nvSpPr>
        <p:spPr>
          <a:xfrm>
            <a:off x="8333977" y="6399283"/>
            <a:ext cx="212470" cy="175694"/>
          </a:xfrm>
        </p:spPr>
        <p:txBody>
          <a:bodyPr/>
          <a:lstStyle/>
          <a:p>
            <a:fld id="{BB333B34-C87C-402E-ABB0-13B7C9DEBBC4}" type="slidenum">
              <a:rPr lang="en-CA" smtClean="0"/>
              <a:pPr/>
              <a:t>‹#›</a:t>
            </a:fld>
            <a:endParaRPr lang="en-CA" dirty="0"/>
          </a:p>
        </p:txBody>
      </p:sp>
      <p:sp>
        <p:nvSpPr>
          <p:cNvPr id="9" name="Text Placeholder 8">
            <a:extLst>
              <a:ext uri="{FF2B5EF4-FFF2-40B4-BE49-F238E27FC236}">
                <a16:creationId xmlns:a16="http://schemas.microsoft.com/office/drawing/2014/main" id="{695B93E3-EEA6-456D-B67D-D16BEF52559A}"/>
              </a:ext>
            </a:extLst>
          </p:cNvPr>
          <p:cNvSpPr>
            <a:spLocks noGrp="1"/>
          </p:cNvSpPr>
          <p:nvPr>
            <p:ph type="body" sz="quarter" idx="13" hasCustomPrompt="1"/>
          </p:nvPr>
        </p:nvSpPr>
        <p:spPr>
          <a:xfrm>
            <a:off x="398463" y="1434190"/>
            <a:ext cx="3178345" cy="4575436"/>
          </a:xfrm>
        </p:spPr>
        <p:txBody>
          <a:bodyPr/>
          <a:lstStyle>
            <a:lvl1pPr>
              <a:buSzPct val="115000"/>
              <a:defRPr/>
            </a:lvl1pPr>
            <a:lvl2pPr>
              <a:buSzPct val="115000"/>
              <a:defRPr/>
            </a:lvl2pPr>
            <a:lvl3pPr>
              <a:buSzPct val="115000"/>
              <a:defRPr/>
            </a:lvl3pPr>
            <a:lvl4pPr>
              <a:buSzPct val="115000"/>
              <a:defRPr/>
            </a:lvl4pPr>
            <a:lvl5pPr marL="1609344" indent="-228600">
              <a:buSzPct val="1150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buSzPct val="115000"/>
              <a:defRPr lang="en-US" sz="1400" kern="1200" dirty="0">
                <a:solidFill>
                  <a:schemeClr val="tx1"/>
                </a:solidFill>
                <a:latin typeface="+mn-lt"/>
                <a:ea typeface="+mn-ea"/>
                <a:cs typeface="+mn-cs"/>
              </a:defRPr>
            </a:lvl7pPr>
            <a:lvl8pPr>
              <a:buSzPct val="115000"/>
              <a:defRPr/>
            </a:lvl8pPr>
            <a:lvl9pPr>
              <a:buSzPct val="115000"/>
              <a:defRPr/>
            </a:lvl9pPr>
          </a:lstStyle>
          <a:p>
            <a:pPr lvl="0"/>
            <a:r>
              <a:rPr lang="en-CA" noProof="0" dirty="0"/>
              <a:t>Section headline or item 1</a:t>
            </a:r>
          </a:p>
          <a:p>
            <a:pPr lvl="1"/>
            <a:r>
              <a:rPr lang="en-CA" noProof="0" dirty="0"/>
              <a:t>Item 2</a:t>
            </a:r>
          </a:p>
          <a:p>
            <a:pPr lvl="2"/>
            <a:r>
              <a:rPr lang="en-CA" noProof="0" dirty="0"/>
              <a:t>Item 3</a:t>
            </a:r>
          </a:p>
          <a:p>
            <a:pPr lvl="3"/>
            <a:r>
              <a:rPr lang="en-CA" noProof="0" dirty="0"/>
              <a:t>Item 4</a:t>
            </a:r>
          </a:p>
          <a:p>
            <a:pPr lvl="4"/>
            <a:r>
              <a:rPr lang="en-CA" noProof="0" dirty="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CA" noProof="0" dirty="0"/>
              <a:t>Item 6</a:t>
            </a:r>
          </a:p>
          <a:p>
            <a:pPr lvl="6"/>
            <a:r>
              <a:rPr lang="en-CA" noProof="0" dirty="0"/>
              <a:t>Item 7</a:t>
            </a:r>
          </a:p>
          <a:p>
            <a:pPr lvl="7"/>
            <a:r>
              <a:rPr lang="en-CA" noProof="0" dirty="0"/>
              <a:t>Item 8</a:t>
            </a:r>
          </a:p>
          <a:p>
            <a:pPr lvl="8"/>
            <a:r>
              <a:rPr lang="en-CA" noProof="0" dirty="0"/>
              <a:t>Item 9</a:t>
            </a:r>
          </a:p>
        </p:txBody>
      </p:sp>
      <p:sp>
        <p:nvSpPr>
          <p:cNvPr id="12" name="Text Placeholder 8">
            <a:extLst>
              <a:ext uri="{FF2B5EF4-FFF2-40B4-BE49-F238E27FC236}">
                <a16:creationId xmlns:a16="http://schemas.microsoft.com/office/drawing/2014/main" id="{2507130D-B493-4337-BB0F-5DB874909A70}"/>
              </a:ext>
            </a:extLst>
          </p:cNvPr>
          <p:cNvSpPr>
            <a:spLocks noGrp="1"/>
          </p:cNvSpPr>
          <p:nvPr>
            <p:ph type="body" sz="quarter" idx="14" hasCustomPrompt="1"/>
          </p:nvPr>
        </p:nvSpPr>
        <p:spPr>
          <a:xfrm>
            <a:off x="3982276" y="1434189"/>
            <a:ext cx="3178344" cy="4584843"/>
          </a:xfrm>
        </p:spPr>
        <p:txBody>
          <a:bodyPr/>
          <a:lstStyle>
            <a:lvl1pPr>
              <a:defRPr/>
            </a:lvl1pPr>
            <a:lvl2pPr>
              <a:defRPr/>
            </a:lvl2pPr>
            <a:lvl3pPr>
              <a:defRPr/>
            </a:lvl3pPr>
            <a:lvl4pPr>
              <a:defRPr/>
            </a:lvl4pPr>
            <a:lvl5pPr marL="1609344" indent="-2286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defRPr lang="en-US" sz="1400" kern="1200" dirty="0">
                <a:solidFill>
                  <a:schemeClr val="tx1"/>
                </a:solidFill>
                <a:latin typeface="+mn-lt"/>
                <a:ea typeface="+mn-ea"/>
                <a:cs typeface="+mn-cs"/>
              </a:defRPr>
            </a:lvl7pPr>
          </a:lstStyle>
          <a:p>
            <a:pPr lvl="0"/>
            <a:r>
              <a:rPr lang="en-CA" noProof="0" dirty="0"/>
              <a:t>Section headline or item 1</a:t>
            </a:r>
          </a:p>
          <a:p>
            <a:pPr lvl="1"/>
            <a:r>
              <a:rPr lang="en-CA" noProof="0" dirty="0"/>
              <a:t>Item 2</a:t>
            </a:r>
          </a:p>
          <a:p>
            <a:pPr lvl="2"/>
            <a:r>
              <a:rPr lang="en-CA" noProof="0" dirty="0"/>
              <a:t>Item 3</a:t>
            </a:r>
          </a:p>
          <a:p>
            <a:pPr lvl="3"/>
            <a:r>
              <a:rPr lang="en-CA" noProof="0" dirty="0"/>
              <a:t>Item 4</a:t>
            </a:r>
          </a:p>
          <a:p>
            <a:pPr lvl="4"/>
            <a:r>
              <a:rPr lang="en-CA" noProof="0" dirty="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CA" noProof="0" dirty="0"/>
              <a:t>Item 6</a:t>
            </a:r>
          </a:p>
          <a:p>
            <a:pPr lvl="6"/>
            <a:r>
              <a:rPr lang="en-CA" noProof="0" dirty="0"/>
              <a:t>Item 7</a:t>
            </a:r>
          </a:p>
          <a:p>
            <a:pPr lvl="7"/>
            <a:r>
              <a:rPr lang="en-CA" noProof="0" dirty="0"/>
              <a:t>Item 8</a:t>
            </a:r>
          </a:p>
          <a:p>
            <a:pPr lvl="8"/>
            <a:r>
              <a:rPr lang="en-CA" noProof="0" dirty="0"/>
              <a:t>Item 9</a:t>
            </a:r>
          </a:p>
        </p:txBody>
      </p:sp>
    </p:spTree>
    <p:extLst>
      <p:ext uri="{BB962C8B-B14F-4D97-AF65-F5344CB8AC3E}">
        <p14:creationId xmlns:p14="http://schemas.microsoft.com/office/powerpoint/2010/main" val="96526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4" y="472438"/>
            <a:ext cx="8356240" cy="792167"/>
          </a:xfrm>
        </p:spPr>
        <p:txBody>
          <a:bodyPr/>
          <a:lstStyle>
            <a:lvl1pPr>
              <a:defRPr baseline="0"/>
            </a:lvl1pPr>
          </a:lstStyle>
          <a:p>
            <a:r>
              <a:rPr lang="en-CA" noProof="0" dirty="0"/>
              <a:t>Slide title</a:t>
            </a:r>
          </a:p>
        </p:txBody>
      </p:sp>
      <p:sp>
        <p:nvSpPr>
          <p:cNvPr id="3" name="Content Placeholder 2"/>
          <p:cNvSpPr>
            <a:spLocks noGrp="1"/>
          </p:cNvSpPr>
          <p:nvPr>
            <p:ph idx="1" hasCustomPrompt="1"/>
          </p:nvPr>
        </p:nvSpPr>
        <p:spPr>
          <a:xfrm>
            <a:off x="398464" y="1454966"/>
            <a:ext cx="8356240" cy="4564066"/>
          </a:xfrm>
        </p:spPr>
        <p:txBody>
          <a:bodyPr/>
          <a:lstStyle>
            <a:lvl1pPr>
              <a:defRPr sz="1400"/>
            </a:lvl1pPr>
          </a:lstStyle>
          <a:p>
            <a:pPr lvl="0"/>
            <a:r>
              <a:rPr lang="en-CA" noProof="0"/>
              <a:t>Click icon to add table or chart</a:t>
            </a:r>
          </a:p>
        </p:txBody>
      </p:sp>
      <p:sp>
        <p:nvSpPr>
          <p:cNvPr id="4" name="Date Placeholder 3"/>
          <p:cNvSpPr>
            <a:spLocks noGrp="1"/>
          </p:cNvSpPr>
          <p:nvPr>
            <p:ph type="dt" sz="half" idx="10"/>
          </p:nvPr>
        </p:nvSpPr>
        <p:spPr>
          <a:xfrm>
            <a:off x="8807965" y="7010398"/>
            <a:ext cx="336035" cy="45720"/>
          </a:xfrm>
        </p:spPr>
        <p:txBody>
          <a:bodyPr/>
          <a:lstStyle/>
          <a:p>
            <a:fld id="{516914B5-AEA6-47C1-80F7-C7FD18A22EA2}" type="datetime4">
              <a:rPr lang="en-CA" smtClean="0"/>
              <a:t>February 12, 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7" name="Text Placeholder 8">
            <a:extLst>
              <a:ext uri="{FF2B5EF4-FFF2-40B4-BE49-F238E27FC236}">
                <a16:creationId xmlns:a16="http://schemas.microsoft.com/office/drawing/2014/main" id="{09DA36B3-22EA-47CB-9DCD-C1A0BC2D239E}"/>
              </a:ext>
            </a:extLst>
          </p:cNvPr>
          <p:cNvSpPr>
            <a:spLocks noGrp="1"/>
          </p:cNvSpPr>
          <p:nvPr>
            <p:ph type="body" sz="quarter" idx="13" hasCustomPrompt="1"/>
          </p:nvPr>
        </p:nvSpPr>
        <p:spPr>
          <a:xfrm>
            <a:off x="1876885" y="6168123"/>
            <a:ext cx="6476093"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spTree>
    <p:extLst>
      <p:ext uri="{BB962C8B-B14F-4D97-AF65-F5344CB8AC3E}">
        <p14:creationId xmlns:p14="http://schemas.microsoft.com/office/powerpoint/2010/main" val="281731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Char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lvl1pPr>
              <a:defRPr baseline="0"/>
            </a:lvl1pPr>
          </a:lstStyle>
          <a:p>
            <a:r>
              <a:rPr lang="en-CA" noProof="0" dirty="0"/>
              <a:t>Slide title</a:t>
            </a:r>
          </a:p>
        </p:txBody>
      </p:sp>
      <p:sp>
        <p:nvSpPr>
          <p:cNvPr id="3" name="Content Placeholder 2"/>
          <p:cNvSpPr>
            <a:spLocks noGrp="1"/>
          </p:cNvSpPr>
          <p:nvPr>
            <p:ph idx="1" hasCustomPrompt="1"/>
          </p:nvPr>
        </p:nvSpPr>
        <p:spPr>
          <a:xfrm>
            <a:off x="398463" y="1829560"/>
            <a:ext cx="8347076" cy="4184896"/>
          </a:xfrm>
        </p:spPr>
        <p:txBody>
          <a:bodyPr/>
          <a:lstStyle>
            <a:lvl1pPr>
              <a:defRPr sz="1400"/>
            </a:lvl1pPr>
          </a:lstStyle>
          <a:p>
            <a:pPr lvl="0"/>
            <a:r>
              <a:rPr lang="en-CA" noProof="0"/>
              <a:t>Click icon to add table or chart</a:t>
            </a:r>
          </a:p>
        </p:txBody>
      </p:sp>
      <p:sp>
        <p:nvSpPr>
          <p:cNvPr id="4" name="Date Placeholder 3"/>
          <p:cNvSpPr>
            <a:spLocks noGrp="1"/>
          </p:cNvSpPr>
          <p:nvPr>
            <p:ph type="dt" sz="half" idx="10"/>
          </p:nvPr>
        </p:nvSpPr>
        <p:spPr>
          <a:xfrm>
            <a:off x="8807965" y="7010398"/>
            <a:ext cx="336035" cy="45720"/>
          </a:xfrm>
        </p:spPr>
        <p:txBody>
          <a:bodyPr/>
          <a:lstStyle/>
          <a:p>
            <a:fld id="{977C927B-EA5B-4D38-B63B-A75272FB7D5F}" type="datetime4">
              <a:rPr lang="en-CA" smtClean="0"/>
              <a:t>February 12, 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7" name="Text Placeholder 8">
            <a:extLst>
              <a:ext uri="{FF2B5EF4-FFF2-40B4-BE49-F238E27FC236}">
                <a16:creationId xmlns:a16="http://schemas.microsoft.com/office/drawing/2014/main" id="{09DA36B3-22EA-47CB-9DCD-C1A0BC2D239E}"/>
              </a:ext>
            </a:extLst>
          </p:cNvPr>
          <p:cNvSpPr>
            <a:spLocks noGrp="1"/>
          </p:cNvSpPr>
          <p:nvPr>
            <p:ph type="body" sz="quarter" idx="13" hasCustomPrompt="1"/>
          </p:nvPr>
        </p:nvSpPr>
        <p:spPr>
          <a:xfrm>
            <a:off x="1876885" y="6168123"/>
            <a:ext cx="6476093"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sp>
        <p:nvSpPr>
          <p:cNvPr id="8" name="Text Placeholder 7">
            <a:extLst>
              <a:ext uri="{FF2B5EF4-FFF2-40B4-BE49-F238E27FC236}">
                <a16:creationId xmlns:a16="http://schemas.microsoft.com/office/drawing/2014/main" id="{830F0699-528E-4D23-AAD0-9014222C8ABE}"/>
              </a:ext>
            </a:extLst>
          </p:cNvPr>
          <p:cNvSpPr>
            <a:spLocks noGrp="1"/>
          </p:cNvSpPr>
          <p:nvPr>
            <p:ph type="body" sz="quarter" idx="14" hasCustomPrompt="1"/>
          </p:nvPr>
        </p:nvSpPr>
        <p:spPr>
          <a:xfrm>
            <a:off x="398462" y="1418190"/>
            <a:ext cx="8347076" cy="231242"/>
          </a:xfrm>
        </p:spPr>
        <p:txBody>
          <a:bodyPr anchor="b">
            <a:noAutofit/>
          </a:bodyPr>
          <a:lstStyle>
            <a:lvl1pPr marL="0" indent="0">
              <a:spcBef>
                <a:spcPts val="0"/>
              </a:spcBef>
              <a:buNone/>
              <a:defRPr sz="1400" b="0" baseline="0">
                <a:latin typeface="+mj-lt"/>
              </a:defRPr>
            </a:lvl1pPr>
            <a:lvl2pPr marL="0" indent="0">
              <a:spcBef>
                <a:spcPts val="0"/>
              </a:spcBef>
              <a:buNone/>
              <a:defRPr sz="1600" b="1"/>
            </a:lvl2pPr>
            <a:lvl3pPr marL="0" indent="0">
              <a:spcBef>
                <a:spcPts val="0"/>
              </a:spcBef>
              <a:buNone/>
              <a:defRPr sz="1600" b="1"/>
            </a:lvl3pPr>
            <a:lvl4pPr marL="0" indent="0">
              <a:spcBef>
                <a:spcPts val="0"/>
              </a:spcBef>
              <a:buNone/>
              <a:defRPr sz="1600" b="1"/>
            </a:lvl4pPr>
            <a:lvl5pPr marL="0" indent="0">
              <a:spcBef>
                <a:spcPts val="0"/>
              </a:spcBef>
              <a:buNone/>
              <a:defRPr sz="1600" b="1"/>
            </a:lvl5pPr>
            <a:lvl6pPr marL="0" indent="0">
              <a:spcBef>
                <a:spcPts val="0"/>
              </a:spcBef>
              <a:buNone/>
              <a:defRPr sz="1600" b="1"/>
            </a:lvl6pPr>
            <a:lvl7pPr marL="0" indent="0">
              <a:spcBef>
                <a:spcPts val="0"/>
              </a:spcBef>
              <a:buNone/>
              <a:defRPr sz="1600" b="1"/>
            </a:lvl7pPr>
            <a:lvl8pPr marL="0" indent="0">
              <a:spcBef>
                <a:spcPts val="0"/>
              </a:spcBef>
              <a:buNone/>
              <a:defRPr sz="1600" b="1"/>
            </a:lvl8pPr>
            <a:lvl9pPr marL="0" indent="0">
              <a:spcBef>
                <a:spcPts val="0"/>
              </a:spcBef>
              <a:buNone/>
              <a:defRPr sz="1600" b="1"/>
            </a:lvl9pPr>
          </a:lstStyle>
          <a:p>
            <a:pPr lvl="0"/>
            <a:r>
              <a:rPr lang="en-CA" noProof="0"/>
              <a:t>Subtitle</a:t>
            </a:r>
          </a:p>
        </p:txBody>
      </p:sp>
    </p:spTree>
    <p:extLst>
      <p:ext uri="{BB962C8B-B14F-4D97-AF65-F5344CB8AC3E}">
        <p14:creationId xmlns:p14="http://schemas.microsoft.com/office/powerpoint/2010/main" val="337387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hapter">
    <p:bg>
      <p:bgPr>
        <a:solidFill>
          <a:schemeClr val="accent1"/>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00571" y="780239"/>
            <a:ext cx="8356356" cy="4771958"/>
          </a:xfrm>
        </p:spPr>
        <p:txBody>
          <a:bodyPr anchor="ctr">
            <a:normAutofit/>
          </a:bodyPr>
          <a:lstStyle>
            <a:lvl1pPr>
              <a:defRPr sz="7200">
                <a:solidFill>
                  <a:schemeClr val="bg1"/>
                </a:solidFill>
              </a:defRPr>
            </a:lvl1pPr>
          </a:lstStyle>
          <a:p>
            <a:r>
              <a:rPr lang="en-CA" noProof="0" dirty="0"/>
              <a:t>Chapter slide</a:t>
            </a:r>
          </a:p>
        </p:txBody>
      </p:sp>
      <p:sp>
        <p:nvSpPr>
          <p:cNvPr id="2" name="Date Placeholder 1"/>
          <p:cNvSpPr>
            <a:spLocks noGrp="1"/>
          </p:cNvSpPr>
          <p:nvPr>
            <p:ph type="dt" sz="half" idx="10"/>
          </p:nvPr>
        </p:nvSpPr>
        <p:spPr/>
        <p:txBody>
          <a:bodyPr/>
          <a:lstStyle>
            <a:lvl1pPr>
              <a:defRPr>
                <a:solidFill>
                  <a:schemeClr val="bg1"/>
                </a:solidFill>
              </a:defRPr>
            </a:lvl1pPr>
          </a:lstStyle>
          <a:p>
            <a:fld id="{664D86A9-B95A-42FA-8B03-2725FDB90EC5}" type="datetime4">
              <a:rPr lang="en-CA" smtClean="0"/>
              <a:t>February 12, 2025</a:t>
            </a:fld>
            <a:endParaRPr lang="en-US"/>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a:xfrm>
            <a:off x="8533067" y="6399283"/>
            <a:ext cx="212470" cy="175694"/>
          </a:xfrm>
        </p:spPr>
        <p:txBody>
          <a:bodyPr/>
          <a:lstStyle>
            <a:lvl1pPr>
              <a:defRPr>
                <a:solidFill>
                  <a:schemeClr val="bg1"/>
                </a:solidFill>
              </a:defRPr>
            </a:lvl1pPr>
          </a:lstStyle>
          <a:p>
            <a:fld id="{BB333B34-C87C-402E-ABB0-13B7C9DEBBC4}" type="slidenum">
              <a:rPr lang="en-CA" smtClean="0"/>
              <a:pPr/>
              <a:t>‹#›</a:t>
            </a:fld>
            <a:endParaRPr lang="en-CA"/>
          </a:p>
        </p:txBody>
      </p:sp>
      <p:pic>
        <p:nvPicPr>
          <p:cNvPr id="5" name="Graphic 4">
            <a:extLst>
              <a:ext uri="{FF2B5EF4-FFF2-40B4-BE49-F238E27FC236}">
                <a16:creationId xmlns:a16="http://schemas.microsoft.com/office/drawing/2014/main" id="{E7ACA874-DB2E-4D21-A4FC-3697F6EA266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118748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hapter 2">
    <p:bg>
      <p:bgPr>
        <a:solidFill>
          <a:schemeClr val="accent2"/>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00571" y="780239"/>
            <a:ext cx="8356356" cy="4771958"/>
          </a:xfrm>
        </p:spPr>
        <p:txBody>
          <a:bodyPr anchor="ctr">
            <a:normAutofit/>
          </a:bodyPr>
          <a:lstStyle>
            <a:lvl1pPr>
              <a:defRPr sz="7200">
                <a:solidFill>
                  <a:schemeClr val="bg1"/>
                </a:solidFill>
              </a:defRPr>
            </a:lvl1pPr>
          </a:lstStyle>
          <a:p>
            <a:r>
              <a:rPr lang="en-CA" noProof="0" dirty="0"/>
              <a:t>Chapter slide</a:t>
            </a:r>
          </a:p>
        </p:txBody>
      </p:sp>
      <p:sp>
        <p:nvSpPr>
          <p:cNvPr id="2" name="Date Placeholder 1"/>
          <p:cNvSpPr>
            <a:spLocks noGrp="1"/>
          </p:cNvSpPr>
          <p:nvPr>
            <p:ph type="dt" sz="half" idx="10"/>
          </p:nvPr>
        </p:nvSpPr>
        <p:spPr/>
        <p:txBody>
          <a:bodyPr/>
          <a:lstStyle>
            <a:lvl1pPr>
              <a:defRPr>
                <a:solidFill>
                  <a:schemeClr val="bg1"/>
                </a:solidFill>
              </a:defRPr>
            </a:lvl1pPr>
          </a:lstStyle>
          <a:p>
            <a:fld id="{51C1510D-34D1-4B3A-9459-3FC94A26D1AA}" type="datetime4">
              <a:rPr lang="en-CA" smtClean="0"/>
              <a:t>February 12, 2025</a:t>
            </a:fld>
            <a:endParaRPr lang="en-US"/>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BB333B34-C87C-402E-ABB0-13B7C9DEBBC4}" type="slidenum">
              <a:rPr lang="en-CA" smtClean="0"/>
              <a:pPr/>
              <a:t>‹#›</a:t>
            </a:fld>
            <a:endParaRPr lang="en-CA"/>
          </a:p>
        </p:txBody>
      </p:sp>
      <p:pic>
        <p:nvPicPr>
          <p:cNvPr id="5" name="Graphic 4">
            <a:extLst>
              <a:ext uri="{FF2B5EF4-FFF2-40B4-BE49-F238E27FC236}">
                <a16:creationId xmlns:a16="http://schemas.microsoft.com/office/drawing/2014/main" id="{4162741C-FE1D-406B-9AC9-74A23B745CB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370424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462" y="472438"/>
            <a:ext cx="8347075" cy="792167"/>
          </a:xfrm>
          <a:prstGeom prst="rect">
            <a:avLst/>
          </a:prstGeom>
        </p:spPr>
        <p:txBody>
          <a:bodyPr vert="horz" lIns="0" tIns="0" rIns="0" bIns="0" rtlCol="0" anchor="t">
            <a:noAutofit/>
          </a:bodyPr>
          <a:lstStyle/>
          <a:p>
            <a:r>
              <a:rPr lang="en-CA" noProof="0" dirty="0"/>
              <a:t>Slide title</a:t>
            </a:r>
          </a:p>
        </p:txBody>
      </p:sp>
      <p:sp>
        <p:nvSpPr>
          <p:cNvPr id="3" name="Text Placeholder 2"/>
          <p:cNvSpPr>
            <a:spLocks noGrp="1"/>
          </p:cNvSpPr>
          <p:nvPr>
            <p:ph type="body" idx="1"/>
          </p:nvPr>
        </p:nvSpPr>
        <p:spPr>
          <a:xfrm>
            <a:off x="398462" y="1434190"/>
            <a:ext cx="8347075" cy="4584842"/>
          </a:xfrm>
          <a:prstGeom prst="rect">
            <a:avLst/>
          </a:prstGeom>
        </p:spPr>
        <p:txBody>
          <a:bodyPr vert="horz" lIns="0" tIns="0" rIns="0" bIns="0" rtlCol="0">
            <a:noAutofit/>
          </a:body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a:p>
            <a:pPr lvl="5"/>
            <a:r>
              <a:rPr lang="en-CA" noProof="0"/>
              <a:t>Sixth level</a:t>
            </a:r>
          </a:p>
          <a:p>
            <a:pPr lvl="6"/>
            <a:r>
              <a:rPr lang="en-CA" noProof="0"/>
              <a:t>Seventh level</a:t>
            </a:r>
          </a:p>
          <a:p>
            <a:pPr lvl="7"/>
            <a:r>
              <a:rPr lang="en-CA" noProof="0"/>
              <a:t>Eighth level</a:t>
            </a:r>
          </a:p>
          <a:p>
            <a:pPr lvl="8"/>
            <a:r>
              <a:rPr lang="en-CA" noProof="0"/>
              <a:t>Ninth level</a:t>
            </a:r>
          </a:p>
        </p:txBody>
      </p:sp>
      <p:sp>
        <p:nvSpPr>
          <p:cNvPr id="4" name="Date Placeholder 3"/>
          <p:cNvSpPr>
            <a:spLocks noGrp="1"/>
          </p:cNvSpPr>
          <p:nvPr>
            <p:ph type="dt" sz="half" idx="2"/>
          </p:nvPr>
        </p:nvSpPr>
        <p:spPr>
          <a:xfrm>
            <a:off x="8807965" y="7010399"/>
            <a:ext cx="336035" cy="45720"/>
          </a:xfrm>
          <a:prstGeom prst="rect">
            <a:avLst/>
          </a:prstGeom>
        </p:spPr>
        <p:txBody>
          <a:bodyPr vert="horz" lIns="0" tIns="0" rIns="0" bIns="0" rtlCol="0" anchor="b">
            <a:noAutofit/>
          </a:bodyPr>
          <a:lstStyle>
            <a:lvl1pPr algn="r">
              <a:defRPr sz="100">
                <a:solidFill>
                  <a:srgbClr val="E6E6E6"/>
                </a:solidFill>
              </a:defRPr>
            </a:lvl1pPr>
          </a:lstStyle>
          <a:p>
            <a:fld id="{B2679580-1DE4-4AED-B4F0-F01E2D77314B}" type="datetime4">
              <a:rPr lang="en-CA" smtClean="0"/>
              <a:t>February 12, 2025</a:t>
            </a:fld>
            <a:endParaRPr lang="en-US" dirty="0"/>
          </a:p>
        </p:txBody>
      </p:sp>
      <p:sp>
        <p:nvSpPr>
          <p:cNvPr id="5" name="Footer Placeholder 4"/>
          <p:cNvSpPr>
            <a:spLocks noGrp="1"/>
          </p:cNvSpPr>
          <p:nvPr>
            <p:ph type="ftr" sz="quarter" idx="3"/>
          </p:nvPr>
        </p:nvSpPr>
        <p:spPr>
          <a:xfrm>
            <a:off x="341799" y="7010401"/>
            <a:ext cx="8462696" cy="45719"/>
          </a:xfrm>
          <a:prstGeom prst="rect">
            <a:avLst/>
          </a:prstGeom>
        </p:spPr>
        <p:txBody>
          <a:bodyPr vert="horz" lIns="91440" tIns="45720" rIns="91440" bIns="45720" rtlCol="0" anchor="b">
            <a:noAutofit/>
          </a:bodyPr>
          <a:lstStyle>
            <a:lvl1pPr algn="l">
              <a:defRPr sz="100">
                <a:solidFill>
                  <a:srgbClr val="E6E6E6"/>
                </a:solidFill>
              </a:defRPr>
            </a:lvl1pPr>
          </a:lstStyle>
          <a:p>
            <a:endParaRPr lang="en-CA" dirty="0"/>
          </a:p>
        </p:txBody>
      </p:sp>
      <p:sp>
        <p:nvSpPr>
          <p:cNvPr id="6" name="Slide Number Placeholder 5"/>
          <p:cNvSpPr>
            <a:spLocks noGrp="1"/>
          </p:cNvSpPr>
          <p:nvPr>
            <p:ph type="sldNum" sz="quarter" idx="4"/>
          </p:nvPr>
        </p:nvSpPr>
        <p:spPr>
          <a:xfrm>
            <a:off x="8533067" y="6399283"/>
            <a:ext cx="212470"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11" name="Graphic 10">
            <a:extLst>
              <a:ext uri="{FF2B5EF4-FFF2-40B4-BE49-F238E27FC236}">
                <a16:creationId xmlns:a16="http://schemas.microsoft.com/office/drawing/2014/main" id="{5FFB1BF3-2E9A-46DD-9A25-67C201774DB6}"/>
              </a:ext>
            </a:extLst>
          </p:cNvPr>
          <p:cNvPicPr>
            <a:picLocks noChangeAspect="1"/>
          </p:cNvPicPr>
          <p:nvPr userDrawn="1"/>
        </p:nvPicPr>
        <p:blipFill rotWithShape="1">
          <a:blip r:embed="rId28">
            <a:extLst>
              <a:ext uri="{96DAC541-7B7A-43D3-8B79-37D633B846F1}">
                <asvg:svgBlip xmlns:asvg="http://schemas.microsoft.com/office/drawing/2016/SVG/main" r:embed="rId29"/>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3828481397"/>
      </p:ext>
    </p:extLst>
  </p:cSld>
  <p:clrMap bg1="lt1" tx1="dk1" bg2="lt2" tx2="dk2" accent1="accent1" accent2="accent2" accent3="accent3" accent4="accent4" accent5="accent5" accent6="accent6" hlink="hlink" folHlink="folHlink"/>
  <p:sldLayoutIdLst>
    <p:sldLayoutId id="2147483684" r:id="rId1"/>
    <p:sldLayoutId id="2147483650" r:id="rId2"/>
    <p:sldLayoutId id="2147483683" r:id="rId3"/>
    <p:sldLayoutId id="2147483690" r:id="rId4"/>
    <p:sldLayoutId id="2147483701" r:id="rId5"/>
    <p:sldLayoutId id="2147483691" r:id="rId6"/>
    <p:sldLayoutId id="2147483695" r:id="rId7"/>
    <p:sldLayoutId id="2147483696" r:id="rId8"/>
    <p:sldLayoutId id="2147483697" r:id="rId9"/>
    <p:sldLayoutId id="2147483700" r:id="rId10"/>
    <p:sldLayoutId id="2147483654" r:id="rId11"/>
    <p:sldLayoutId id="2147483698" r:id="rId12"/>
    <p:sldLayoutId id="2147483652" r:id="rId13"/>
    <p:sldLayoutId id="2147483653" r:id="rId14"/>
    <p:sldLayoutId id="2147483705" r:id="rId15"/>
    <p:sldLayoutId id="2147483704" r:id="rId16"/>
    <p:sldLayoutId id="2147483692" r:id="rId17"/>
    <p:sldLayoutId id="2147483703" r:id="rId18"/>
    <p:sldLayoutId id="2147483655" r:id="rId19"/>
    <p:sldLayoutId id="2147483668" r:id="rId20"/>
    <p:sldLayoutId id="2147483693" r:id="rId21"/>
    <p:sldLayoutId id="2147483694" r:id="rId22"/>
    <p:sldLayoutId id="2147483699" r:id="rId23"/>
    <p:sldLayoutId id="2147483707" r:id="rId24"/>
    <p:sldLayoutId id="2147483713" r:id="rId25"/>
    <p:sldLayoutId id="2147483714"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p:titleStyle>
    <p:body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51" userDrawn="1">
          <p15:clr>
            <a:srgbClr val="F26B43"/>
          </p15:clr>
        </p15:guide>
        <p15:guide id="4" pos="5509" userDrawn="1">
          <p15:clr>
            <a:srgbClr val="F26B43"/>
          </p15:clr>
        </p15:guide>
        <p15:guide id="5" orient="horz" pos="412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notesSlide" Target="../notesSlides/notesSlide11.xml"/><Relationship Id="rId7" Type="http://schemas.openxmlformats.org/officeDocument/2006/relationships/image" Target="../media/image61.svg"/><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60.png"/><Relationship Id="rId5" Type="http://schemas.openxmlformats.org/officeDocument/2006/relationships/image" Target="../media/image59.svg"/><Relationship Id="rId4" Type="http://schemas.openxmlformats.org/officeDocument/2006/relationships/image" Target="../media/image58.png"/><Relationship Id="rId9" Type="http://schemas.openxmlformats.org/officeDocument/2006/relationships/image" Target="../media/image63.svg"/></Relationships>
</file>

<file path=ppt/slides/_rels/slide12.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notesSlide" Target="../notesSlides/notesSlide12.xml"/><Relationship Id="rId7" Type="http://schemas.openxmlformats.org/officeDocument/2006/relationships/image" Target="../media/image67.png"/><Relationship Id="rId12" Type="http://schemas.openxmlformats.org/officeDocument/2006/relationships/image" Target="../media/image72.svg"/><Relationship Id="rId2" Type="http://schemas.openxmlformats.org/officeDocument/2006/relationships/slideLayout" Target="../slideLayouts/slideLayout12.xml"/><Relationship Id="rId1" Type="http://schemas.openxmlformats.org/officeDocument/2006/relationships/tags" Target="../tags/tag10.xml"/><Relationship Id="rId6" Type="http://schemas.openxmlformats.org/officeDocument/2006/relationships/image" Target="../media/image66.sv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svg"/><Relationship Id="rId4" Type="http://schemas.openxmlformats.org/officeDocument/2006/relationships/image" Target="../media/image64.jpeg"/><Relationship Id="rId9" Type="http://schemas.openxmlformats.org/officeDocument/2006/relationships/image" Target="../media/image6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svg"/><Relationship Id="rId3" Type="http://schemas.openxmlformats.org/officeDocument/2006/relationships/notesSlide" Target="../notesSlides/notesSlide15.xml"/><Relationship Id="rId7" Type="http://schemas.openxmlformats.org/officeDocument/2006/relationships/image" Target="../media/image32.svg"/><Relationship Id="rId12" Type="http://schemas.openxmlformats.org/officeDocument/2006/relationships/image" Target="../media/image77.png"/><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image" Target="../media/image31.png"/><Relationship Id="rId11" Type="http://schemas.openxmlformats.org/officeDocument/2006/relationships/image" Target="../media/image76.svg"/><Relationship Id="rId5" Type="http://schemas.openxmlformats.org/officeDocument/2006/relationships/image" Target="../media/image22.svg"/><Relationship Id="rId10" Type="http://schemas.openxmlformats.org/officeDocument/2006/relationships/image" Target="../media/image75.png"/><Relationship Id="rId4" Type="http://schemas.openxmlformats.org/officeDocument/2006/relationships/image" Target="../media/image21.png"/><Relationship Id="rId9" Type="http://schemas.openxmlformats.org/officeDocument/2006/relationships/image" Target="../media/image74.svg"/></Relationships>
</file>

<file path=ppt/slides/_rels/slide16.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2.sv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image" Target="../media/image89.sv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83.svg"/><Relationship Id="rId11" Type="http://schemas.openxmlformats.org/officeDocument/2006/relationships/image" Target="../media/image88.png"/><Relationship Id="rId5" Type="http://schemas.openxmlformats.org/officeDocument/2006/relationships/image" Target="../media/image82.png"/><Relationship Id="rId10" Type="http://schemas.openxmlformats.org/officeDocument/2006/relationships/image" Target="../media/image87.svg"/><Relationship Id="rId4" Type="http://schemas.openxmlformats.org/officeDocument/2006/relationships/image" Target="../media/image81.svg"/><Relationship Id="rId9" Type="http://schemas.openxmlformats.org/officeDocument/2006/relationships/image" Target="../media/image8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72.svg"/><Relationship Id="rId2" Type="http://schemas.openxmlformats.org/officeDocument/2006/relationships/slideLayout" Target="../slideLayouts/slideLayout12.xml"/><Relationship Id="rId1" Type="http://schemas.openxmlformats.org/officeDocument/2006/relationships/tags" Target="../tags/tag13.xml"/><Relationship Id="rId6" Type="http://schemas.openxmlformats.org/officeDocument/2006/relationships/image" Target="../media/image71.png"/><Relationship Id="rId5" Type="http://schemas.openxmlformats.org/officeDocument/2006/relationships/image" Target="../media/image91.png"/><Relationship Id="rId4" Type="http://schemas.openxmlformats.org/officeDocument/2006/relationships/image" Target="../media/image9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23.jpeg"/><Relationship Id="rId5" Type="http://schemas.openxmlformats.org/officeDocument/2006/relationships/image" Target="../media/image22.sv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jpe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8.xml"/><Relationship Id="rId1" Type="http://schemas.openxmlformats.org/officeDocument/2006/relationships/tags" Target="../tags/tag15.xml"/></Relationships>
</file>

<file path=ppt/slides/_rels/slide22.xml.rels><?xml version="1.0" encoding="UTF-8" standalone="yes"?>
<Relationships xmlns="http://schemas.openxmlformats.org/package/2006/relationships"><Relationship Id="rId8" Type="http://schemas.openxmlformats.org/officeDocument/2006/relationships/image" Target="../media/image96.jpeg"/><Relationship Id="rId3" Type="http://schemas.openxmlformats.org/officeDocument/2006/relationships/notesSlide" Target="../notesSlides/notesSlide22.xml"/><Relationship Id="rId7" Type="http://schemas.openxmlformats.org/officeDocument/2006/relationships/image" Target="../media/image100.png"/><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23.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notesSlide" Target="../notesSlides/notesSlide23.xml"/><Relationship Id="rId7" Type="http://schemas.openxmlformats.org/officeDocument/2006/relationships/image" Target="../media/image104.png"/><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103.png"/><Relationship Id="rId5" Type="http://schemas.openxmlformats.org/officeDocument/2006/relationships/image" Target="../media/image102.png"/><Relationship Id="rId10" Type="http://schemas.openxmlformats.org/officeDocument/2006/relationships/image" Target="../media/image107.jpeg"/><Relationship Id="rId4" Type="http://schemas.openxmlformats.org/officeDocument/2006/relationships/image" Target="../media/image101.png"/><Relationship Id="rId9" Type="http://schemas.openxmlformats.org/officeDocument/2006/relationships/image" Target="../media/image106.png"/></Relationships>
</file>

<file path=ppt/slides/_rels/slide24.xml.rels><?xml version="1.0" encoding="UTF-8" standalone="yes"?>
<Relationships xmlns="http://schemas.openxmlformats.org/package/2006/relationships"><Relationship Id="rId3" Type="http://schemas.openxmlformats.org/officeDocument/2006/relationships/hyperlink" Target="http://www.myplan.johnhancock.com/"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0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18.xml"/><Relationship Id="rId6" Type="http://schemas.openxmlformats.org/officeDocument/2006/relationships/image" Target="../media/image109.jpeg"/><Relationship Id="rId5" Type="http://schemas.openxmlformats.org/officeDocument/2006/relationships/image" Target="../media/image72.svg"/><Relationship Id="rId4" Type="http://schemas.openxmlformats.org/officeDocument/2006/relationships/image" Target="../media/image7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9.xml"/><Relationship Id="rId1" Type="http://schemas.openxmlformats.org/officeDocument/2006/relationships/tags" Target="../tags/tag19.xml"/></Relationships>
</file>

<file path=ppt/slides/_rels/slide27.xml.rels><?xml version="1.0" encoding="UTF-8" standalone="yes"?>
<Relationships xmlns="http://schemas.openxmlformats.org/package/2006/relationships"><Relationship Id="rId3" Type="http://schemas.openxmlformats.org/officeDocument/2006/relationships/image" Target="../media/image110.emf"/><Relationship Id="rId7" Type="http://schemas.openxmlformats.org/officeDocument/2006/relationships/image" Target="../media/image114.emf"/><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113.svg"/><Relationship Id="rId5" Type="http://schemas.openxmlformats.org/officeDocument/2006/relationships/image" Target="../media/image112.png"/><Relationship Id="rId4" Type="http://schemas.openxmlformats.org/officeDocument/2006/relationships/image" Target="../media/image111.emf"/></Relationships>
</file>

<file path=ppt/slides/_rels/slide28.x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117.emf"/><Relationship Id="rId4" Type="http://schemas.openxmlformats.org/officeDocument/2006/relationships/image" Target="../media/image116.emf"/></Relationships>
</file>

<file path=ppt/slides/_rels/slide29.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71.png"/><Relationship Id="rId3" Type="http://schemas.openxmlformats.org/officeDocument/2006/relationships/notesSlide" Target="../notesSlides/notesSlide29.xml"/><Relationship Id="rId7" Type="http://schemas.openxmlformats.org/officeDocument/2006/relationships/image" Target="../media/image27.png"/><Relationship Id="rId12" Type="http://schemas.openxmlformats.org/officeDocument/2006/relationships/image" Target="../media/image124.svg"/><Relationship Id="rId2" Type="http://schemas.openxmlformats.org/officeDocument/2006/relationships/slideLayout" Target="../slideLayouts/slideLayout12.xml"/><Relationship Id="rId1" Type="http://schemas.openxmlformats.org/officeDocument/2006/relationships/tags" Target="../tags/tag20.xml"/><Relationship Id="rId6" Type="http://schemas.openxmlformats.org/officeDocument/2006/relationships/image" Target="../media/image120.svg"/><Relationship Id="rId11" Type="http://schemas.openxmlformats.org/officeDocument/2006/relationships/image" Target="../media/image123.png"/><Relationship Id="rId5" Type="http://schemas.openxmlformats.org/officeDocument/2006/relationships/image" Target="../media/image119.png"/><Relationship Id="rId10" Type="http://schemas.openxmlformats.org/officeDocument/2006/relationships/image" Target="../media/image122.svg"/><Relationship Id="rId4" Type="http://schemas.openxmlformats.org/officeDocument/2006/relationships/image" Target="../media/image118.png"/><Relationship Id="rId9" Type="http://schemas.openxmlformats.org/officeDocument/2006/relationships/image" Target="../media/image121.png"/><Relationship Id="rId14" Type="http://schemas.openxmlformats.org/officeDocument/2006/relationships/image" Target="../media/image72.svg"/></Relationships>
</file>

<file path=ppt/slides/_rels/slide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notesSlide" Target="../notesSlides/notesSlide3.xml"/><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jpeg"/><Relationship Id="rId9" Type="http://schemas.openxmlformats.org/officeDocument/2006/relationships/image" Target="../media/image29.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microsoft.com/office/2007/relationships/hdphoto" Target="../media/hdphoto1.wdp"/><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jpg"/></Relationships>
</file>

<file path=ppt/slides/_rels/slide31.xml.rels><?xml version="1.0" encoding="UTF-8" standalone="yes"?>
<Relationships xmlns="http://schemas.openxmlformats.org/package/2006/relationships"><Relationship Id="rId8" Type="http://schemas.openxmlformats.org/officeDocument/2006/relationships/image" Target="../media/image132.emf"/><Relationship Id="rId3" Type="http://schemas.openxmlformats.org/officeDocument/2006/relationships/notesSlide" Target="../notesSlides/notesSlide31.xml"/><Relationship Id="rId7" Type="http://schemas.openxmlformats.org/officeDocument/2006/relationships/image" Target="../media/image131.emf"/><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130.emf"/><Relationship Id="rId5" Type="http://schemas.openxmlformats.org/officeDocument/2006/relationships/image" Target="../media/image129.emf"/><Relationship Id="rId4" Type="http://schemas.openxmlformats.org/officeDocument/2006/relationships/image" Target="../media/image128.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133.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3.jpg"/><Relationship Id="rId7" Type="http://schemas.openxmlformats.org/officeDocument/2006/relationships/image" Target="../media/image37.emf"/><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6.svg"/><Relationship Id="rId11" Type="http://schemas.openxmlformats.org/officeDocument/2006/relationships/image" Target="../media/image41.sv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emf"/><Relationship Id="rId9" Type="http://schemas.openxmlformats.org/officeDocument/2006/relationships/image" Target="../media/image39.emf"/></Relationships>
</file>

<file path=ppt/slides/_rels/slide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notesSlide" Target="../notesSlides/notesSlide6.xml"/><Relationship Id="rId7" Type="http://schemas.openxmlformats.org/officeDocument/2006/relationships/image" Target="../media/image31.pn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5.svg"/><Relationship Id="rId4" Type="http://schemas.openxmlformats.org/officeDocument/2006/relationships/hyperlink" Target="https://www.dol.gov/newsroom/economicdata/cpi_04102024.pdf" TargetMode="External"/><Relationship Id="rId9"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9.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463" y="554780"/>
            <a:ext cx="5191632" cy="3036178"/>
          </a:xfrm>
        </p:spPr>
        <p:txBody>
          <a:bodyPr>
            <a:normAutofit/>
          </a:bodyPr>
          <a:lstStyle/>
          <a:p>
            <a:r>
              <a:rPr lang="es-419" sz="6000" dirty="0">
                <a:latin typeface="Manulife JH Sans" panose="020B0503040401060103" pitchFamily="34" charset="77"/>
              </a:rPr>
              <a:t>Movimientos inteligentes de dinero</a:t>
            </a:r>
          </a:p>
        </p:txBody>
      </p:sp>
      <p:sp>
        <p:nvSpPr>
          <p:cNvPr id="4" name="Text Placeholder 3">
            <a:extLst>
              <a:ext uri="{FF2B5EF4-FFF2-40B4-BE49-F238E27FC236}">
                <a16:creationId xmlns:a16="http://schemas.microsoft.com/office/drawing/2014/main" id="{AC5EEE25-44C3-43E7-952E-4BF54EFB86D6}"/>
              </a:ext>
            </a:extLst>
          </p:cNvPr>
          <p:cNvSpPr>
            <a:spLocks noGrp="1"/>
          </p:cNvSpPr>
          <p:nvPr>
            <p:ph type="body" sz="quarter" idx="13"/>
          </p:nvPr>
        </p:nvSpPr>
        <p:spPr/>
        <p:txBody>
          <a:bodyPr/>
          <a:lstStyle/>
          <a:p>
            <a:r>
              <a:rPr lang="es-419" dirty="0"/>
              <a:t>Una guía para ayudarlo a mantener encaminados sus objetivos financieros </a:t>
            </a:r>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ADMASTER-STAMP!MGR0607232942911</a:t>
            </a:r>
          </a:p>
        </p:txBody>
      </p:sp>
      <p:sp>
        <p:nvSpPr>
          <p:cNvPr id="9" name="Subtitle 8">
            <a:extLst>
              <a:ext uri="{FF2B5EF4-FFF2-40B4-BE49-F238E27FC236}">
                <a16:creationId xmlns:a16="http://schemas.microsoft.com/office/drawing/2014/main" id="{FDAF2EDF-7B39-47CB-F06A-C7664AE85A85}"/>
              </a:ext>
            </a:extLst>
          </p:cNvPr>
          <p:cNvSpPr>
            <a:spLocks noGrp="1"/>
          </p:cNvSpPr>
          <p:nvPr>
            <p:ph type="subTitle" idx="1"/>
          </p:nvPr>
        </p:nvSpPr>
        <p:spPr/>
        <p:txBody>
          <a:bodyPr/>
          <a:lstStyle/>
          <a:p>
            <a:endParaRPr lang="en-US"/>
          </a:p>
        </p:txBody>
      </p:sp>
      <p:sp>
        <p:nvSpPr>
          <p:cNvPr id="7" name="TextBox 6">
            <a:extLst>
              <a:ext uri="{FF2B5EF4-FFF2-40B4-BE49-F238E27FC236}">
                <a16:creationId xmlns:a16="http://schemas.microsoft.com/office/drawing/2014/main" id="{A91D73AE-55B2-7819-61A6-496A4FAAF967}"/>
              </a:ext>
            </a:extLst>
          </p:cNvPr>
          <p:cNvSpPr txBox="1"/>
          <p:nvPr/>
        </p:nvSpPr>
        <p:spPr>
          <a:xfrm>
            <a:off x="309623" y="6618624"/>
            <a:ext cx="2549324" cy="246221"/>
          </a:xfrm>
          <a:prstGeom prst="rect">
            <a:avLst/>
          </a:prstGeom>
          <a:noFill/>
        </p:spPr>
        <p:txBody>
          <a:bodyPr wrap="square">
            <a:spAutoFit/>
          </a:bodyPr>
          <a:lstStyle/>
          <a:p>
            <a:r>
              <a:rPr lang="en-US" sz="1000" dirty="0"/>
              <a:t>MGS-P599817- SP GE 5/24 -599834</a:t>
            </a:r>
          </a:p>
        </p:txBody>
      </p:sp>
    </p:spTree>
    <p:custDataLst>
      <p:tags r:id="rId1"/>
    </p:custDataLst>
    <p:extLst>
      <p:ext uri="{BB962C8B-B14F-4D97-AF65-F5344CB8AC3E}">
        <p14:creationId xmlns:p14="http://schemas.microsoft.com/office/powerpoint/2010/main" val="281411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F56D44-C39E-4C1F-C42C-5C449DE072A0}"/>
              </a:ext>
            </a:extLst>
          </p:cNvPr>
          <p:cNvSpPr/>
          <p:nvPr/>
        </p:nvSpPr>
        <p:spPr>
          <a:xfrm>
            <a:off x="0" y="0"/>
            <a:ext cx="30238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10" name="Title 2">
            <a:extLst>
              <a:ext uri="{FF2B5EF4-FFF2-40B4-BE49-F238E27FC236}">
                <a16:creationId xmlns:a16="http://schemas.microsoft.com/office/drawing/2014/main" id="{8FD8F2D4-6F58-012B-FFD9-222DE1FE0A4F}"/>
              </a:ext>
            </a:extLst>
          </p:cNvPr>
          <p:cNvSpPr>
            <a:spLocks noGrp="1"/>
          </p:cNvSpPr>
          <p:nvPr>
            <p:ph type="title"/>
          </p:nvPr>
        </p:nvSpPr>
        <p:spPr>
          <a:xfrm>
            <a:off x="400572" y="463844"/>
            <a:ext cx="2467680" cy="3401475"/>
          </a:xfrm>
        </p:spPr>
        <p:txBody>
          <a:bodyPr/>
          <a:lstStyle/>
          <a:p>
            <a:r>
              <a:rPr lang="es-419" sz="3200">
                <a:solidFill>
                  <a:schemeClr val="bg1"/>
                </a:solidFill>
              </a:rPr>
              <a:t>¿Cuánto dinero es suficiente?</a:t>
            </a:r>
          </a:p>
        </p:txBody>
      </p:sp>
      <p:sp>
        <p:nvSpPr>
          <p:cNvPr id="11" name="Content Placeholder 30">
            <a:extLst>
              <a:ext uri="{FF2B5EF4-FFF2-40B4-BE49-F238E27FC236}">
                <a16:creationId xmlns:a16="http://schemas.microsoft.com/office/drawing/2014/main" id="{D3EF5C28-BE0A-5726-CD4D-B03B029EEBB1}"/>
              </a:ext>
            </a:extLst>
          </p:cNvPr>
          <p:cNvSpPr>
            <a:spLocks noGrp="1"/>
          </p:cNvSpPr>
          <p:nvPr>
            <p:ph idx="1"/>
          </p:nvPr>
        </p:nvSpPr>
        <p:spPr>
          <a:xfrm>
            <a:off x="3460628" y="2361971"/>
            <a:ext cx="5072439" cy="3688134"/>
          </a:xfrm>
        </p:spPr>
        <p:txBody>
          <a:bodyPr/>
          <a:lstStyle/>
          <a:p>
            <a:r>
              <a:rPr lang="es-419"/>
              <a:t>Varía según la situación personal.</a:t>
            </a:r>
          </a:p>
          <a:p>
            <a:r>
              <a:rPr lang="es-419"/>
              <a:t>Debe ser suficiente para cubrir los gastos de 3 a 6 meses.</a:t>
            </a:r>
          </a:p>
        </p:txBody>
      </p:sp>
      <p:sp>
        <p:nvSpPr>
          <p:cNvPr id="4" name="TextBox 3">
            <a:extLst>
              <a:ext uri="{FF2B5EF4-FFF2-40B4-BE49-F238E27FC236}">
                <a16:creationId xmlns:a16="http://schemas.microsoft.com/office/drawing/2014/main" id="{3AFA3A08-47D0-89B9-5FDC-1477A3E3A936}"/>
              </a:ext>
            </a:extLst>
          </p:cNvPr>
          <p:cNvSpPr txBox="1"/>
          <p:nvPr/>
        </p:nvSpPr>
        <p:spPr>
          <a:xfrm>
            <a:off x="398463" y="6616024"/>
            <a:ext cx="2127761" cy="246221"/>
          </a:xfrm>
          <a:prstGeom prst="rect">
            <a:avLst/>
          </a:prstGeom>
          <a:noFill/>
        </p:spPr>
        <p:txBody>
          <a:bodyPr wrap="square">
            <a:spAutoFit/>
          </a:bodyPr>
          <a:lstStyle/>
          <a:p>
            <a:r>
              <a:rPr lang="sv-SE" sz="1000" dirty="0"/>
              <a:t>          </a:t>
            </a:r>
            <a:endParaRPr lang="es-419" sz="1000" dirty="0"/>
          </a:p>
        </p:txBody>
      </p:sp>
      <p:sp>
        <p:nvSpPr>
          <p:cNvPr id="2" name="TextBox 1">
            <a:extLst>
              <a:ext uri="{FF2B5EF4-FFF2-40B4-BE49-F238E27FC236}">
                <a16:creationId xmlns:a16="http://schemas.microsoft.com/office/drawing/2014/main" id="{52F7C00D-4F83-00C6-7E70-508A1D68E5C0}"/>
              </a:ext>
            </a:extLst>
          </p:cNvPr>
          <p:cNvSpPr txBox="1"/>
          <p:nvPr/>
        </p:nvSpPr>
        <p:spPr>
          <a:xfrm>
            <a:off x="309623" y="6618624"/>
            <a:ext cx="2549324" cy="246221"/>
          </a:xfrm>
          <a:prstGeom prst="rect">
            <a:avLst/>
          </a:prstGeom>
          <a:noFill/>
        </p:spPr>
        <p:txBody>
          <a:bodyPr wrap="square">
            <a:spAutoFit/>
          </a:bodyPr>
          <a:lstStyle/>
          <a:p>
            <a:r>
              <a:rPr lang="en-US" sz="1000" dirty="0"/>
              <a:t>MGS-P599817- SP GE 5/24 -599834</a:t>
            </a:r>
          </a:p>
        </p:txBody>
      </p:sp>
    </p:spTree>
    <p:custDataLst>
      <p:tags r:id="rId1"/>
    </p:custDataLst>
    <p:extLst>
      <p:ext uri="{BB962C8B-B14F-4D97-AF65-F5344CB8AC3E}">
        <p14:creationId xmlns:p14="http://schemas.microsoft.com/office/powerpoint/2010/main" val="73352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6F89E4-54BE-7206-BEF4-203A127EEDC0}"/>
              </a:ext>
            </a:extLst>
          </p:cNvPr>
          <p:cNvSpPr/>
          <p:nvPr/>
        </p:nvSpPr>
        <p:spPr>
          <a:xfrm>
            <a:off x="0" y="1709531"/>
            <a:ext cx="9143999" cy="4399721"/>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5" name="Title 6">
            <a:extLst>
              <a:ext uri="{FF2B5EF4-FFF2-40B4-BE49-F238E27FC236}">
                <a16:creationId xmlns:a16="http://schemas.microsoft.com/office/drawing/2014/main" id="{B4AC2D57-2C3C-D146-ABAA-8CF763162E36}"/>
              </a:ext>
            </a:extLst>
          </p:cNvPr>
          <p:cNvSpPr>
            <a:spLocks noGrp="1"/>
          </p:cNvSpPr>
          <p:nvPr>
            <p:ph type="title"/>
          </p:nvPr>
        </p:nvSpPr>
        <p:spPr>
          <a:xfrm>
            <a:off x="459701" y="955061"/>
            <a:ext cx="8458021" cy="594277"/>
          </a:xfrm>
        </p:spPr>
        <p:txBody>
          <a:bodyPr/>
          <a:lstStyle/>
          <a:p>
            <a:r>
              <a:rPr lang="es-419"/>
              <a:t>¿Dónde debería tener el fondo para emergencias?</a:t>
            </a:r>
          </a:p>
        </p:txBody>
      </p:sp>
      <p:sp>
        <p:nvSpPr>
          <p:cNvPr id="6" name="Content Placeholder 7">
            <a:extLst>
              <a:ext uri="{FF2B5EF4-FFF2-40B4-BE49-F238E27FC236}">
                <a16:creationId xmlns:a16="http://schemas.microsoft.com/office/drawing/2014/main" id="{ACC57949-549E-AB96-8C23-E1DF99B31D20}"/>
              </a:ext>
            </a:extLst>
          </p:cNvPr>
          <p:cNvSpPr>
            <a:spLocks noGrp="1"/>
          </p:cNvSpPr>
          <p:nvPr>
            <p:ph sz="half" idx="1"/>
          </p:nvPr>
        </p:nvSpPr>
        <p:spPr>
          <a:xfrm>
            <a:off x="409179" y="3015756"/>
            <a:ext cx="2347274" cy="2008076"/>
          </a:xfrm>
        </p:spPr>
        <p:txBody>
          <a:bodyPr/>
          <a:lstStyle/>
          <a:p>
            <a:pPr marL="0" indent="0">
              <a:buNone/>
            </a:pPr>
            <a:r>
              <a:rPr lang="es-419" b="1">
                <a:latin typeface="Manulife JH Sans" panose="020B0503040401060103" pitchFamily="34" charset="77"/>
              </a:rPr>
              <a:t>Cuenta bancaria</a:t>
            </a:r>
          </a:p>
          <a:p>
            <a:pPr fontAlgn="t"/>
            <a:r>
              <a:rPr lang="es-419" sz="1500"/>
              <a:t>Dinero de fácil acceso</a:t>
            </a:r>
          </a:p>
          <a:p>
            <a:pPr fontAlgn="t"/>
            <a:r>
              <a:rPr lang="es-419" sz="1500"/>
              <a:t>Con seguro de la FDIC</a:t>
            </a:r>
          </a:p>
          <a:p>
            <a:pPr fontAlgn="t"/>
            <a:r>
              <a:rPr lang="es-419" sz="1500"/>
              <a:t>Tarifas por transacción bajas o nulas</a:t>
            </a:r>
          </a:p>
          <a:p>
            <a:pPr fontAlgn="t"/>
            <a:r>
              <a:rPr lang="es-419" sz="1500"/>
              <a:t>Interés bajo o sin interés</a:t>
            </a:r>
          </a:p>
          <a:p>
            <a:pPr marL="0" indent="0">
              <a:buNone/>
            </a:pPr>
            <a:endParaRPr lang="en-US" dirty="0"/>
          </a:p>
        </p:txBody>
      </p:sp>
      <p:sp>
        <p:nvSpPr>
          <p:cNvPr id="8" name="Content Placeholder 8">
            <a:extLst>
              <a:ext uri="{FF2B5EF4-FFF2-40B4-BE49-F238E27FC236}">
                <a16:creationId xmlns:a16="http://schemas.microsoft.com/office/drawing/2014/main" id="{6CDE3B40-26BF-BFE9-3AFE-069B97B27C90}"/>
              </a:ext>
            </a:extLst>
          </p:cNvPr>
          <p:cNvSpPr txBox="1">
            <a:spLocks/>
          </p:cNvSpPr>
          <p:nvPr/>
        </p:nvSpPr>
        <p:spPr>
          <a:xfrm>
            <a:off x="2886863" y="2919513"/>
            <a:ext cx="2873053" cy="2008076"/>
          </a:xfrm>
          <a:prstGeom prst="rect">
            <a:avLst/>
          </a:prstGeom>
        </p:spPr>
        <p:txBody>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s-419" b="1">
                <a:latin typeface="Manulife JH Sans" panose="020B0503040401060103" pitchFamily="34" charset="77"/>
              </a:rPr>
              <a:t>Cuentas de ahorro de alto rendimiento</a:t>
            </a:r>
          </a:p>
          <a:p>
            <a:pPr fontAlgn="t"/>
            <a:r>
              <a:rPr lang="es-419" sz="1500"/>
              <a:t>Dinero de fácil acceso</a:t>
            </a:r>
          </a:p>
          <a:p>
            <a:pPr fontAlgn="t"/>
            <a:r>
              <a:rPr lang="es-419" sz="1500"/>
              <a:t>Con seguro de la FDIC</a:t>
            </a:r>
          </a:p>
          <a:p>
            <a:pPr fontAlgn="t"/>
            <a:r>
              <a:rPr lang="es-419" sz="1500"/>
              <a:t>Rendimiento más alto que las cuentas bancarias tradicionales</a:t>
            </a:r>
          </a:p>
          <a:p>
            <a:pPr fontAlgn="t"/>
            <a:r>
              <a:rPr lang="es-419" sz="1500"/>
              <a:t>Posible limitación de la cantidad de retiros mensuales</a:t>
            </a:r>
          </a:p>
        </p:txBody>
      </p:sp>
      <p:pic>
        <p:nvPicPr>
          <p:cNvPr id="10" name="Graphic 9">
            <a:extLst>
              <a:ext uri="{FF2B5EF4-FFF2-40B4-BE49-F238E27FC236}">
                <a16:creationId xmlns:a16="http://schemas.microsoft.com/office/drawing/2014/main" id="{935BAD3A-42C3-6A6A-56E4-B141EA73912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9846" y="2051740"/>
            <a:ext cx="643105" cy="643105"/>
          </a:xfrm>
          <a:prstGeom prst="rect">
            <a:avLst/>
          </a:prstGeom>
        </p:spPr>
      </p:pic>
      <p:pic>
        <p:nvPicPr>
          <p:cNvPr id="11" name="Graphic 10">
            <a:extLst>
              <a:ext uri="{FF2B5EF4-FFF2-40B4-BE49-F238E27FC236}">
                <a16:creationId xmlns:a16="http://schemas.microsoft.com/office/drawing/2014/main" id="{C6390053-41B1-350D-DC8A-A103A2E5D32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86863" y="2050898"/>
            <a:ext cx="643105" cy="643105"/>
          </a:xfrm>
          <a:prstGeom prst="rect">
            <a:avLst/>
          </a:prstGeom>
        </p:spPr>
      </p:pic>
      <p:pic>
        <p:nvPicPr>
          <p:cNvPr id="12" name="Graphic 11">
            <a:extLst>
              <a:ext uri="{FF2B5EF4-FFF2-40B4-BE49-F238E27FC236}">
                <a16:creationId xmlns:a16="http://schemas.microsoft.com/office/drawing/2014/main" id="{713EAAD4-613F-E878-855D-BF66E10BAFA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44668" y="2050898"/>
            <a:ext cx="643105" cy="643105"/>
          </a:xfrm>
          <a:prstGeom prst="rect">
            <a:avLst/>
          </a:prstGeom>
        </p:spPr>
      </p:pic>
      <p:sp>
        <p:nvSpPr>
          <p:cNvPr id="14" name="Content Placeholder 9">
            <a:extLst>
              <a:ext uri="{FF2B5EF4-FFF2-40B4-BE49-F238E27FC236}">
                <a16:creationId xmlns:a16="http://schemas.microsoft.com/office/drawing/2014/main" id="{F04598C0-068B-86BD-572B-DEA36728765E}"/>
              </a:ext>
            </a:extLst>
          </p:cNvPr>
          <p:cNvSpPr txBox="1">
            <a:spLocks/>
          </p:cNvSpPr>
          <p:nvPr/>
        </p:nvSpPr>
        <p:spPr>
          <a:xfrm>
            <a:off x="6030777" y="3739932"/>
            <a:ext cx="2704045" cy="2008076"/>
          </a:xfrm>
          <a:prstGeom prst="rect">
            <a:avLst/>
          </a:prstGeom>
        </p:spPr>
        <p:txBody>
          <a:bodyPr vert="horz" lIns="0" tIns="0" rIns="0" bIns="0" rtlCol="0" anchor="b">
            <a:noAutofit/>
          </a:bodyPr>
          <a:lstStyle>
            <a:lvl1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20B0604020202020204" pitchFamily="34" charset="0"/>
                <a:ea typeface="+mn-ea"/>
                <a:cs typeface="+mn-cs"/>
              </a:defRPr>
            </a:lvl1pPr>
            <a:lvl2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2pPr>
            <a:lvl3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3pPr>
            <a:lvl4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4pPr>
            <a:lvl5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5pPr>
            <a:lvl6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6pPr>
            <a:lvl7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7pPr>
            <a:lvl8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8pPr>
            <a:lvl9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9pPr>
          </a:lstStyle>
          <a:p>
            <a:r>
              <a:rPr lang="es-419" sz="2000" b="1">
                <a:latin typeface="Manulife JH Sans" panose="020B0503040401060103" pitchFamily="34" charset="77"/>
              </a:rPr>
              <a:t>Fondos mutuos del mercado monetario</a:t>
            </a:r>
          </a:p>
          <a:p>
            <a:pPr marL="178356" indent="-178356" fontAlgn="t">
              <a:spcBef>
                <a:spcPts val="900"/>
              </a:spcBef>
              <a:buFont typeface="Arial" panose="020B0604020202020204" pitchFamily="34" charset="0"/>
              <a:buChar char="•"/>
            </a:pPr>
            <a:r>
              <a:rPr lang="es-419" sz="1500"/>
              <a:t>Dinero de fácil acceso</a:t>
            </a:r>
          </a:p>
          <a:p>
            <a:pPr marL="178356" indent="-178356" fontAlgn="t">
              <a:spcBef>
                <a:spcPts val="900"/>
              </a:spcBef>
              <a:buFont typeface="Arial" panose="020B0604020202020204" pitchFamily="34" charset="0"/>
              <a:buChar char="•"/>
            </a:pPr>
            <a:r>
              <a:rPr lang="es-419" sz="1500"/>
              <a:t>Sin seguro de la FDIC</a:t>
            </a:r>
          </a:p>
          <a:p>
            <a:pPr marL="178356" indent="-178356" fontAlgn="t">
              <a:spcBef>
                <a:spcPts val="900"/>
              </a:spcBef>
              <a:buFont typeface="Arial" panose="020B0604020202020204" pitchFamily="34" charset="0"/>
              <a:buChar char="•"/>
            </a:pPr>
            <a:r>
              <a:rPr lang="es-419" sz="1500">
                <a:latin typeface="+mj-lt"/>
              </a:rPr>
              <a:t>Inversión de los fondos en una variedad de valores de bajo riesgo y a corto plazo con fluctuación de valor</a:t>
            </a:r>
          </a:p>
          <a:p>
            <a:pPr marL="178356" indent="-178356" fontAlgn="t">
              <a:spcBef>
                <a:spcPts val="900"/>
              </a:spcBef>
              <a:buFont typeface="Arial" panose="020B0604020202020204" pitchFamily="34" charset="0"/>
              <a:buChar char="•"/>
            </a:pPr>
            <a:r>
              <a:rPr lang="es-419" sz="1500"/>
              <a:t>Retiros y transferencias sin límite</a:t>
            </a:r>
          </a:p>
        </p:txBody>
      </p:sp>
      <p:sp>
        <p:nvSpPr>
          <p:cNvPr id="4" name="TextBox 3">
            <a:extLst>
              <a:ext uri="{FF2B5EF4-FFF2-40B4-BE49-F238E27FC236}">
                <a16:creationId xmlns:a16="http://schemas.microsoft.com/office/drawing/2014/main" id="{B46B2D06-46DA-1EF8-EC1E-3E41352229AF}"/>
              </a:ext>
            </a:extLst>
          </p:cNvPr>
          <p:cNvSpPr txBox="1"/>
          <p:nvPr/>
        </p:nvSpPr>
        <p:spPr>
          <a:xfrm>
            <a:off x="2810799" y="6182152"/>
            <a:ext cx="4572000" cy="215444"/>
          </a:xfrm>
          <a:prstGeom prst="rect">
            <a:avLst/>
          </a:prstGeom>
          <a:noFill/>
        </p:spPr>
        <p:txBody>
          <a:bodyPr wrap="square">
            <a:spAutoFit/>
          </a:bodyPr>
          <a:lstStyle/>
          <a:p>
            <a:r>
              <a:rPr lang="es-419" sz="800" dirty="0"/>
              <a:t>Ninguna estrategia de inversión garantiza que se alcanzarán los objetivos.</a:t>
            </a:r>
          </a:p>
        </p:txBody>
      </p:sp>
      <p:sp>
        <p:nvSpPr>
          <p:cNvPr id="13" name="TextBox 12">
            <a:extLst>
              <a:ext uri="{FF2B5EF4-FFF2-40B4-BE49-F238E27FC236}">
                <a16:creationId xmlns:a16="http://schemas.microsoft.com/office/drawing/2014/main" id="{68EAE5FD-4BE3-47D2-FFB8-69750C0C70EB}"/>
              </a:ext>
            </a:extLst>
          </p:cNvPr>
          <p:cNvSpPr txBox="1"/>
          <p:nvPr/>
        </p:nvSpPr>
        <p:spPr>
          <a:xfrm>
            <a:off x="398463" y="6616024"/>
            <a:ext cx="2127761" cy="246221"/>
          </a:xfrm>
          <a:prstGeom prst="rect">
            <a:avLst/>
          </a:prstGeom>
          <a:noFill/>
        </p:spPr>
        <p:txBody>
          <a:bodyPr wrap="square">
            <a:spAutoFit/>
          </a:bodyPr>
          <a:lstStyle/>
          <a:p>
            <a:r>
              <a:rPr lang="sv-SE" sz="1000" dirty="0"/>
              <a:t>          </a:t>
            </a:r>
            <a:endParaRPr lang="es-419" sz="1000" dirty="0"/>
          </a:p>
        </p:txBody>
      </p:sp>
      <p:sp>
        <p:nvSpPr>
          <p:cNvPr id="3" name="TextBox 2">
            <a:extLst>
              <a:ext uri="{FF2B5EF4-FFF2-40B4-BE49-F238E27FC236}">
                <a16:creationId xmlns:a16="http://schemas.microsoft.com/office/drawing/2014/main" id="{6DC79AC3-F1F6-71EA-C248-2680073018B8}"/>
              </a:ext>
            </a:extLst>
          </p:cNvPr>
          <p:cNvSpPr txBox="1"/>
          <p:nvPr/>
        </p:nvSpPr>
        <p:spPr>
          <a:xfrm>
            <a:off x="309623" y="6618624"/>
            <a:ext cx="2549324" cy="246221"/>
          </a:xfrm>
          <a:prstGeom prst="rect">
            <a:avLst/>
          </a:prstGeom>
          <a:noFill/>
        </p:spPr>
        <p:txBody>
          <a:bodyPr wrap="square">
            <a:spAutoFit/>
          </a:bodyPr>
          <a:lstStyle/>
          <a:p>
            <a:r>
              <a:rPr lang="en-US" sz="1000" dirty="0"/>
              <a:t>MGS-P599817- SP GE 5/24 -599834</a:t>
            </a:r>
          </a:p>
        </p:txBody>
      </p:sp>
    </p:spTree>
    <p:custDataLst>
      <p:tags r:id="rId1"/>
    </p:custDataLst>
    <p:extLst>
      <p:ext uri="{BB962C8B-B14F-4D97-AF65-F5344CB8AC3E}">
        <p14:creationId xmlns:p14="http://schemas.microsoft.com/office/powerpoint/2010/main" val="67785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740DF45-F6DB-954A-268B-FD609F041C27}"/>
              </a:ext>
            </a:extLst>
          </p:cNvPr>
          <p:cNvSpPr/>
          <p:nvPr/>
        </p:nvSpPr>
        <p:spPr>
          <a:xfrm>
            <a:off x="1" y="1804461"/>
            <a:ext cx="9144000" cy="3659844"/>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96" tIns="34299" rIns="137196" bIns="34299" numCol="1" spcCol="0" rtlCol="0" fromWordArt="0" anchor="ctr" anchorCtr="0" forceAA="0" compatLnSpc="1">
            <a:prstTxWarp prst="textNoShape">
              <a:avLst/>
            </a:prstTxWarp>
            <a:noAutofit/>
          </a:bodyPr>
          <a:lstStyle/>
          <a:p>
            <a:pPr algn="l"/>
            <a:endParaRPr lang="en-US" sz="1350"/>
          </a:p>
        </p:txBody>
      </p:sp>
      <p:pic>
        <p:nvPicPr>
          <p:cNvPr id="9" name="Picture 8">
            <a:extLst>
              <a:ext uri="{FF2B5EF4-FFF2-40B4-BE49-F238E27FC236}">
                <a16:creationId xmlns:a16="http://schemas.microsoft.com/office/drawing/2014/main" id="{D5580517-9FAF-0D65-4FEB-7BD11BD79B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158434"/>
            <a:ext cx="9143999" cy="1834530"/>
          </a:xfrm>
          <a:prstGeom prst="rect">
            <a:avLst/>
          </a:prstGeom>
        </p:spPr>
      </p:pic>
      <p:sp>
        <p:nvSpPr>
          <p:cNvPr id="10" name="Rectangle 9">
            <a:extLst>
              <a:ext uri="{FF2B5EF4-FFF2-40B4-BE49-F238E27FC236}">
                <a16:creationId xmlns:a16="http://schemas.microsoft.com/office/drawing/2014/main" id="{5442CF25-3A68-BD6E-943F-CF7B750229EE}"/>
              </a:ext>
            </a:extLst>
          </p:cNvPr>
          <p:cNvSpPr/>
          <p:nvPr/>
        </p:nvSpPr>
        <p:spPr>
          <a:xfrm>
            <a:off x="0" y="1158434"/>
            <a:ext cx="4969432" cy="1822270"/>
          </a:xfrm>
          <a:prstGeom prst="rect">
            <a:avLst/>
          </a:prstGeom>
          <a:gradFill>
            <a:gsLst>
              <a:gs pos="0">
                <a:schemeClr val="tx1">
                  <a:alpha val="43801"/>
                </a:schemeClr>
              </a:gs>
              <a:gs pos="78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96" tIns="34299" rIns="137196" bIns="34299" numCol="1" spcCol="0" rtlCol="0" fromWordArt="0" anchor="ctr" anchorCtr="0" forceAA="0" compatLnSpc="1">
            <a:prstTxWarp prst="textNoShape">
              <a:avLst/>
            </a:prstTxWarp>
            <a:noAutofit/>
          </a:bodyPr>
          <a:lstStyle/>
          <a:p>
            <a:pPr algn="l"/>
            <a:endParaRPr lang="en-US" sz="1350"/>
          </a:p>
        </p:txBody>
      </p:sp>
      <p:sp>
        <p:nvSpPr>
          <p:cNvPr id="12" name="Rectangle 11">
            <a:extLst>
              <a:ext uri="{FF2B5EF4-FFF2-40B4-BE49-F238E27FC236}">
                <a16:creationId xmlns:a16="http://schemas.microsoft.com/office/drawing/2014/main" id="{D4CC19B1-459F-EE9F-4D16-7C19EC0C3575}"/>
              </a:ext>
            </a:extLst>
          </p:cNvPr>
          <p:cNvSpPr/>
          <p:nvPr/>
        </p:nvSpPr>
        <p:spPr>
          <a:xfrm>
            <a:off x="940158" y="3080868"/>
            <a:ext cx="1792213" cy="1543939"/>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135035" tIns="216056" rIns="135035" bIns="270070" rtlCol="0" anchor="t" anchorCtr="0"/>
          <a:lstStyle/>
          <a:p>
            <a:pPr>
              <a:spcBef>
                <a:spcPts val="450"/>
              </a:spcBef>
            </a:pPr>
            <a:endParaRPr lang="en-US" sz="1500" b="1">
              <a:solidFill>
                <a:schemeClr val="tx1"/>
              </a:solidFill>
              <a:latin typeface="Manulife JH Sans Demibold" panose="020B0703040401060103" pitchFamily="34" charset="0"/>
            </a:endParaRPr>
          </a:p>
        </p:txBody>
      </p:sp>
      <p:sp>
        <p:nvSpPr>
          <p:cNvPr id="13" name="Rectangle 12">
            <a:extLst>
              <a:ext uri="{FF2B5EF4-FFF2-40B4-BE49-F238E27FC236}">
                <a16:creationId xmlns:a16="http://schemas.microsoft.com/office/drawing/2014/main" id="{DAE9E1B6-4E09-7C2C-D416-3B164097818C}"/>
              </a:ext>
            </a:extLst>
          </p:cNvPr>
          <p:cNvSpPr/>
          <p:nvPr/>
        </p:nvSpPr>
        <p:spPr>
          <a:xfrm>
            <a:off x="3073400" y="3135303"/>
            <a:ext cx="2984499" cy="1543939"/>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135035" tIns="216056" rIns="135035" bIns="270070" rtlCol="0" anchor="t" anchorCtr="0"/>
          <a:lstStyle/>
          <a:p>
            <a:pPr>
              <a:spcBef>
                <a:spcPts val="450"/>
              </a:spcBef>
            </a:pPr>
            <a:endParaRPr lang="en-US" sz="1500" b="1">
              <a:solidFill>
                <a:schemeClr val="tx1"/>
              </a:solidFill>
              <a:latin typeface="Manulife JH Sans Demibold" panose="020B0703040401060103" pitchFamily="34" charset="0"/>
            </a:endParaRPr>
          </a:p>
        </p:txBody>
      </p:sp>
      <p:sp>
        <p:nvSpPr>
          <p:cNvPr id="14" name="Rectangle 13">
            <a:extLst>
              <a:ext uri="{FF2B5EF4-FFF2-40B4-BE49-F238E27FC236}">
                <a16:creationId xmlns:a16="http://schemas.microsoft.com/office/drawing/2014/main" id="{7EEF61E7-ED15-5283-535E-DFC19F5C3B14}"/>
              </a:ext>
            </a:extLst>
          </p:cNvPr>
          <p:cNvSpPr/>
          <p:nvPr/>
        </p:nvSpPr>
        <p:spPr>
          <a:xfrm>
            <a:off x="6414633" y="3135303"/>
            <a:ext cx="1792213" cy="1543939"/>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135035" tIns="216056" rIns="135035" bIns="270070" rtlCol="0" anchor="t" anchorCtr="0"/>
          <a:lstStyle/>
          <a:p>
            <a:pPr>
              <a:spcBef>
                <a:spcPts val="450"/>
              </a:spcBef>
            </a:pPr>
            <a:endParaRPr lang="en-US" sz="1500" b="1">
              <a:solidFill>
                <a:schemeClr val="tx1"/>
              </a:solidFill>
              <a:latin typeface="Manulife JH Sans Demibold" panose="020B0703040401060103" pitchFamily="34" charset="0"/>
            </a:endParaRPr>
          </a:p>
        </p:txBody>
      </p:sp>
      <p:sp>
        <p:nvSpPr>
          <p:cNvPr id="17" name="Title 1">
            <a:extLst>
              <a:ext uri="{FF2B5EF4-FFF2-40B4-BE49-F238E27FC236}">
                <a16:creationId xmlns:a16="http://schemas.microsoft.com/office/drawing/2014/main" id="{A0F1734B-D7E8-6FCF-6C0D-63C6603E4C14}"/>
              </a:ext>
            </a:extLst>
          </p:cNvPr>
          <p:cNvSpPr>
            <a:spLocks noGrp="1"/>
          </p:cNvSpPr>
          <p:nvPr>
            <p:ph type="title"/>
          </p:nvPr>
        </p:nvSpPr>
        <p:spPr>
          <a:xfrm>
            <a:off x="398463" y="548714"/>
            <a:ext cx="6268813" cy="594280"/>
          </a:xfrm>
        </p:spPr>
        <p:txBody>
          <a:bodyPr/>
          <a:lstStyle/>
          <a:p>
            <a:r>
              <a:rPr lang="es-419"/>
              <a:t>Ahorros de emergencia </a:t>
            </a:r>
            <a:br>
              <a:rPr lang="es-419" sz="1350"/>
            </a:br>
            <a:endParaRPr lang="es-419" sz="1350"/>
          </a:p>
        </p:txBody>
      </p:sp>
      <p:sp>
        <p:nvSpPr>
          <p:cNvPr id="23" name="TextBox 22">
            <a:extLst>
              <a:ext uri="{FF2B5EF4-FFF2-40B4-BE49-F238E27FC236}">
                <a16:creationId xmlns:a16="http://schemas.microsoft.com/office/drawing/2014/main" id="{22BDBE0D-BA9E-3F4B-A94D-F36B817F4E1E}"/>
              </a:ext>
            </a:extLst>
          </p:cNvPr>
          <p:cNvSpPr txBox="1"/>
          <p:nvPr/>
        </p:nvSpPr>
        <p:spPr>
          <a:xfrm>
            <a:off x="693766" y="1615539"/>
            <a:ext cx="2736154" cy="754758"/>
          </a:xfrm>
          <a:prstGeom prst="rect">
            <a:avLst/>
          </a:prstGeom>
          <a:noFill/>
        </p:spPr>
        <p:txBody>
          <a:bodyPr wrap="square" lIns="0" tIns="0" rIns="0" bIns="0" rtlCol="0">
            <a:spAutoFit/>
          </a:bodyPr>
          <a:lstStyle/>
          <a:p>
            <a:pPr>
              <a:lnSpc>
                <a:spcPct val="112000"/>
              </a:lnSpc>
            </a:pPr>
            <a:r>
              <a:rPr lang="es-419" sz="1500" b="1">
                <a:solidFill>
                  <a:schemeClr val="bg1"/>
                </a:solidFill>
                <a:latin typeface="Arial" panose="020B0604020202020204" pitchFamily="34" charset="0"/>
                <a:cs typeface="Arial" panose="020B0604020202020204" pitchFamily="34" charset="0"/>
              </a:rPr>
              <a:t>Establezca una cuenta de ahorros para emergencias para ayudar a cubrir cualquier gasto inesperado.</a:t>
            </a:r>
          </a:p>
        </p:txBody>
      </p:sp>
      <p:sp>
        <p:nvSpPr>
          <p:cNvPr id="33" name="TextBox 32">
            <a:extLst>
              <a:ext uri="{FF2B5EF4-FFF2-40B4-BE49-F238E27FC236}">
                <a16:creationId xmlns:a16="http://schemas.microsoft.com/office/drawing/2014/main" id="{3F4D4363-BDF7-7B08-08AF-BAD1E9687A5F}"/>
              </a:ext>
            </a:extLst>
          </p:cNvPr>
          <p:cNvSpPr txBox="1"/>
          <p:nvPr/>
        </p:nvSpPr>
        <p:spPr>
          <a:xfrm>
            <a:off x="1021712" y="3169626"/>
            <a:ext cx="1499748" cy="923330"/>
          </a:xfrm>
          <a:prstGeom prst="rect">
            <a:avLst/>
          </a:prstGeom>
          <a:noFill/>
        </p:spPr>
        <p:txBody>
          <a:bodyPr wrap="square" rtlCol="0">
            <a:spAutoFit/>
          </a:bodyPr>
          <a:lstStyle/>
          <a:p>
            <a:r>
              <a:rPr lang="es-419" sz="1350" b="1"/>
              <a:t>Cree una cuenta de ahorros de emergencia</a:t>
            </a:r>
          </a:p>
        </p:txBody>
      </p:sp>
      <p:sp>
        <p:nvSpPr>
          <p:cNvPr id="34" name="TextBox 33">
            <a:extLst>
              <a:ext uri="{FF2B5EF4-FFF2-40B4-BE49-F238E27FC236}">
                <a16:creationId xmlns:a16="http://schemas.microsoft.com/office/drawing/2014/main" id="{827C0998-061F-9E21-0CE4-4B65E9C65D06}"/>
              </a:ext>
            </a:extLst>
          </p:cNvPr>
          <p:cNvSpPr txBox="1"/>
          <p:nvPr/>
        </p:nvSpPr>
        <p:spPr>
          <a:xfrm>
            <a:off x="3187700" y="3224061"/>
            <a:ext cx="2510718" cy="1356782"/>
          </a:xfrm>
          <a:prstGeom prst="rect">
            <a:avLst/>
          </a:prstGeom>
          <a:noFill/>
        </p:spPr>
        <p:txBody>
          <a:bodyPr wrap="square" rtlCol="0">
            <a:spAutoFit/>
          </a:bodyPr>
          <a:lstStyle/>
          <a:p>
            <a:pPr>
              <a:spcAft>
                <a:spcPts val="450"/>
              </a:spcAft>
            </a:pPr>
            <a:r>
              <a:rPr lang="es-419" sz="1350" b="1" dirty="0"/>
              <a:t>Vincule la cuenta bancaria y empiece a ahorrar</a:t>
            </a:r>
          </a:p>
          <a:p>
            <a:pPr>
              <a:spcAft>
                <a:spcPts val="450"/>
              </a:spcAft>
            </a:pPr>
            <a:r>
              <a:rPr lang="es-419" sz="1275" dirty="0"/>
              <a:t>Los fondos de la cuenta de ahorros de emergencia están asegurados por la FDIC o la SIPC</a:t>
            </a:r>
            <a:r>
              <a:rPr lang="es-419" sz="1275" baseline="30000" dirty="0"/>
              <a:t>1</a:t>
            </a:r>
            <a:r>
              <a:rPr lang="es-419" sz="1275" dirty="0"/>
              <a:t>. </a:t>
            </a:r>
          </a:p>
        </p:txBody>
      </p:sp>
      <p:sp>
        <p:nvSpPr>
          <p:cNvPr id="35" name="TextBox 34">
            <a:extLst>
              <a:ext uri="{FF2B5EF4-FFF2-40B4-BE49-F238E27FC236}">
                <a16:creationId xmlns:a16="http://schemas.microsoft.com/office/drawing/2014/main" id="{09302BD7-98C9-50E5-1E11-8F36B385E13D}"/>
              </a:ext>
            </a:extLst>
          </p:cNvPr>
          <p:cNvSpPr txBox="1"/>
          <p:nvPr/>
        </p:nvSpPr>
        <p:spPr>
          <a:xfrm>
            <a:off x="6516647" y="3224062"/>
            <a:ext cx="1547817" cy="507831"/>
          </a:xfrm>
          <a:prstGeom prst="rect">
            <a:avLst/>
          </a:prstGeom>
          <a:noFill/>
        </p:spPr>
        <p:txBody>
          <a:bodyPr wrap="square" rtlCol="0">
            <a:spAutoFit/>
          </a:bodyPr>
          <a:lstStyle/>
          <a:p>
            <a:r>
              <a:rPr lang="es-419" sz="1350" b="1"/>
              <a:t>Logre su objetivo de ahorro</a:t>
            </a:r>
          </a:p>
        </p:txBody>
      </p:sp>
      <p:pic>
        <p:nvPicPr>
          <p:cNvPr id="36" name="Graphic 35">
            <a:extLst>
              <a:ext uri="{FF2B5EF4-FFF2-40B4-BE49-F238E27FC236}">
                <a16:creationId xmlns:a16="http://schemas.microsoft.com/office/drawing/2014/main" id="{34C38FA9-2660-A6A5-CBEB-C34951D43D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68204" y="4274513"/>
            <a:ext cx="428737" cy="300116"/>
          </a:xfrm>
          <a:prstGeom prst="rect">
            <a:avLst/>
          </a:prstGeom>
        </p:spPr>
      </p:pic>
      <p:pic>
        <p:nvPicPr>
          <p:cNvPr id="37" name="Graphic 36">
            <a:extLst>
              <a:ext uri="{FF2B5EF4-FFF2-40B4-BE49-F238E27FC236}">
                <a16:creationId xmlns:a16="http://schemas.microsoft.com/office/drawing/2014/main" id="{AF7E3860-DFD7-BBE2-7AFC-A743FD120F4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71462" y="4143000"/>
            <a:ext cx="428737" cy="428737"/>
          </a:xfrm>
          <a:prstGeom prst="rect">
            <a:avLst/>
          </a:prstGeom>
        </p:spPr>
      </p:pic>
      <p:pic>
        <p:nvPicPr>
          <p:cNvPr id="38" name="Graphic 37">
            <a:extLst>
              <a:ext uri="{FF2B5EF4-FFF2-40B4-BE49-F238E27FC236}">
                <a16:creationId xmlns:a16="http://schemas.microsoft.com/office/drawing/2014/main" id="{B384C400-2DC3-FC4C-7453-D55D5DBBC99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95978" y="4174206"/>
            <a:ext cx="397531" cy="397531"/>
          </a:xfrm>
          <a:prstGeom prst="rect">
            <a:avLst/>
          </a:prstGeom>
        </p:spPr>
      </p:pic>
      <p:sp>
        <p:nvSpPr>
          <p:cNvPr id="39" name="TextBox 38">
            <a:extLst>
              <a:ext uri="{FF2B5EF4-FFF2-40B4-BE49-F238E27FC236}">
                <a16:creationId xmlns:a16="http://schemas.microsoft.com/office/drawing/2014/main" id="{B9313A97-C316-67A8-1DBB-B7F3CDA4BCC2}"/>
              </a:ext>
            </a:extLst>
          </p:cNvPr>
          <p:cNvSpPr txBox="1"/>
          <p:nvPr/>
        </p:nvSpPr>
        <p:spPr>
          <a:xfrm>
            <a:off x="1441034" y="6177726"/>
            <a:ext cx="5029545" cy="403957"/>
          </a:xfrm>
          <a:prstGeom prst="rect">
            <a:avLst/>
          </a:prstGeom>
          <a:noFill/>
        </p:spPr>
        <p:txBody>
          <a:bodyPr wrap="square">
            <a:spAutoFit/>
          </a:bodyPr>
          <a:lstStyle/>
          <a:p>
            <a:r>
              <a:rPr lang="es-419" sz="675" b="1">
                <a:solidFill>
                  <a:srgbClr val="000000"/>
                </a:solidFill>
                <a:latin typeface="Arial" panose="020B0604020202020204" pitchFamily="34" charset="0"/>
                <a:ea typeface="Calibri" panose="020F0502020204030204" pitchFamily="34" charset="0"/>
                <a:cs typeface="Arial" panose="020B0604020202020204" pitchFamily="34" charset="0"/>
              </a:rPr>
              <a:t>1 </a:t>
            </a:r>
            <a:r>
              <a:rPr lang="es-419" sz="675">
                <a:solidFill>
                  <a:srgbClr val="000000"/>
                </a:solidFill>
                <a:latin typeface="Arial" panose="020B0604020202020204" pitchFamily="34" charset="0"/>
                <a:ea typeface="Calibri" panose="020F0502020204030204" pitchFamily="34" charset="0"/>
                <a:cs typeface="Arial" panose="020B0604020202020204" pitchFamily="34" charset="0"/>
              </a:rPr>
              <a:t>El seguro de depósitos de la Corporación Federal de Seguro de Depósitos (FDIC) cubre a los depositantes de una institución depositaria asegurada por la FDIC en quiebra dólar por dólar, el capital, más cualquier interés acumulado o adeudado al depositante, hasta la fecha de incumplimiento, hasta al menos $250 000. </a:t>
            </a:r>
          </a:p>
        </p:txBody>
      </p:sp>
      <p:sp>
        <p:nvSpPr>
          <p:cNvPr id="40" name="Rectangle 39">
            <a:extLst>
              <a:ext uri="{FF2B5EF4-FFF2-40B4-BE49-F238E27FC236}">
                <a16:creationId xmlns:a16="http://schemas.microsoft.com/office/drawing/2014/main" id="{1ACB9987-3AB8-4A61-B98D-051115D9C2FC}"/>
              </a:ext>
            </a:extLst>
          </p:cNvPr>
          <p:cNvSpPr/>
          <p:nvPr/>
        </p:nvSpPr>
        <p:spPr>
          <a:xfrm>
            <a:off x="-20875" y="4965041"/>
            <a:ext cx="9164875" cy="1189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l"/>
            <a:endParaRPr lang="en-US" dirty="0">
              <a:solidFill>
                <a:srgbClr val="0432FF"/>
              </a:solidFill>
            </a:endParaRPr>
          </a:p>
        </p:txBody>
      </p:sp>
      <p:sp>
        <p:nvSpPr>
          <p:cNvPr id="41" name="TextBox 40">
            <a:extLst>
              <a:ext uri="{FF2B5EF4-FFF2-40B4-BE49-F238E27FC236}">
                <a16:creationId xmlns:a16="http://schemas.microsoft.com/office/drawing/2014/main" id="{240D8545-6889-F42F-4342-B8676C412387}"/>
              </a:ext>
            </a:extLst>
          </p:cNvPr>
          <p:cNvSpPr txBox="1"/>
          <p:nvPr/>
        </p:nvSpPr>
        <p:spPr>
          <a:xfrm>
            <a:off x="1390086" y="5241295"/>
            <a:ext cx="6363828" cy="646331"/>
          </a:xfrm>
          <a:prstGeom prst="rect">
            <a:avLst/>
          </a:prstGeom>
          <a:noFill/>
        </p:spPr>
        <p:txBody>
          <a:bodyPr wrap="square" rtlCol="0">
            <a:spAutoFit/>
          </a:bodyPr>
          <a:lstStyle/>
          <a:p>
            <a:r>
              <a:rPr lang="es-419"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Para acceder a su cuenta de ahorros de emergencia o actualizarla, inicie sesión en </a:t>
            </a:r>
            <a:r>
              <a:rPr lang="es-419"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myplan.johnhancock.com</a:t>
            </a:r>
            <a:r>
              <a:rPr lang="es-419"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p:txBody>
      </p:sp>
      <p:pic>
        <p:nvPicPr>
          <p:cNvPr id="42" name="Graphic 41">
            <a:extLst>
              <a:ext uri="{FF2B5EF4-FFF2-40B4-BE49-F238E27FC236}">
                <a16:creationId xmlns:a16="http://schemas.microsoft.com/office/drawing/2014/main" id="{69D3D709-FDF7-8E1F-0BB7-8FE0998B125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64519" y="5241295"/>
            <a:ext cx="661050" cy="661050"/>
          </a:xfrm>
          <a:prstGeom prst="rect">
            <a:avLst/>
          </a:prstGeom>
        </p:spPr>
      </p:pic>
      <p:sp>
        <p:nvSpPr>
          <p:cNvPr id="4" name="TextBox 3">
            <a:extLst>
              <a:ext uri="{FF2B5EF4-FFF2-40B4-BE49-F238E27FC236}">
                <a16:creationId xmlns:a16="http://schemas.microsoft.com/office/drawing/2014/main" id="{B539538F-9712-4B2F-0D28-2A1E163BF1E3}"/>
              </a:ext>
            </a:extLst>
          </p:cNvPr>
          <p:cNvSpPr txBox="1"/>
          <p:nvPr/>
        </p:nvSpPr>
        <p:spPr>
          <a:xfrm>
            <a:off x="398463" y="6616024"/>
            <a:ext cx="2127761" cy="246221"/>
          </a:xfrm>
          <a:prstGeom prst="rect">
            <a:avLst/>
          </a:prstGeom>
          <a:noFill/>
        </p:spPr>
        <p:txBody>
          <a:bodyPr wrap="square">
            <a:spAutoFit/>
          </a:bodyPr>
          <a:lstStyle/>
          <a:p>
            <a:r>
              <a:rPr lang="sv-SE" sz="1000" dirty="0"/>
              <a:t>          </a:t>
            </a:r>
            <a:endParaRPr lang="es-419" sz="1000" dirty="0"/>
          </a:p>
        </p:txBody>
      </p:sp>
      <p:sp>
        <p:nvSpPr>
          <p:cNvPr id="2" name="TextBox 1">
            <a:extLst>
              <a:ext uri="{FF2B5EF4-FFF2-40B4-BE49-F238E27FC236}">
                <a16:creationId xmlns:a16="http://schemas.microsoft.com/office/drawing/2014/main" id="{ED81D0A2-4866-0E72-8FF7-1957C87EAD60}"/>
              </a:ext>
            </a:extLst>
          </p:cNvPr>
          <p:cNvSpPr txBox="1"/>
          <p:nvPr/>
        </p:nvSpPr>
        <p:spPr>
          <a:xfrm>
            <a:off x="309623" y="6618624"/>
            <a:ext cx="2549324" cy="246221"/>
          </a:xfrm>
          <a:prstGeom prst="rect">
            <a:avLst/>
          </a:prstGeom>
          <a:noFill/>
        </p:spPr>
        <p:txBody>
          <a:bodyPr wrap="square">
            <a:spAutoFit/>
          </a:bodyPr>
          <a:lstStyle/>
          <a:p>
            <a:r>
              <a:rPr lang="en-US" sz="1000" dirty="0"/>
              <a:t>MGS-P599817- SP GE 5/24 -599834</a:t>
            </a:r>
          </a:p>
        </p:txBody>
      </p:sp>
    </p:spTree>
    <p:custDataLst>
      <p:tags r:id="rId1"/>
    </p:custDataLst>
    <p:extLst>
      <p:ext uri="{BB962C8B-B14F-4D97-AF65-F5344CB8AC3E}">
        <p14:creationId xmlns:p14="http://schemas.microsoft.com/office/powerpoint/2010/main" val="282327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EA8892E-72EE-DA60-7447-13122BC2D3D0}"/>
              </a:ext>
            </a:extLst>
          </p:cNvPr>
          <p:cNvSpPr>
            <a:spLocks noGrp="1"/>
          </p:cNvSpPr>
          <p:nvPr>
            <p:ph type="title"/>
          </p:nvPr>
        </p:nvSpPr>
        <p:spPr>
          <a:xfrm>
            <a:off x="398463" y="472438"/>
            <a:ext cx="8347076" cy="792167"/>
          </a:xfrm>
        </p:spPr>
        <p:txBody>
          <a:bodyPr/>
          <a:lstStyle/>
          <a:p>
            <a:r>
              <a:rPr lang="es-419"/>
              <a:t>Declaración de ahorros de emergencia</a:t>
            </a:r>
          </a:p>
        </p:txBody>
      </p:sp>
      <p:sp>
        <p:nvSpPr>
          <p:cNvPr id="9" name="Content Placeholder 2">
            <a:extLst>
              <a:ext uri="{FF2B5EF4-FFF2-40B4-BE49-F238E27FC236}">
                <a16:creationId xmlns:a16="http://schemas.microsoft.com/office/drawing/2014/main" id="{7536ABDD-58EA-FE46-13AF-409F6666BD43}"/>
              </a:ext>
            </a:extLst>
          </p:cNvPr>
          <p:cNvSpPr txBox="1">
            <a:spLocks/>
          </p:cNvSpPr>
          <p:nvPr/>
        </p:nvSpPr>
        <p:spPr>
          <a:xfrm>
            <a:off x="309623" y="1500122"/>
            <a:ext cx="8347076" cy="4584842"/>
          </a:xfrm>
          <a:prstGeom prst="rect">
            <a:avLst/>
          </a:prstGeom>
        </p:spPr>
        <p:txBody>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Clr>
                <a:prstClr val="black"/>
              </a:buClr>
              <a:buNone/>
            </a:pPr>
            <a:r>
              <a:rPr lang="es-419" sz="1000" dirty="0">
                <a:solidFill>
                  <a:srgbClr val="000000"/>
                </a:solidFill>
                <a:latin typeface="Arial" panose="020B0604020202020204" pitchFamily="34" charset="0"/>
                <a:cs typeface="Arial" panose="020B0604020202020204" pitchFamily="34" charset="0"/>
              </a:rPr>
              <a:t>“Ahorros de emergencia” es un producto que ofrece John Hancock Personal </a:t>
            </a:r>
            <a:r>
              <a:rPr lang="es-419" sz="1000" dirty="0" err="1">
                <a:solidFill>
                  <a:srgbClr val="000000"/>
                </a:solidFill>
                <a:latin typeface="Arial" panose="020B0604020202020204" pitchFamily="34" charset="0"/>
                <a:cs typeface="Arial" panose="020B0604020202020204" pitchFamily="34" charset="0"/>
              </a:rPr>
              <a:t>Financial</a:t>
            </a:r>
            <a:r>
              <a:rPr lang="es-419" sz="1000" dirty="0">
                <a:solidFill>
                  <a:srgbClr val="000000"/>
                </a:solidFill>
                <a:latin typeface="Arial" panose="020B0604020202020204" pitchFamily="34" charset="0"/>
                <a:cs typeface="Arial" panose="020B0604020202020204" pitchFamily="34" charset="0"/>
              </a:rPr>
              <a:t> </a:t>
            </a:r>
            <a:r>
              <a:rPr lang="es-419" sz="1000" dirty="0" err="1">
                <a:solidFill>
                  <a:srgbClr val="000000"/>
                </a:solidFill>
                <a:latin typeface="Arial" panose="020B0604020202020204" pitchFamily="34" charset="0"/>
                <a:cs typeface="Arial" panose="020B0604020202020204" pitchFamily="34" charset="0"/>
              </a:rPr>
              <a:t>Services</a:t>
            </a:r>
            <a:r>
              <a:rPr lang="es-419" sz="1000" dirty="0">
                <a:solidFill>
                  <a:srgbClr val="000000"/>
                </a:solidFill>
                <a:latin typeface="Arial" panose="020B0604020202020204" pitchFamily="34" charset="0"/>
                <a:cs typeface="Arial" panose="020B0604020202020204" pitchFamily="34" charset="0"/>
              </a:rPr>
              <a:t> LLC, un asesor de inversión registrado por la SEC conforme a la Ley de Asesores de Inversión de 1940.</a:t>
            </a:r>
          </a:p>
          <a:p>
            <a:pPr marL="0" indent="0">
              <a:lnSpc>
                <a:spcPct val="100000"/>
              </a:lnSpc>
              <a:buClr>
                <a:prstClr val="black"/>
              </a:buClr>
              <a:buNone/>
            </a:pPr>
            <a:r>
              <a:rPr lang="es-419" sz="1000" dirty="0">
                <a:solidFill>
                  <a:srgbClr val="000000"/>
                </a:solidFill>
                <a:latin typeface="Arial" panose="020B0604020202020204" pitchFamily="34" charset="0"/>
                <a:cs typeface="Arial" panose="020B0604020202020204" pitchFamily="34" charset="0"/>
              </a:rPr>
              <a:t>El programa de ahorros de emergencia no está destinado a los clientes que necesitan acceso inmediato a los activos de su cuenta, ya que un cliente no puede recibir los beneficios de una solicitud de retiro sino hasta tres días hábiles después de que se reciba la solicitud de retiro. El programa de ahorros de emergencia no cobra honorarios de asesoramiento ni tarifas de mantenimiento y es un producto que ofrece John Hancock Personal </a:t>
            </a:r>
            <a:r>
              <a:rPr lang="es-419" sz="1000" dirty="0" err="1">
                <a:solidFill>
                  <a:srgbClr val="000000"/>
                </a:solidFill>
                <a:latin typeface="Arial" panose="020B0604020202020204" pitchFamily="34" charset="0"/>
                <a:cs typeface="Arial" panose="020B0604020202020204" pitchFamily="34" charset="0"/>
              </a:rPr>
              <a:t>Financial</a:t>
            </a:r>
            <a:r>
              <a:rPr lang="es-419" sz="1000" dirty="0">
                <a:solidFill>
                  <a:srgbClr val="000000"/>
                </a:solidFill>
                <a:latin typeface="Arial" panose="020B0604020202020204" pitchFamily="34" charset="0"/>
                <a:cs typeface="Arial" panose="020B0604020202020204" pitchFamily="34" charset="0"/>
              </a:rPr>
              <a:t> </a:t>
            </a:r>
            <a:r>
              <a:rPr lang="es-419" sz="1000" dirty="0" err="1">
                <a:solidFill>
                  <a:srgbClr val="000000"/>
                </a:solidFill>
                <a:latin typeface="Arial" panose="020B0604020202020204" pitchFamily="34" charset="0"/>
                <a:cs typeface="Arial" panose="020B0604020202020204" pitchFamily="34" charset="0"/>
              </a:rPr>
              <a:t>Services</a:t>
            </a:r>
            <a:r>
              <a:rPr lang="es-419" sz="1000" dirty="0">
                <a:solidFill>
                  <a:srgbClr val="000000"/>
                </a:solidFill>
                <a:latin typeface="Arial" panose="020B0604020202020204" pitchFamily="34" charset="0"/>
                <a:cs typeface="Arial" panose="020B0604020202020204" pitchFamily="34" charset="0"/>
              </a:rPr>
              <a:t> LLC, un asesor de inversión registrado por la SEC. Aunque el servicio de ahorros de emergencia es accesible a través del sitio web de su plan de jubilación como un beneficio para usted, se trata de un servicio completamente independiente de su plan de jubilación y, al proporcionar dicho acceso, ni su plan ni ningún plan fiduciario está recomendando o respaldando el servicio de ahorros de emergencia. La cuenta de ahorros de emergencia no es una cuenta con impuestos diferidos, y los activos de su plan de jubilación no pueden invertirse en la cuenta de ahorros de emergencia. </a:t>
            </a:r>
            <a:r>
              <a:rPr lang="es-419" sz="1000" dirty="0" err="1">
                <a:solidFill>
                  <a:srgbClr val="000000"/>
                </a:solidFill>
                <a:latin typeface="Arial" panose="020B0604020202020204" pitchFamily="34" charset="0"/>
                <a:cs typeface="Arial" panose="020B0604020202020204" pitchFamily="34" charset="0"/>
              </a:rPr>
              <a:t>Apex</a:t>
            </a:r>
            <a:r>
              <a:rPr lang="es-419" sz="1000" dirty="0">
                <a:solidFill>
                  <a:srgbClr val="000000"/>
                </a:solidFill>
                <a:latin typeface="Arial" panose="020B0604020202020204" pitchFamily="34" charset="0"/>
                <a:cs typeface="Arial" panose="020B0604020202020204" pitchFamily="34" charset="0"/>
              </a:rPr>
              <a:t> (el depositario de la cuenta) puede, a su entera discreción, transferir el efectivo de la cuenta de efectivo de un cliente hacia y desde las cuentas de depósito aseguradas por la FDIC con intereses, abiertas por </a:t>
            </a:r>
            <a:r>
              <a:rPr lang="es-419" sz="1000" dirty="0" err="1">
                <a:solidFill>
                  <a:srgbClr val="000000"/>
                </a:solidFill>
                <a:latin typeface="Arial" panose="020B0604020202020204" pitchFamily="34" charset="0"/>
                <a:cs typeface="Arial" panose="020B0604020202020204" pitchFamily="34" charset="0"/>
              </a:rPr>
              <a:t>Apex</a:t>
            </a:r>
            <a:r>
              <a:rPr lang="es-419" sz="1000" dirty="0">
                <a:solidFill>
                  <a:srgbClr val="000000"/>
                </a:solidFill>
                <a:latin typeface="Arial" panose="020B0604020202020204" pitchFamily="34" charset="0"/>
                <a:cs typeface="Arial" panose="020B0604020202020204" pitchFamily="34" charset="0"/>
              </a:rPr>
              <a:t> en los bancos participantes. Participar en el programa no garantiza que ninguna o la totalidad de las cuentas de efectivo de un cliente sea transferida a un banco participante. El seguro de la FDIC solo se aplica a los activos de la cuenta de efectivo que se transfieren a un banco participante. Otros activos en la cuenta de efectivo no están asegurados por la FDIC y no tienen garantías bancarias ni gubernamentales, sino que están cubiertos hasta por $250,000 por la SIPC, de la que </a:t>
            </a:r>
            <a:r>
              <a:rPr lang="es-419" sz="1000" dirty="0" err="1">
                <a:solidFill>
                  <a:srgbClr val="000000"/>
                </a:solidFill>
                <a:latin typeface="Arial" panose="020B0604020202020204" pitchFamily="34" charset="0"/>
                <a:cs typeface="Arial" panose="020B0604020202020204" pitchFamily="34" charset="0"/>
              </a:rPr>
              <a:t>Apex</a:t>
            </a:r>
            <a:r>
              <a:rPr lang="es-419" sz="1000" dirty="0">
                <a:solidFill>
                  <a:srgbClr val="000000"/>
                </a:solidFill>
                <a:latin typeface="Arial" panose="020B0604020202020204" pitchFamily="34" charset="0"/>
                <a:cs typeface="Arial" panose="020B0604020202020204" pitchFamily="34" charset="0"/>
              </a:rPr>
              <a:t> es miembro.</a:t>
            </a:r>
          </a:p>
          <a:p>
            <a:pPr marL="0" indent="0">
              <a:lnSpc>
                <a:spcPct val="100000"/>
              </a:lnSpc>
              <a:buClr>
                <a:prstClr val="black"/>
              </a:buClr>
              <a:buNone/>
            </a:pPr>
            <a:endParaRPr lang="en-US" sz="1000" dirty="0">
              <a:solidFill>
                <a:prstClr val="black"/>
              </a:solidFill>
              <a:latin typeface="Arial" panose="020B0604020202020204" pitchFamily="34" charset="0"/>
              <a:cs typeface="Arial" panose="020B0604020202020204" pitchFamily="34" charset="0"/>
            </a:endParaRPr>
          </a:p>
          <a:p>
            <a:pPr marL="0" indent="0">
              <a:lnSpc>
                <a:spcPct val="100000"/>
              </a:lnSpc>
              <a:buClr>
                <a:prstClr val="black"/>
              </a:buClr>
              <a:buNone/>
            </a:pPr>
            <a:r>
              <a:rPr lang="es-419" sz="1000" dirty="0">
                <a:solidFill>
                  <a:prstClr val="black"/>
                </a:solidFill>
                <a:latin typeface="Arial" panose="020B0604020202020204" pitchFamily="34" charset="0"/>
                <a:cs typeface="Arial" panose="020B0604020202020204" pitchFamily="34" charset="0"/>
              </a:rPr>
              <a:t>© 2024 John Hancock. Todos los derechos reservados.</a:t>
            </a:r>
          </a:p>
          <a:p>
            <a:pPr marL="0" indent="0">
              <a:lnSpc>
                <a:spcPct val="100000"/>
              </a:lnSpc>
              <a:buFont typeface="Arial" panose="020B0604020202020204" pitchFamily="34" charset="0"/>
              <a:buNone/>
            </a:pPr>
            <a:endParaRPr lang="en-US" sz="1000" dirty="0">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r>
              <a:rPr lang="es-419" sz="1000" b="1" dirty="0">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087C7ACB-00B7-AE21-C72D-9A9702A8F004}"/>
              </a:ext>
            </a:extLst>
          </p:cNvPr>
          <p:cNvSpPr txBox="1"/>
          <p:nvPr/>
        </p:nvSpPr>
        <p:spPr>
          <a:xfrm>
            <a:off x="398463" y="6616024"/>
            <a:ext cx="2127761" cy="246221"/>
          </a:xfrm>
          <a:prstGeom prst="rect">
            <a:avLst/>
          </a:prstGeom>
          <a:noFill/>
        </p:spPr>
        <p:txBody>
          <a:bodyPr wrap="square">
            <a:spAutoFit/>
          </a:bodyPr>
          <a:lstStyle/>
          <a:p>
            <a:r>
              <a:rPr lang="sv-SE" sz="1000" dirty="0"/>
              <a:t>          </a:t>
            </a:r>
            <a:endParaRPr lang="es-419" sz="1000" dirty="0"/>
          </a:p>
        </p:txBody>
      </p:sp>
      <p:sp>
        <p:nvSpPr>
          <p:cNvPr id="2" name="TextBox 1">
            <a:extLst>
              <a:ext uri="{FF2B5EF4-FFF2-40B4-BE49-F238E27FC236}">
                <a16:creationId xmlns:a16="http://schemas.microsoft.com/office/drawing/2014/main" id="{16CFF5F7-B87D-1CC3-B577-12F244182F6B}"/>
              </a:ext>
            </a:extLst>
          </p:cNvPr>
          <p:cNvSpPr txBox="1"/>
          <p:nvPr/>
        </p:nvSpPr>
        <p:spPr>
          <a:xfrm>
            <a:off x="309623" y="6618624"/>
            <a:ext cx="2549324" cy="246221"/>
          </a:xfrm>
          <a:prstGeom prst="rect">
            <a:avLst/>
          </a:prstGeom>
          <a:noFill/>
        </p:spPr>
        <p:txBody>
          <a:bodyPr wrap="square">
            <a:spAutoFit/>
          </a:bodyPr>
          <a:lstStyle/>
          <a:p>
            <a:r>
              <a:rPr lang="en-US" sz="1000" dirty="0"/>
              <a:t>MGS-P599817- SP GE 5/24 -599834</a:t>
            </a:r>
          </a:p>
        </p:txBody>
      </p:sp>
    </p:spTree>
    <p:extLst>
      <p:ext uri="{BB962C8B-B14F-4D97-AF65-F5344CB8AC3E}">
        <p14:creationId xmlns:p14="http://schemas.microsoft.com/office/powerpoint/2010/main" val="6058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BDBA-0B0E-5845-BAD2-D2E710766229}"/>
              </a:ext>
            </a:extLst>
          </p:cNvPr>
          <p:cNvSpPr>
            <a:spLocks noGrp="1"/>
          </p:cNvSpPr>
          <p:nvPr>
            <p:ph type="title"/>
          </p:nvPr>
        </p:nvSpPr>
        <p:spPr/>
        <p:txBody>
          <a:bodyPr/>
          <a:lstStyle/>
          <a:p>
            <a:r>
              <a:rPr lang="es-419">
                <a:latin typeface="Arial" charset="0"/>
                <a:ea typeface="Arial" charset="0"/>
                <a:cs typeface="Arial" charset="0"/>
              </a:rPr>
              <a:t>Gestionar su deuda</a:t>
            </a:r>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ADMASTER-STAMP!MGR0607232942911</a:t>
            </a:r>
          </a:p>
        </p:txBody>
      </p:sp>
      <p:sp>
        <p:nvSpPr>
          <p:cNvPr id="6" name="TextBox 5">
            <a:extLst>
              <a:ext uri="{FF2B5EF4-FFF2-40B4-BE49-F238E27FC236}">
                <a16:creationId xmlns:a16="http://schemas.microsoft.com/office/drawing/2014/main" id="{A0AA87C9-C42D-DF28-2D68-627440760226}"/>
              </a:ext>
            </a:extLst>
          </p:cNvPr>
          <p:cNvSpPr txBox="1"/>
          <p:nvPr/>
        </p:nvSpPr>
        <p:spPr>
          <a:xfrm>
            <a:off x="398463" y="6616024"/>
            <a:ext cx="2127761" cy="246221"/>
          </a:xfrm>
          <a:prstGeom prst="rect">
            <a:avLst/>
          </a:prstGeom>
          <a:noFill/>
        </p:spPr>
        <p:txBody>
          <a:bodyPr wrap="square">
            <a:spAutoFit/>
          </a:bodyPr>
          <a:lstStyle/>
          <a:p>
            <a:r>
              <a:rPr lang="sv-SE" sz="1000" dirty="0"/>
              <a:t>          </a:t>
            </a:r>
            <a:endParaRPr lang="es-419" sz="1000" dirty="0"/>
          </a:p>
        </p:txBody>
      </p:sp>
      <p:sp>
        <p:nvSpPr>
          <p:cNvPr id="4" name="TextBox 3">
            <a:extLst>
              <a:ext uri="{FF2B5EF4-FFF2-40B4-BE49-F238E27FC236}">
                <a16:creationId xmlns:a16="http://schemas.microsoft.com/office/drawing/2014/main" id="{26523021-EC8D-0642-5642-5579EC1EFB01}"/>
              </a:ext>
            </a:extLst>
          </p:cNvPr>
          <p:cNvSpPr txBox="1"/>
          <p:nvPr/>
        </p:nvSpPr>
        <p:spPr>
          <a:xfrm>
            <a:off x="309623" y="6618624"/>
            <a:ext cx="2549324" cy="246221"/>
          </a:xfrm>
          <a:prstGeom prst="rect">
            <a:avLst/>
          </a:prstGeom>
          <a:noFill/>
        </p:spPr>
        <p:txBody>
          <a:bodyPr wrap="square">
            <a:spAutoFit/>
          </a:bodyPr>
          <a:lstStyle/>
          <a:p>
            <a:r>
              <a:rPr lang="en-US" sz="1000" dirty="0"/>
              <a:t>MGS-P599817- SP GE 5/24 -599834</a:t>
            </a:r>
          </a:p>
        </p:txBody>
      </p:sp>
    </p:spTree>
    <p:custDataLst>
      <p:tags r:id="rId1"/>
    </p:custDataLst>
    <p:extLst>
      <p:ext uri="{BB962C8B-B14F-4D97-AF65-F5344CB8AC3E}">
        <p14:creationId xmlns:p14="http://schemas.microsoft.com/office/powerpoint/2010/main" val="1460001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56E3237-F7EB-D446-922E-E7F31266597C}"/>
              </a:ext>
            </a:extLst>
          </p:cNvPr>
          <p:cNvSpPr/>
          <p:nvPr/>
        </p:nvSpPr>
        <p:spPr>
          <a:xfrm>
            <a:off x="1" y="1263512"/>
            <a:ext cx="9143999" cy="4798634"/>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17" name="Rectangle 16">
            <a:extLst>
              <a:ext uri="{FF2B5EF4-FFF2-40B4-BE49-F238E27FC236}">
                <a16:creationId xmlns:a16="http://schemas.microsoft.com/office/drawing/2014/main" id="{60B80E6B-E4AB-C04E-B83E-4F0853C953E0}"/>
              </a:ext>
            </a:extLst>
          </p:cNvPr>
          <p:cNvSpPr/>
          <p:nvPr/>
        </p:nvSpPr>
        <p:spPr>
          <a:xfrm>
            <a:off x="399143" y="1573710"/>
            <a:ext cx="4075020" cy="4057063"/>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360000" bIns="360000" rtlCol="0" anchor="t"/>
          <a:lstStyle/>
          <a:p>
            <a:pPr>
              <a:spcAft>
                <a:spcPts val="800"/>
              </a:spcAft>
            </a:pPr>
            <a:endParaRPr lang="en-US" sz="4000" dirty="0">
              <a:solidFill>
                <a:schemeClr val="tx1"/>
              </a:solidFill>
            </a:endParaRPr>
          </a:p>
        </p:txBody>
      </p:sp>
      <p:sp>
        <p:nvSpPr>
          <p:cNvPr id="21" name="Rectangle 20">
            <a:extLst>
              <a:ext uri="{FF2B5EF4-FFF2-40B4-BE49-F238E27FC236}">
                <a16:creationId xmlns:a16="http://schemas.microsoft.com/office/drawing/2014/main" id="{52136D4F-D2FA-A94C-B2E2-87C72E3B7FFD}"/>
              </a:ext>
            </a:extLst>
          </p:cNvPr>
          <p:cNvSpPr/>
          <p:nvPr/>
        </p:nvSpPr>
        <p:spPr>
          <a:xfrm>
            <a:off x="4679685" y="1573710"/>
            <a:ext cx="4075020" cy="4057063"/>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360000" bIns="360000" rtlCol="0" anchor="t"/>
          <a:lstStyle/>
          <a:p>
            <a:pPr>
              <a:spcAft>
                <a:spcPts val="800"/>
              </a:spcAft>
            </a:pPr>
            <a:endParaRPr lang="en-US" sz="4000" dirty="0">
              <a:solidFill>
                <a:schemeClr val="tx1"/>
              </a:solidFill>
            </a:endParaRPr>
          </a:p>
        </p:txBody>
      </p:sp>
      <p:sp>
        <p:nvSpPr>
          <p:cNvPr id="20" name="Title 19"/>
          <p:cNvSpPr>
            <a:spLocks noGrp="1"/>
          </p:cNvSpPr>
          <p:nvPr>
            <p:ph type="title"/>
          </p:nvPr>
        </p:nvSpPr>
        <p:spPr/>
        <p:txBody>
          <a:bodyPr/>
          <a:lstStyle/>
          <a:p>
            <a:r>
              <a:rPr lang="es-419">
                <a:solidFill>
                  <a:schemeClr val="tx1"/>
                </a:solidFill>
              </a:rPr>
              <a:t>Tipos de deuda</a:t>
            </a:r>
          </a:p>
        </p:txBody>
      </p:sp>
      <p:sp>
        <p:nvSpPr>
          <p:cNvPr id="14339" name="Text Box 9"/>
          <p:cNvSpPr txBox="1">
            <a:spLocks noChangeArrowheads="1"/>
          </p:cNvSpPr>
          <p:nvPr>
            <p:custDataLst>
              <p:tags r:id="rId1"/>
            </p:custDataLst>
          </p:nvPr>
        </p:nvSpPr>
        <p:spPr bwMode="auto">
          <a:xfrm>
            <a:off x="220663" y="6432550"/>
            <a:ext cx="8470900" cy="144463"/>
          </a:xfrm>
          <a:prstGeom prst="rect">
            <a:avLst/>
          </a:prstGeom>
          <a:noFill/>
          <a:ln w="9525">
            <a:noFill/>
            <a:miter lim="800000"/>
            <a:headEnd/>
            <a:tailEnd/>
          </a:ln>
        </p:spPr>
        <p:txBody>
          <a:bodyPr lIns="0" tIns="0" rIns="0" bIns="0" anchor="b">
            <a:prstTxWarp prst="textNoShape">
              <a:avLst/>
            </a:prstTxWarp>
            <a:spAutoFit/>
          </a:bodyPr>
          <a:lstStyle/>
          <a:p>
            <a:pPr>
              <a:lnSpc>
                <a:spcPct val="95000"/>
              </a:lnSpc>
              <a:spcBef>
                <a:spcPct val="35000"/>
              </a:spcBef>
              <a:buClr>
                <a:srgbClr val="000000"/>
              </a:buClr>
              <a:buSzPct val="100000"/>
              <a:tabLst>
                <a:tab pos="177800" algn="l"/>
              </a:tabLst>
            </a:pPr>
            <a:endParaRPr lang="en-US" sz="1000" i="1" dirty="0">
              <a:solidFill>
                <a:srgbClr val="000000"/>
              </a:solidFill>
              <a:ea typeface="Arial Unicode MS" pitchFamily="-111" charset="0"/>
              <a:cs typeface="Arial Unicode MS" pitchFamily="-111" charset="0"/>
            </a:endParaRPr>
          </a:p>
        </p:txBody>
      </p:sp>
      <p:sp>
        <p:nvSpPr>
          <p:cNvPr id="14341" name="Rectangle 18"/>
          <p:cNvSpPr>
            <a:spLocks noChangeArrowheads="1"/>
          </p:cNvSpPr>
          <p:nvPr/>
        </p:nvSpPr>
        <p:spPr bwMode="auto">
          <a:xfrm>
            <a:off x="884238" y="2569506"/>
            <a:ext cx="7727950" cy="1114425"/>
          </a:xfrm>
          <a:prstGeom prst="rect">
            <a:avLst/>
          </a:prstGeom>
          <a:noFill/>
          <a:ln w="9525">
            <a:noFill/>
            <a:miter lim="800000"/>
            <a:headEnd/>
            <a:tailEnd/>
          </a:ln>
        </p:spPr>
        <p:txBody>
          <a:bodyPr>
            <a:prstTxWarp prst="textNoShape">
              <a:avLst/>
            </a:prstTxWarp>
          </a:bodyPr>
          <a:lstStyle/>
          <a:p>
            <a:pPr marL="342900" indent="-342900">
              <a:lnSpc>
                <a:spcPct val="95000"/>
              </a:lnSpc>
              <a:spcBef>
                <a:spcPct val="45000"/>
              </a:spcBef>
              <a:buClr>
                <a:schemeClr val="folHlink"/>
              </a:buClr>
              <a:buSzPct val="90000"/>
              <a:buFont typeface="Verdana" pitchFamily="-111" charset="0"/>
              <a:buChar char="•"/>
            </a:pPr>
            <a:endParaRPr lang="en-US" dirty="0">
              <a:solidFill>
                <a:srgbClr val="000000"/>
              </a:solidFill>
            </a:endParaRPr>
          </a:p>
        </p:txBody>
      </p:sp>
      <p:sp>
        <p:nvSpPr>
          <p:cNvPr id="14342" name="Rectangle 19"/>
          <p:cNvSpPr>
            <a:spLocks noChangeArrowheads="1"/>
          </p:cNvSpPr>
          <p:nvPr/>
        </p:nvSpPr>
        <p:spPr bwMode="auto">
          <a:xfrm>
            <a:off x="681038" y="3843338"/>
            <a:ext cx="7727950" cy="1082675"/>
          </a:xfrm>
          <a:prstGeom prst="rect">
            <a:avLst/>
          </a:prstGeom>
          <a:noFill/>
          <a:ln w="9525">
            <a:noFill/>
            <a:miter lim="800000"/>
            <a:headEnd/>
            <a:tailEnd/>
          </a:ln>
        </p:spPr>
        <p:txBody>
          <a:bodyPr>
            <a:prstTxWarp prst="textNoShape">
              <a:avLst/>
            </a:prstTxWarp>
          </a:bodyPr>
          <a:lstStyle/>
          <a:p>
            <a:pPr marL="342900" indent="-342900">
              <a:lnSpc>
                <a:spcPct val="95000"/>
              </a:lnSpc>
              <a:spcBef>
                <a:spcPct val="45000"/>
              </a:spcBef>
              <a:buClr>
                <a:schemeClr val="folHlink"/>
              </a:buClr>
              <a:buSzPct val="90000"/>
              <a:buFont typeface="Verdana" pitchFamily="-111" charset="0"/>
              <a:buChar char="•"/>
            </a:pPr>
            <a:endParaRPr lang="en-US" dirty="0">
              <a:solidFill>
                <a:srgbClr val="000000"/>
              </a:solidFill>
            </a:endParaRPr>
          </a:p>
        </p:txBody>
      </p:sp>
      <p:sp>
        <p:nvSpPr>
          <p:cNvPr id="7" name="Rectangle 19"/>
          <p:cNvSpPr>
            <a:spLocks noChangeArrowheads="1"/>
          </p:cNvSpPr>
          <p:nvPr/>
        </p:nvSpPr>
        <p:spPr bwMode="auto">
          <a:xfrm>
            <a:off x="681038" y="3843338"/>
            <a:ext cx="7727950" cy="1082675"/>
          </a:xfrm>
          <a:prstGeom prst="rect">
            <a:avLst/>
          </a:prstGeom>
          <a:noFill/>
          <a:ln w="9525">
            <a:noFill/>
            <a:miter lim="800000"/>
            <a:headEnd/>
            <a:tailEnd/>
          </a:ln>
        </p:spPr>
        <p:txBody>
          <a:bodyPr/>
          <a:lstStyle/>
          <a:p>
            <a:pPr marL="342900" indent="-342900">
              <a:lnSpc>
                <a:spcPct val="95000"/>
              </a:lnSpc>
              <a:spcBef>
                <a:spcPct val="45000"/>
              </a:spcBef>
              <a:buClr>
                <a:schemeClr val="folHlink"/>
              </a:buClr>
              <a:buSzPct val="90000"/>
              <a:buFont typeface="Verdana" pitchFamily="34" charset="0"/>
              <a:buChar char="•"/>
            </a:pPr>
            <a:endParaRPr lang="en-US">
              <a:solidFill>
                <a:srgbClr val="000000"/>
              </a:solidFill>
            </a:endParaRPr>
          </a:p>
        </p:txBody>
      </p:sp>
      <p:sp>
        <p:nvSpPr>
          <p:cNvPr id="12" name="Rectangle 30"/>
          <p:cNvSpPr txBox="1">
            <a:spLocks noChangeArrowheads="1"/>
          </p:cNvSpPr>
          <p:nvPr/>
        </p:nvSpPr>
        <p:spPr bwMode="auto">
          <a:xfrm>
            <a:off x="798513" y="1893508"/>
            <a:ext cx="3535455" cy="2585323"/>
          </a:xfrm>
          <a:prstGeom prst="rect">
            <a:avLst/>
          </a:prstGeom>
          <a:noFill/>
          <a:ln w="9525">
            <a:noFill/>
            <a:miter lim="800000"/>
            <a:headEnd/>
            <a:tailEnd/>
          </a:ln>
        </p:spPr>
        <p:txBody>
          <a:bodyPr vert="horz" wrap="square" lIns="0" tIns="45720" rIns="0" bIns="45720" numCol="1" anchor="t" anchorCtr="0" compatLnSpc="1">
            <a:prstTxWarp prst="textNoShape">
              <a:avLst/>
            </a:prstTxWarp>
            <a:noAutofit/>
          </a:bodyPr>
          <a:lstStyle/>
          <a:p>
            <a:pPr>
              <a:spcAft>
                <a:spcPts val="1800"/>
              </a:spcAft>
              <a:buSzPct val="100000"/>
            </a:pPr>
            <a:r>
              <a:rPr lang="es-419" sz="2000" b="1" dirty="0">
                <a:cs typeface="Tahoma"/>
              </a:rPr>
              <a:t>Deuda positiva: relacionada con algo que tiene un valor futuro esperado</a:t>
            </a:r>
          </a:p>
          <a:p>
            <a:pPr lvl="1">
              <a:spcAft>
                <a:spcPts val="1800"/>
              </a:spcAft>
              <a:buSzPct val="100000"/>
            </a:pPr>
            <a:r>
              <a:rPr lang="es-419" dirty="0"/>
              <a:t>Hipoteca</a:t>
            </a:r>
          </a:p>
          <a:p>
            <a:pPr lvl="1">
              <a:spcAft>
                <a:spcPts val="1800"/>
              </a:spcAft>
              <a:buSzPct val="100000"/>
            </a:pPr>
            <a:r>
              <a:rPr lang="es-419" dirty="0"/>
              <a:t>Préstamos estudiantiles</a:t>
            </a:r>
            <a:br>
              <a:rPr lang="es-419" dirty="0"/>
            </a:br>
            <a:r>
              <a:rPr lang="es-419" dirty="0"/>
              <a:t>(en algunos casos)</a:t>
            </a:r>
          </a:p>
          <a:p>
            <a:pPr>
              <a:spcAft>
                <a:spcPts val="1800"/>
              </a:spcAft>
              <a:buSzPct val="100000"/>
            </a:pPr>
            <a:r>
              <a:rPr lang="es-419" dirty="0"/>
              <a:t> </a:t>
            </a:r>
          </a:p>
        </p:txBody>
      </p:sp>
      <p:sp>
        <p:nvSpPr>
          <p:cNvPr id="15" name="Rectangle 30"/>
          <p:cNvSpPr txBox="1">
            <a:spLocks noChangeArrowheads="1"/>
          </p:cNvSpPr>
          <p:nvPr/>
        </p:nvSpPr>
        <p:spPr bwMode="auto">
          <a:xfrm>
            <a:off x="4873305" y="1893508"/>
            <a:ext cx="3738883" cy="2277547"/>
          </a:xfrm>
          <a:prstGeom prst="rect">
            <a:avLst/>
          </a:prstGeom>
          <a:noFill/>
          <a:ln w="9525">
            <a:noFill/>
            <a:miter lim="800000"/>
            <a:headEnd/>
            <a:tailEnd/>
          </a:ln>
        </p:spPr>
        <p:txBody>
          <a:bodyPr vert="horz" wrap="square" lIns="0" tIns="45720" rIns="0" bIns="45720" numCol="1" anchor="t" anchorCtr="0" compatLnSpc="1">
            <a:prstTxWarp prst="textNoShape">
              <a:avLst/>
            </a:prstTxWarp>
            <a:noAutofit/>
          </a:bodyPr>
          <a:lstStyle/>
          <a:p>
            <a:pPr>
              <a:spcAft>
                <a:spcPts val="1800"/>
              </a:spcAft>
            </a:pPr>
            <a:r>
              <a:rPr lang="es-419" sz="2000" b="1" dirty="0">
                <a:cs typeface="Tahoma"/>
              </a:rPr>
              <a:t>Deuda negativa: </a:t>
            </a:r>
            <a:r>
              <a:rPr lang="es-419" sz="2000" b="1" i="1" dirty="0">
                <a:cs typeface="Tahoma"/>
              </a:rPr>
              <a:t>no</a:t>
            </a:r>
            <a:r>
              <a:rPr lang="es-419" sz="2000" b="1" dirty="0">
                <a:cs typeface="Tahoma"/>
              </a:rPr>
              <a:t> relacionada con nada que tenga un valor futuro esperado</a:t>
            </a:r>
          </a:p>
          <a:p>
            <a:pPr lvl="1">
              <a:spcAft>
                <a:spcPts val="1800"/>
              </a:spcAft>
            </a:pPr>
            <a:r>
              <a:rPr lang="es-419" dirty="0"/>
              <a:t>Tarjetas de crédito</a:t>
            </a:r>
          </a:p>
          <a:p>
            <a:pPr lvl="0">
              <a:spcAft>
                <a:spcPts val="1800"/>
              </a:spcAft>
            </a:pPr>
            <a:br>
              <a:rPr lang="es-419" b="1" dirty="0">
                <a:cs typeface="Tahoma"/>
              </a:rPr>
            </a:br>
            <a:endParaRPr lang="es-419" b="1" dirty="0">
              <a:cs typeface="Tahoma"/>
            </a:endParaRPr>
          </a:p>
        </p:txBody>
      </p:sp>
      <p:pic>
        <p:nvPicPr>
          <p:cNvPr id="18" name="Graphic 17">
            <a:extLst>
              <a:ext uri="{FF2B5EF4-FFF2-40B4-BE49-F238E27FC236}">
                <a16:creationId xmlns:a16="http://schemas.microsoft.com/office/drawing/2014/main" id="{0ABEBC77-F19F-45D9-84B8-F0C36D1041B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192210" y="4418434"/>
            <a:ext cx="945472" cy="945472"/>
          </a:xfrm>
          <a:prstGeom prst="rect">
            <a:avLst/>
          </a:prstGeom>
        </p:spPr>
      </p:pic>
      <p:pic>
        <p:nvPicPr>
          <p:cNvPr id="19" name="Graphic 18">
            <a:extLst>
              <a:ext uri="{FF2B5EF4-FFF2-40B4-BE49-F238E27FC236}">
                <a16:creationId xmlns:a16="http://schemas.microsoft.com/office/drawing/2014/main" id="{AC0C05DA-15CD-4873-9BCB-7FA5692E200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586907" y="4490852"/>
            <a:ext cx="883311" cy="883311"/>
          </a:xfrm>
          <a:prstGeom prst="rect">
            <a:avLst/>
          </a:prstGeom>
        </p:spPr>
      </p:pic>
      <p:pic>
        <p:nvPicPr>
          <p:cNvPr id="22" name="Graphic 21">
            <a:extLst>
              <a:ext uri="{FF2B5EF4-FFF2-40B4-BE49-F238E27FC236}">
                <a16:creationId xmlns:a16="http://schemas.microsoft.com/office/drawing/2014/main" id="{B74B8E67-7266-C449-843D-43CEE4CE115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4980" y="2981686"/>
            <a:ext cx="378482" cy="378482"/>
          </a:xfrm>
          <a:prstGeom prst="rect">
            <a:avLst/>
          </a:prstGeom>
        </p:spPr>
      </p:pic>
      <p:pic>
        <p:nvPicPr>
          <p:cNvPr id="23" name="Graphic 22">
            <a:extLst>
              <a:ext uri="{FF2B5EF4-FFF2-40B4-BE49-F238E27FC236}">
                <a16:creationId xmlns:a16="http://schemas.microsoft.com/office/drawing/2014/main" id="{93DB3E3D-C05A-7843-AE9A-4C0F3D55AD7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4980" y="3519575"/>
            <a:ext cx="378482" cy="378482"/>
          </a:xfrm>
          <a:prstGeom prst="rect">
            <a:avLst/>
          </a:prstGeom>
        </p:spPr>
      </p:pic>
      <p:pic>
        <p:nvPicPr>
          <p:cNvPr id="24" name="Graphic 23">
            <a:extLst>
              <a:ext uri="{FF2B5EF4-FFF2-40B4-BE49-F238E27FC236}">
                <a16:creationId xmlns:a16="http://schemas.microsoft.com/office/drawing/2014/main" id="{333D9715-C3E2-B74C-8695-230F818EAD2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925690" y="3026963"/>
            <a:ext cx="378482" cy="378482"/>
          </a:xfrm>
          <a:prstGeom prst="rect">
            <a:avLst/>
          </a:prstGeom>
        </p:spPr>
      </p:pic>
      <p:sp>
        <p:nvSpPr>
          <p:cNvPr id="6" name="TextBox 5">
            <a:extLst>
              <a:ext uri="{FF2B5EF4-FFF2-40B4-BE49-F238E27FC236}">
                <a16:creationId xmlns:a16="http://schemas.microsoft.com/office/drawing/2014/main" id="{A371D45E-4463-E868-9660-F4F9831A6545}"/>
              </a:ext>
            </a:extLst>
          </p:cNvPr>
          <p:cNvSpPr txBox="1"/>
          <p:nvPr/>
        </p:nvSpPr>
        <p:spPr>
          <a:xfrm>
            <a:off x="398463" y="6616024"/>
            <a:ext cx="2127761" cy="246221"/>
          </a:xfrm>
          <a:prstGeom prst="rect">
            <a:avLst/>
          </a:prstGeom>
          <a:noFill/>
        </p:spPr>
        <p:txBody>
          <a:bodyPr wrap="square">
            <a:spAutoFit/>
          </a:bodyPr>
          <a:lstStyle/>
          <a:p>
            <a:r>
              <a:rPr lang="sv-SE" sz="1000" dirty="0"/>
              <a:t>          </a:t>
            </a:r>
            <a:endParaRPr lang="es-419" sz="1000" dirty="0"/>
          </a:p>
        </p:txBody>
      </p:sp>
      <p:sp>
        <p:nvSpPr>
          <p:cNvPr id="2" name="TextBox 1">
            <a:extLst>
              <a:ext uri="{FF2B5EF4-FFF2-40B4-BE49-F238E27FC236}">
                <a16:creationId xmlns:a16="http://schemas.microsoft.com/office/drawing/2014/main" id="{C80DDB48-0000-ECFA-D119-8321C516CE20}"/>
              </a:ext>
            </a:extLst>
          </p:cNvPr>
          <p:cNvSpPr txBox="1"/>
          <p:nvPr/>
        </p:nvSpPr>
        <p:spPr>
          <a:xfrm>
            <a:off x="309623" y="6618624"/>
            <a:ext cx="2549324" cy="246221"/>
          </a:xfrm>
          <a:prstGeom prst="rect">
            <a:avLst/>
          </a:prstGeom>
          <a:noFill/>
        </p:spPr>
        <p:txBody>
          <a:bodyPr wrap="square">
            <a:spAutoFit/>
          </a:bodyPr>
          <a:lstStyle/>
          <a:p>
            <a:r>
              <a:rPr lang="en-US" sz="1000" dirty="0"/>
              <a:t>MGS-P599817- SP GE 5/24 -599834</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F83045D-E0CD-4A45-B02A-3A1A9607CCD7}"/>
              </a:ext>
            </a:extLst>
          </p:cNvPr>
          <p:cNvSpPr/>
          <p:nvPr/>
        </p:nvSpPr>
        <p:spPr>
          <a:xfrm>
            <a:off x="1" y="1263512"/>
            <a:ext cx="3106737" cy="4798634"/>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grpSp>
        <p:nvGrpSpPr>
          <p:cNvPr id="8" name="Group 7">
            <a:extLst>
              <a:ext uri="{FF2B5EF4-FFF2-40B4-BE49-F238E27FC236}">
                <a16:creationId xmlns:a16="http://schemas.microsoft.com/office/drawing/2014/main" id="{06262480-F8E4-0D4F-AB89-70624660E45E}"/>
              </a:ext>
            </a:extLst>
          </p:cNvPr>
          <p:cNvGrpSpPr/>
          <p:nvPr/>
        </p:nvGrpSpPr>
        <p:grpSpPr>
          <a:xfrm>
            <a:off x="312056" y="1501141"/>
            <a:ext cx="2496457" cy="4330386"/>
            <a:chOff x="312056" y="2387599"/>
            <a:chExt cx="2496457" cy="3504887"/>
          </a:xfrm>
        </p:grpSpPr>
        <p:sp>
          <p:nvSpPr>
            <p:cNvPr id="12" name="Rectangle 11">
              <a:extLst>
                <a:ext uri="{FF2B5EF4-FFF2-40B4-BE49-F238E27FC236}">
                  <a16:creationId xmlns:a16="http://schemas.microsoft.com/office/drawing/2014/main" id="{54734234-CC6D-CE47-B3B5-12E889669455}"/>
                </a:ext>
              </a:extLst>
            </p:cNvPr>
            <p:cNvSpPr/>
            <p:nvPr/>
          </p:nvSpPr>
          <p:spPr>
            <a:xfrm>
              <a:off x="312056" y="2387599"/>
              <a:ext cx="2496457" cy="792167"/>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360000" bIns="360000" rtlCol="0" anchor="t"/>
            <a:lstStyle/>
            <a:p>
              <a:pPr>
                <a:spcAft>
                  <a:spcPts val="800"/>
                </a:spcAft>
              </a:pPr>
              <a:endParaRPr lang="en-US" sz="4000" dirty="0">
                <a:solidFill>
                  <a:schemeClr val="tx1"/>
                </a:solidFill>
              </a:endParaRPr>
            </a:p>
          </p:txBody>
        </p:sp>
        <p:sp>
          <p:nvSpPr>
            <p:cNvPr id="17" name="Rectangle 16">
              <a:extLst>
                <a:ext uri="{FF2B5EF4-FFF2-40B4-BE49-F238E27FC236}">
                  <a16:creationId xmlns:a16="http://schemas.microsoft.com/office/drawing/2014/main" id="{3B8069EB-A717-5447-86FE-A4955A4E5F0F}"/>
                </a:ext>
              </a:extLst>
            </p:cNvPr>
            <p:cNvSpPr/>
            <p:nvPr/>
          </p:nvSpPr>
          <p:spPr>
            <a:xfrm>
              <a:off x="312056" y="3291839"/>
              <a:ext cx="2496457" cy="792167"/>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360000" bIns="360000" rtlCol="0" anchor="t"/>
            <a:lstStyle/>
            <a:p>
              <a:pPr>
                <a:spcAft>
                  <a:spcPts val="800"/>
                </a:spcAft>
              </a:pPr>
              <a:endParaRPr lang="en-US" sz="4000" dirty="0">
                <a:solidFill>
                  <a:schemeClr val="tx1"/>
                </a:solidFill>
              </a:endParaRPr>
            </a:p>
          </p:txBody>
        </p:sp>
        <p:sp>
          <p:nvSpPr>
            <p:cNvPr id="21" name="Rectangle 20">
              <a:extLst>
                <a:ext uri="{FF2B5EF4-FFF2-40B4-BE49-F238E27FC236}">
                  <a16:creationId xmlns:a16="http://schemas.microsoft.com/office/drawing/2014/main" id="{2D4D79B5-9146-004D-B47D-65FB616DA0DF}"/>
                </a:ext>
              </a:extLst>
            </p:cNvPr>
            <p:cNvSpPr/>
            <p:nvPr/>
          </p:nvSpPr>
          <p:spPr>
            <a:xfrm>
              <a:off x="312056" y="4196079"/>
              <a:ext cx="2496457" cy="792167"/>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360000" bIns="360000" rtlCol="0" anchor="t"/>
            <a:lstStyle/>
            <a:p>
              <a:pPr>
                <a:spcAft>
                  <a:spcPts val="800"/>
                </a:spcAft>
              </a:pPr>
              <a:endParaRPr lang="en-US" sz="4000" dirty="0">
                <a:solidFill>
                  <a:schemeClr val="tx1"/>
                </a:solidFill>
              </a:endParaRPr>
            </a:p>
          </p:txBody>
        </p:sp>
        <p:sp>
          <p:nvSpPr>
            <p:cNvPr id="23" name="Rectangle 22">
              <a:extLst>
                <a:ext uri="{FF2B5EF4-FFF2-40B4-BE49-F238E27FC236}">
                  <a16:creationId xmlns:a16="http://schemas.microsoft.com/office/drawing/2014/main" id="{D6B574EA-D9AD-A548-9533-0611CBE46FBA}"/>
                </a:ext>
              </a:extLst>
            </p:cNvPr>
            <p:cNvSpPr/>
            <p:nvPr/>
          </p:nvSpPr>
          <p:spPr>
            <a:xfrm>
              <a:off x="312056" y="5100319"/>
              <a:ext cx="2496457" cy="792167"/>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360000" bIns="360000" rtlCol="0" anchor="t"/>
            <a:lstStyle/>
            <a:p>
              <a:pPr>
                <a:spcAft>
                  <a:spcPts val="800"/>
                </a:spcAft>
              </a:pPr>
              <a:endParaRPr lang="en-US" sz="4000" dirty="0">
                <a:solidFill>
                  <a:schemeClr val="tx1"/>
                </a:solidFill>
              </a:endParaRPr>
            </a:p>
          </p:txBody>
        </p:sp>
      </p:grpSp>
      <p:sp>
        <p:nvSpPr>
          <p:cNvPr id="2" name="Title 1">
            <a:extLst>
              <a:ext uri="{FF2B5EF4-FFF2-40B4-BE49-F238E27FC236}">
                <a16:creationId xmlns:a16="http://schemas.microsoft.com/office/drawing/2014/main" id="{5A550495-BAA3-DE42-A54B-3B1EE7E65D08}"/>
              </a:ext>
            </a:extLst>
          </p:cNvPr>
          <p:cNvSpPr>
            <a:spLocks noGrp="1"/>
          </p:cNvSpPr>
          <p:nvPr>
            <p:ph type="title"/>
          </p:nvPr>
        </p:nvSpPr>
        <p:spPr>
          <a:xfrm>
            <a:off x="398463" y="472438"/>
            <a:ext cx="8347076" cy="792167"/>
          </a:xfrm>
        </p:spPr>
        <p:txBody>
          <a:bodyPr/>
          <a:lstStyle/>
          <a:p>
            <a:pPr lvl="0">
              <a:spcBef>
                <a:spcPts val="0"/>
              </a:spcBef>
              <a:defRPr/>
            </a:pPr>
            <a:r>
              <a:rPr lang="es-419"/>
              <a:t>Razones para pagar primero la deuda</a:t>
            </a:r>
          </a:p>
        </p:txBody>
      </p:sp>
      <p:pic>
        <p:nvPicPr>
          <p:cNvPr id="10" name="Picture 9">
            <a:extLst>
              <a:ext uri="{FF2B5EF4-FFF2-40B4-BE49-F238E27FC236}">
                <a16:creationId xmlns:a16="http://schemas.microsoft.com/office/drawing/2014/main" id="{2402BCCD-9C3D-8943-816A-A75502CB6165}"/>
              </a:ext>
            </a:extLst>
          </p:cNvPr>
          <p:cNvPicPr>
            <a:picLocks noChangeAspect="1"/>
          </p:cNvPicPr>
          <p:nvPr/>
        </p:nvPicPr>
        <p:blipFill>
          <a:blip r:embed="rId3">
            <a:extLst>
              <a:ext uri="{28A0092B-C50C-407E-A947-70E740481C1C}">
                <a14:useLocalDpi xmlns:a14="http://schemas.microsoft.com/office/drawing/2010/main" val="0"/>
              </a:ext>
            </a:extLst>
          </a:blip>
          <a:srcRect t="60" b="60"/>
          <a:stretch/>
        </p:blipFill>
        <p:spPr>
          <a:xfrm>
            <a:off x="3106738" y="1263512"/>
            <a:ext cx="6037261" cy="4798634"/>
          </a:xfrm>
          <a:prstGeom prst="rect">
            <a:avLst/>
          </a:prstGeom>
        </p:spPr>
      </p:pic>
      <p:sp>
        <p:nvSpPr>
          <p:cNvPr id="13" name="Title 1">
            <a:extLst>
              <a:ext uri="{FF2B5EF4-FFF2-40B4-BE49-F238E27FC236}">
                <a16:creationId xmlns:a16="http://schemas.microsoft.com/office/drawing/2014/main" id="{3DD7A4E8-1FC1-3C4C-B337-09A795C1ED9C}"/>
              </a:ext>
            </a:extLst>
          </p:cNvPr>
          <p:cNvSpPr txBox="1">
            <a:spLocks/>
          </p:cNvSpPr>
          <p:nvPr/>
        </p:nvSpPr>
        <p:spPr>
          <a:xfrm>
            <a:off x="1059905" y="1737677"/>
            <a:ext cx="1466319" cy="308363"/>
          </a:xfrm>
          <a:prstGeom prst="rect">
            <a:avLst/>
          </a:prstGeom>
        </p:spPr>
        <p:txBody>
          <a:bodyPr vert="horz" lIns="0" tIns="0" rIns="0" bIns="0" rtlCol="0" anchor="t">
            <a:noAutofit/>
          </a:bodyPr>
          <a:lst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a:lstStyle>
          <a:p>
            <a:r>
              <a:rPr lang="es-419" sz="1600" b="0" dirty="0"/>
              <a:t>La deuda </a:t>
            </a:r>
            <a:r>
              <a:rPr lang="es-419" sz="1600" b="0" i="1" dirty="0"/>
              <a:t>nunca</a:t>
            </a:r>
            <a:r>
              <a:rPr lang="es-419" sz="1600" b="0" dirty="0"/>
              <a:t> es gratis.</a:t>
            </a:r>
          </a:p>
        </p:txBody>
      </p:sp>
      <p:sp>
        <p:nvSpPr>
          <p:cNvPr id="25" name="Title 1">
            <a:extLst>
              <a:ext uri="{FF2B5EF4-FFF2-40B4-BE49-F238E27FC236}">
                <a16:creationId xmlns:a16="http://schemas.microsoft.com/office/drawing/2014/main" id="{3930D6D8-9D7A-A04E-BD9E-795E52FC65CF}"/>
              </a:ext>
            </a:extLst>
          </p:cNvPr>
          <p:cNvSpPr txBox="1">
            <a:spLocks/>
          </p:cNvSpPr>
          <p:nvPr/>
        </p:nvSpPr>
        <p:spPr>
          <a:xfrm>
            <a:off x="1059906" y="2716422"/>
            <a:ext cx="1466318" cy="308363"/>
          </a:xfrm>
          <a:prstGeom prst="rect">
            <a:avLst/>
          </a:prstGeom>
        </p:spPr>
        <p:txBody>
          <a:bodyPr vert="horz" lIns="0" tIns="0" rIns="0" bIns="0" rtlCol="0" anchor="t">
            <a:noAutofit/>
          </a:bodyPr>
          <a:lst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a:lstStyle>
          <a:p>
            <a:pPr lvl="0"/>
            <a:r>
              <a:rPr lang="es-419" sz="1600" b="0" dirty="0"/>
              <a:t>Su dinero podría ser invertido.</a:t>
            </a:r>
          </a:p>
        </p:txBody>
      </p:sp>
      <p:sp>
        <p:nvSpPr>
          <p:cNvPr id="26" name="Title 1">
            <a:extLst>
              <a:ext uri="{FF2B5EF4-FFF2-40B4-BE49-F238E27FC236}">
                <a16:creationId xmlns:a16="http://schemas.microsoft.com/office/drawing/2014/main" id="{520C2AD0-AE8C-894B-AF67-19B737EA82F7}"/>
              </a:ext>
            </a:extLst>
          </p:cNvPr>
          <p:cNvSpPr txBox="1">
            <a:spLocks/>
          </p:cNvSpPr>
          <p:nvPr/>
        </p:nvSpPr>
        <p:spPr>
          <a:xfrm>
            <a:off x="1059905" y="3772156"/>
            <a:ext cx="1877049" cy="308363"/>
          </a:xfrm>
          <a:prstGeom prst="rect">
            <a:avLst/>
          </a:prstGeom>
        </p:spPr>
        <p:txBody>
          <a:bodyPr vert="horz" lIns="0" tIns="0" rIns="0" bIns="0" rtlCol="0" anchor="t">
            <a:noAutofit/>
          </a:bodyPr>
          <a:lst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a:lstStyle>
          <a:p>
            <a:r>
              <a:rPr lang="es-419" sz="1600" b="0" dirty="0"/>
              <a:t>Su deuda hace que sea más difícil solicitar un préstamo.  </a:t>
            </a:r>
          </a:p>
          <a:p>
            <a:pPr lvl="0"/>
            <a:endParaRPr lang="en-US" sz="1600" b="0" spc="-20" dirty="0"/>
          </a:p>
        </p:txBody>
      </p:sp>
      <p:sp>
        <p:nvSpPr>
          <p:cNvPr id="27" name="Title 1">
            <a:extLst>
              <a:ext uri="{FF2B5EF4-FFF2-40B4-BE49-F238E27FC236}">
                <a16:creationId xmlns:a16="http://schemas.microsoft.com/office/drawing/2014/main" id="{258A71CB-6945-824F-9A46-907D6909963D}"/>
              </a:ext>
            </a:extLst>
          </p:cNvPr>
          <p:cNvSpPr txBox="1">
            <a:spLocks/>
          </p:cNvSpPr>
          <p:nvPr/>
        </p:nvSpPr>
        <p:spPr>
          <a:xfrm>
            <a:off x="1088288" y="5027838"/>
            <a:ext cx="1466319" cy="308363"/>
          </a:xfrm>
          <a:prstGeom prst="rect">
            <a:avLst/>
          </a:prstGeom>
        </p:spPr>
        <p:txBody>
          <a:bodyPr vert="horz" lIns="0" tIns="0" rIns="0" bIns="0" rtlCol="0" anchor="t">
            <a:noAutofit/>
          </a:bodyPr>
          <a:lst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a:lstStyle>
          <a:p>
            <a:r>
              <a:rPr lang="es-419" sz="1600" b="0" dirty="0"/>
              <a:t>La deuda puede ser una preocupación.</a:t>
            </a:r>
          </a:p>
        </p:txBody>
      </p:sp>
      <p:pic>
        <p:nvPicPr>
          <p:cNvPr id="28" name="Graphic 27">
            <a:extLst>
              <a:ext uri="{FF2B5EF4-FFF2-40B4-BE49-F238E27FC236}">
                <a16:creationId xmlns:a16="http://schemas.microsoft.com/office/drawing/2014/main" id="{55727E32-DE7B-A24B-8E00-92577B95F21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8876" y="1741557"/>
            <a:ext cx="468448" cy="468448"/>
          </a:xfrm>
          <a:prstGeom prst="rect">
            <a:avLst/>
          </a:prstGeom>
        </p:spPr>
      </p:pic>
      <p:pic>
        <p:nvPicPr>
          <p:cNvPr id="29" name="Graphic 28">
            <a:extLst>
              <a:ext uri="{FF2B5EF4-FFF2-40B4-BE49-F238E27FC236}">
                <a16:creationId xmlns:a16="http://schemas.microsoft.com/office/drawing/2014/main" id="{9C83EDCB-07AF-8D4F-82FB-197EC17178E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8876" y="2876937"/>
            <a:ext cx="468448" cy="468448"/>
          </a:xfrm>
          <a:prstGeom prst="rect">
            <a:avLst/>
          </a:prstGeom>
        </p:spPr>
      </p:pic>
      <p:pic>
        <p:nvPicPr>
          <p:cNvPr id="30" name="Graphic 29">
            <a:extLst>
              <a:ext uri="{FF2B5EF4-FFF2-40B4-BE49-F238E27FC236}">
                <a16:creationId xmlns:a16="http://schemas.microsoft.com/office/drawing/2014/main" id="{D67F41B4-90D2-C74C-BD0F-27AFFA7877D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8876" y="3989457"/>
            <a:ext cx="468448" cy="468448"/>
          </a:xfrm>
          <a:prstGeom prst="rect">
            <a:avLst/>
          </a:prstGeom>
        </p:spPr>
      </p:pic>
      <p:pic>
        <p:nvPicPr>
          <p:cNvPr id="31" name="Graphic 30">
            <a:extLst>
              <a:ext uri="{FF2B5EF4-FFF2-40B4-BE49-F238E27FC236}">
                <a16:creationId xmlns:a16="http://schemas.microsoft.com/office/drawing/2014/main" id="{3AE0EF52-17B9-E849-B9BB-40C704C637C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8876" y="5101977"/>
            <a:ext cx="468448" cy="468448"/>
          </a:xfrm>
          <a:prstGeom prst="rect">
            <a:avLst/>
          </a:prstGeom>
        </p:spPr>
      </p:pic>
      <p:sp>
        <p:nvSpPr>
          <p:cNvPr id="6" name="TextBox 5">
            <a:extLst>
              <a:ext uri="{FF2B5EF4-FFF2-40B4-BE49-F238E27FC236}">
                <a16:creationId xmlns:a16="http://schemas.microsoft.com/office/drawing/2014/main" id="{0CCC0597-D433-C561-D4A8-B73F3E443230}"/>
              </a:ext>
            </a:extLst>
          </p:cNvPr>
          <p:cNvSpPr txBox="1"/>
          <p:nvPr/>
        </p:nvSpPr>
        <p:spPr>
          <a:xfrm>
            <a:off x="398463" y="6616024"/>
            <a:ext cx="2127761" cy="246221"/>
          </a:xfrm>
          <a:prstGeom prst="rect">
            <a:avLst/>
          </a:prstGeom>
          <a:noFill/>
        </p:spPr>
        <p:txBody>
          <a:bodyPr wrap="square">
            <a:spAutoFit/>
          </a:bodyPr>
          <a:lstStyle/>
          <a:p>
            <a:r>
              <a:rPr lang="sv-SE" sz="1000" dirty="0"/>
              <a:t>          </a:t>
            </a:r>
            <a:endParaRPr lang="es-419" sz="1000" dirty="0"/>
          </a:p>
        </p:txBody>
      </p:sp>
      <p:sp>
        <p:nvSpPr>
          <p:cNvPr id="3" name="TextBox 2">
            <a:extLst>
              <a:ext uri="{FF2B5EF4-FFF2-40B4-BE49-F238E27FC236}">
                <a16:creationId xmlns:a16="http://schemas.microsoft.com/office/drawing/2014/main" id="{EA94FD78-C7FA-60BC-503E-A4E54539C104}"/>
              </a:ext>
            </a:extLst>
          </p:cNvPr>
          <p:cNvSpPr txBox="1"/>
          <p:nvPr/>
        </p:nvSpPr>
        <p:spPr>
          <a:xfrm>
            <a:off x="309623" y="6618624"/>
            <a:ext cx="2549324" cy="246221"/>
          </a:xfrm>
          <a:prstGeom prst="rect">
            <a:avLst/>
          </a:prstGeom>
          <a:noFill/>
        </p:spPr>
        <p:txBody>
          <a:bodyPr wrap="square">
            <a:spAutoFit/>
          </a:bodyPr>
          <a:lstStyle/>
          <a:p>
            <a:r>
              <a:rPr lang="en-US" sz="1000" dirty="0"/>
              <a:t>MGS-P599817- SP GE 5/24 -599834</a:t>
            </a:r>
          </a:p>
        </p:txBody>
      </p:sp>
    </p:spTree>
    <p:extLst>
      <p:ext uri="{BB962C8B-B14F-4D97-AF65-F5344CB8AC3E}">
        <p14:creationId xmlns:p14="http://schemas.microsoft.com/office/powerpoint/2010/main" val="276225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4F7051DB-7A28-4703-8139-CA072CD3A5C4}"/>
              </a:ext>
            </a:extLst>
          </p:cNvPr>
          <p:cNvSpPr>
            <a:spLocks noGrp="1"/>
          </p:cNvSpPr>
          <p:nvPr>
            <p:ph type="body" sz="quarter" idx="15"/>
          </p:nvPr>
        </p:nvSpPr>
        <p:spPr>
          <a:xfrm>
            <a:off x="3396571" y="475488"/>
            <a:ext cx="5348519" cy="792162"/>
          </a:xfrm>
        </p:spPr>
        <p:txBody>
          <a:bodyPr/>
          <a:lstStyle/>
          <a:p>
            <a:r>
              <a:rPr lang="es-419" b="1"/>
              <a:t>Pequeñas medidas que puede adoptar durante el año</a:t>
            </a:r>
          </a:p>
        </p:txBody>
      </p:sp>
      <p:sp>
        <p:nvSpPr>
          <p:cNvPr id="3" name="Title 2">
            <a:extLst>
              <a:ext uri="{FF2B5EF4-FFF2-40B4-BE49-F238E27FC236}">
                <a16:creationId xmlns:a16="http://schemas.microsoft.com/office/drawing/2014/main" id="{5E543CF7-0A18-48E0-8F90-05311DA76081}"/>
              </a:ext>
            </a:extLst>
          </p:cNvPr>
          <p:cNvSpPr>
            <a:spLocks noGrp="1"/>
          </p:cNvSpPr>
          <p:nvPr>
            <p:ph type="title"/>
          </p:nvPr>
        </p:nvSpPr>
        <p:spPr/>
        <p:txBody>
          <a:bodyPr/>
          <a:lstStyle/>
          <a:p>
            <a:r>
              <a:rPr lang="es-419" sz="2400"/>
              <a:t> </a:t>
            </a:r>
            <a:br>
              <a:rPr lang="es-419"/>
            </a:br>
            <a:br>
              <a:rPr lang="es-419"/>
            </a:br>
            <a:r>
              <a:rPr lang="es-419"/>
              <a:t>Reducir</a:t>
            </a:r>
            <a:br>
              <a:rPr lang="es-419"/>
            </a:br>
            <a:r>
              <a:rPr lang="es-419"/>
              <a:t>su deuda</a:t>
            </a:r>
          </a:p>
        </p:txBody>
      </p:sp>
      <p:pic>
        <p:nvPicPr>
          <p:cNvPr id="5" name="Graphic 4">
            <a:extLst>
              <a:ext uri="{FF2B5EF4-FFF2-40B4-BE49-F238E27FC236}">
                <a16:creationId xmlns:a16="http://schemas.microsoft.com/office/drawing/2014/main" id="{21B7AF0A-B147-3AF3-C144-B568EF233F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3951" y="2546840"/>
            <a:ext cx="1259986" cy="1259986"/>
          </a:xfrm>
          <a:prstGeom prst="rect">
            <a:avLst/>
          </a:prstGeom>
        </p:spPr>
      </p:pic>
      <p:sp>
        <p:nvSpPr>
          <p:cNvPr id="6" name="Rectangle 5">
            <a:extLst>
              <a:ext uri="{FF2B5EF4-FFF2-40B4-BE49-F238E27FC236}">
                <a16:creationId xmlns:a16="http://schemas.microsoft.com/office/drawing/2014/main" id="{45424C4C-84A5-ECD2-3C34-EB5F9F1811EA}"/>
              </a:ext>
            </a:extLst>
          </p:cNvPr>
          <p:cNvSpPr/>
          <p:nvPr/>
        </p:nvSpPr>
        <p:spPr>
          <a:xfrm>
            <a:off x="3396571" y="1781667"/>
            <a:ext cx="2630278" cy="1647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r>
              <a:rPr lang="es-419" sz="2000"/>
              <a:t>Crear una lista de lo que debe</a:t>
            </a:r>
          </a:p>
        </p:txBody>
      </p:sp>
      <p:sp>
        <p:nvSpPr>
          <p:cNvPr id="7" name="Rectangle 6">
            <a:extLst>
              <a:ext uri="{FF2B5EF4-FFF2-40B4-BE49-F238E27FC236}">
                <a16:creationId xmlns:a16="http://schemas.microsoft.com/office/drawing/2014/main" id="{E5EFEDDD-9A7A-5F4C-CE64-50483238FFC1}"/>
              </a:ext>
            </a:extLst>
          </p:cNvPr>
          <p:cNvSpPr/>
          <p:nvPr/>
        </p:nvSpPr>
        <p:spPr>
          <a:xfrm>
            <a:off x="6139771" y="1781667"/>
            <a:ext cx="2630278" cy="16473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r>
              <a:rPr lang="es-419" sz="2000"/>
              <a:t>Programar pagos automáticos</a:t>
            </a:r>
          </a:p>
        </p:txBody>
      </p:sp>
      <p:sp>
        <p:nvSpPr>
          <p:cNvPr id="8" name="Rectangle 7">
            <a:extLst>
              <a:ext uri="{FF2B5EF4-FFF2-40B4-BE49-F238E27FC236}">
                <a16:creationId xmlns:a16="http://schemas.microsoft.com/office/drawing/2014/main" id="{03960027-8513-59EC-A288-31F24BC013CC}"/>
              </a:ext>
            </a:extLst>
          </p:cNvPr>
          <p:cNvSpPr/>
          <p:nvPr/>
        </p:nvSpPr>
        <p:spPr>
          <a:xfrm>
            <a:off x="3396571" y="3563333"/>
            <a:ext cx="2630278" cy="1647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r>
              <a:rPr lang="es-419" sz="2000"/>
              <a:t>Identificar oportunidades </a:t>
            </a:r>
            <a:br>
              <a:rPr lang="es-419" sz="2000"/>
            </a:br>
            <a:r>
              <a:rPr lang="es-419" sz="2000"/>
              <a:t>de reducir </a:t>
            </a:r>
            <a:br>
              <a:rPr lang="es-419" sz="2000"/>
            </a:br>
            <a:r>
              <a:rPr lang="es-419" sz="2000"/>
              <a:t>los gastos </a:t>
            </a:r>
          </a:p>
        </p:txBody>
      </p:sp>
      <p:sp>
        <p:nvSpPr>
          <p:cNvPr id="10" name="Rectangle 9">
            <a:extLst>
              <a:ext uri="{FF2B5EF4-FFF2-40B4-BE49-F238E27FC236}">
                <a16:creationId xmlns:a16="http://schemas.microsoft.com/office/drawing/2014/main" id="{5F20CC42-6E67-68D2-5B99-D436744B3865}"/>
              </a:ext>
            </a:extLst>
          </p:cNvPr>
          <p:cNvSpPr/>
          <p:nvPr/>
        </p:nvSpPr>
        <p:spPr>
          <a:xfrm>
            <a:off x="6139771" y="3563333"/>
            <a:ext cx="2630278" cy="164733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r>
              <a:rPr lang="es-419" sz="2000"/>
              <a:t>Limitar los gastos con la tarjeta de crédito</a:t>
            </a:r>
          </a:p>
        </p:txBody>
      </p:sp>
      <p:pic>
        <p:nvPicPr>
          <p:cNvPr id="17" name="Graphic 16">
            <a:extLst>
              <a:ext uri="{FF2B5EF4-FFF2-40B4-BE49-F238E27FC236}">
                <a16:creationId xmlns:a16="http://schemas.microsoft.com/office/drawing/2014/main" id="{D7216D10-AFCD-E075-7BA8-505EFDC51A6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44914" y="2677712"/>
            <a:ext cx="571500" cy="571500"/>
          </a:xfrm>
          <a:prstGeom prst="rect">
            <a:avLst/>
          </a:prstGeom>
        </p:spPr>
      </p:pic>
      <p:pic>
        <p:nvPicPr>
          <p:cNvPr id="18" name="Graphic 17">
            <a:extLst>
              <a:ext uri="{FF2B5EF4-FFF2-40B4-BE49-F238E27FC236}">
                <a16:creationId xmlns:a16="http://schemas.microsoft.com/office/drawing/2014/main" id="{EDFC5CAE-DB46-6C19-C59E-1034663CECA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05138" y="2687139"/>
            <a:ext cx="571500" cy="571500"/>
          </a:xfrm>
          <a:prstGeom prst="rect">
            <a:avLst/>
          </a:prstGeom>
        </p:spPr>
      </p:pic>
      <p:pic>
        <p:nvPicPr>
          <p:cNvPr id="21" name="Graphic 20">
            <a:extLst>
              <a:ext uri="{FF2B5EF4-FFF2-40B4-BE49-F238E27FC236}">
                <a16:creationId xmlns:a16="http://schemas.microsoft.com/office/drawing/2014/main" id="{E6F290EE-E32B-2C67-A4B1-6506689B68F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63731" y="4441574"/>
            <a:ext cx="571500" cy="571500"/>
          </a:xfrm>
          <a:prstGeom prst="rect">
            <a:avLst/>
          </a:prstGeom>
        </p:spPr>
      </p:pic>
      <p:pic>
        <p:nvPicPr>
          <p:cNvPr id="23" name="Graphic 22">
            <a:extLst>
              <a:ext uri="{FF2B5EF4-FFF2-40B4-BE49-F238E27FC236}">
                <a16:creationId xmlns:a16="http://schemas.microsoft.com/office/drawing/2014/main" id="{5EBA7AD7-D9F2-2410-0325-5BCB40A72C1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961567" y="4459294"/>
            <a:ext cx="571500" cy="571500"/>
          </a:xfrm>
          <a:prstGeom prst="rect">
            <a:avLst/>
          </a:prstGeom>
        </p:spPr>
      </p:pic>
      <p:sp>
        <p:nvSpPr>
          <p:cNvPr id="11" name="TextBox 10">
            <a:extLst>
              <a:ext uri="{FF2B5EF4-FFF2-40B4-BE49-F238E27FC236}">
                <a16:creationId xmlns:a16="http://schemas.microsoft.com/office/drawing/2014/main" id="{C68285FA-3ADB-D974-3A4A-3BC379008B8E}"/>
              </a:ext>
            </a:extLst>
          </p:cNvPr>
          <p:cNvSpPr txBox="1"/>
          <p:nvPr/>
        </p:nvSpPr>
        <p:spPr>
          <a:xfrm>
            <a:off x="398463" y="6616024"/>
            <a:ext cx="2127761" cy="246221"/>
          </a:xfrm>
          <a:prstGeom prst="rect">
            <a:avLst/>
          </a:prstGeom>
          <a:noFill/>
        </p:spPr>
        <p:txBody>
          <a:bodyPr wrap="square">
            <a:spAutoFit/>
          </a:bodyPr>
          <a:lstStyle/>
          <a:p>
            <a:r>
              <a:rPr lang="sv-SE" sz="1000" dirty="0"/>
              <a:t>          </a:t>
            </a:r>
            <a:endParaRPr lang="es-419" sz="1000" dirty="0"/>
          </a:p>
        </p:txBody>
      </p:sp>
      <p:sp>
        <p:nvSpPr>
          <p:cNvPr id="2" name="TextBox 1">
            <a:extLst>
              <a:ext uri="{FF2B5EF4-FFF2-40B4-BE49-F238E27FC236}">
                <a16:creationId xmlns:a16="http://schemas.microsoft.com/office/drawing/2014/main" id="{A46C5B89-7E48-2417-5C5F-A6D8BB14219B}"/>
              </a:ext>
            </a:extLst>
          </p:cNvPr>
          <p:cNvSpPr txBox="1"/>
          <p:nvPr/>
        </p:nvSpPr>
        <p:spPr>
          <a:xfrm>
            <a:off x="309623" y="6618624"/>
            <a:ext cx="2549324" cy="246221"/>
          </a:xfrm>
          <a:prstGeom prst="rect">
            <a:avLst/>
          </a:prstGeom>
          <a:noFill/>
        </p:spPr>
        <p:txBody>
          <a:bodyPr wrap="square">
            <a:spAutoFit/>
          </a:bodyPr>
          <a:lstStyle/>
          <a:p>
            <a:r>
              <a:rPr lang="en-US" sz="1000" dirty="0"/>
              <a:t>MGS-P599817- SP GE 5/24 -599834</a:t>
            </a:r>
          </a:p>
        </p:txBody>
      </p:sp>
    </p:spTree>
    <p:extLst>
      <p:ext uri="{BB962C8B-B14F-4D97-AF65-F5344CB8AC3E}">
        <p14:creationId xmlns:p14="http://schemas.microsoft.com/office/powerpoint/2010/main" val="242451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44AE6D5-4619-654B-9007-90174932510B}"/>
              </a:ext>
            </a:extLst>
          </p:cNvPr>
          <p:cNvSpPr/>
          <p:nvPr/>
        </p:nvSpPr>
        <p:spPr>
          <a:xfrm>
            <a:off x="1" y="1029683"/>
            <a:ext cx="9144000" cy="4798634"/>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8" name="Text Placeholder 7">
            <a:extLst>
              <a:ext uri="{FF2B5EF4-FFF2-40B4-BE49-F238E27FC236}">
                <a16:creationId xmlns:a16="http://schemas.microsoft.com/office/drawing/2014/main" id="{58D1B33B-67EE-360E-E8E2-FD58527B7555}"/>
              </a:ext>
            </a:extLst>
          </p:cNvPr>
          <p:cNvSpPr>
            <a:spLocks noGrp="1"/>
          </p:cNvSpPr>
          <p:nvPr>
            <p:ph type="body" sz="quarter" idx="15"/>
          </p:nvPr>
        </p:nvSpPr>
        <p:spPr>
          <a:xfrm>
            <a:off x="1749533" y="5303834"/>
            <a:ext cx="6476093" cy="402451"/>
          </a:xfrm>
        </p:spPr>
        <p:txBody>
          <a:bodyPr/>
          <a:lstStyle/>
          <a:p>
            <a:r>
              <a:rPr lang="es-419"/>
              <a:t>Solo para fines ilustrativos.</a:t>
            </a:r>
          </a:p>
        </p:txBody>
      </p:sp>
      <p:grpSp>
        <p:nvGrpSpPr>
          <p:cNvPr id="3" name="Group 2">
            <a:extLst>
              <a:ext uri="{FF2B5EF4-FFF2-40B4-BE49-F238E27FC236}">
                <a16:creationId xmlns:a16="http://schemas.microsoft.com/office/drawing/2014/main" id="{2C71C3EB-D558-B546-BAFE-B8EF491A2A10}"/>
              </a:ext>
            </a:extLst>
          </p:cNvPr>
          <p:cNvGrpSpPr/>
          <p:nvPr/>
        </p:nvGrpSpPr>
        <p:grpSpPr>
          <a:xfrm>
            <a:off x="1433313" y="2374899"/>
            <a:ext cx="6277375" cy="3453417"/>
            <a:chOff x="1597737" y="1518332"/>
            <a:chExt cx="5606231" cy="3295005"/>
          </a:xfrm>
        </p:grpSpPr>
        <p:pic>
          <p:nvPicPr>
            <p:cNvPr id="9" name="Picture 8">
              <a:extLst>
                <a:ext uri="{FF2B5EF4-FFF2-40B4-BE49-F238E27FC236}">
                  <a16:creationId xmlns:a16="http://schemas.microsoft.com/office/drawing/2014/main" id="{CC832376-5825-E246-8047-3D7C87DD1D7D}"/>
                </a:ext>
              </a:extLst>
            </p:cNvPr>
            <p:cNvPicPr>
              <a:picLocks noChangeAspect="1"/>
            </p:cNvPicPr>
            <p:nvPr/>
          </p:nvPicPr>
          <p:blipFill>
            <a:blip r:embed="rId4"/>
            <a:stretch>
              <a:fillRect/>
            </a:stretch>
          </p:blipFill>
          <p:spPr>
            <a:xfrm>
              <a:off x="1597737" y="1518332"/>
              <a:ext cx="5258094" cy="2982340"/>
            </a:xfrm>
            <a:prstGeom prst="rect">
              <a:avLst/>
            </a:prstGeom>
          </p:spPr>
        </p:pic>
        <p:pic>
          <p:nvPicPr>
            <p:cNvPr id="11" name="Picture 10">
              <a:extLst>
                <a:ext uri="{FF2B5EF4-FFF2-40B4-BE49-F238E27FC236}">
                  <a16:creationId xmlns:a16="http://schemas.microsoft.com/office/drawing/2014/main" id="{217AFFF1-064C-E842-B538-86E094EADE08}"/>
                </a:ext>
              </a:extLst>
            </p:cNvPr>
            <p:cNvPicPr>
              <a:picLocks noChangeAspect="1"/>
            </p:cNvPicPr>
            <p:nvPr/>
          </p:nvPicPr>
          <p:blipFill>
            <a:blip r:embed="rId5"/>
            <a:stretch>
              <a:fillRect/>
            </a:stretch>
          </p:blipFill>
          <p:spPr>
            <a:xfrm>
              <a:off x="4476108" y="2848442"/>
              <a:ext cx="2727860" cy="1964895"/>
            </a:xfrm>
            <a:prstGeom prst="rect">
              <a:avLst/>
            </a:prstGeom>
          </p:spPr>
        </p:pic>
      </p:grpSp>
      <p:sp>
        <p:nvSpPr>
          <p:cNvPr id="10" name="Rectangle 9">
            <a:extLst>
              <a:ext uri="{FF2B5EF4-FFF2-40B4-BE49-F238E27FC236}">
                <a16:creationId xmlns:a16="http://schemas.microsoft.com/office/drawing/2014/main" id="{6009A327-3F2D-8206-6580-3E236BB01276}"/>
              </a:ext>
            </a:extLst>
          </p:cNvPr>
          <p:cNvSpPr/>
          <p:nvPr/>
        </p:nvSpPr>
        <p:spPr>
          <a:xfrm>
            <a:off x="1" y="458717"/>
            <a:ext cx="9164875" cy="1189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l"/>
            <a:endParaRPr lang="en-US" dirty="0">
              <a:solidFill>
                <a:srgbClr val="0432FF"/>
              </a:solidFill>
            </a:endParaRPr>
          </a:p>
        </p:txBody>
      </p:sp>
      <p:grpSp>
        <p:nvGrpSpPr>
          <p:cNvPr id="14" name="Group 13">
            <a:extLst>
              <a:ext uri="{FF2B5EF4-FFF2-40B4-BE49-F238E27FC236}">
                <a16:creationId xmlns:a16="http://schemas.microsoft.com/office/drawing/2014/main" id="{A2297A0E-4668-E490-FEAA-C83B560C267B}"/>
              </a:ext>
            </a:extLst>
          </p:cNvPr>
          <p:cNvGrpSpPr/>
          <p:nvPr/>
        </p:nvGrpSpPr>
        <p:grpSpPr>
          <a:xfrm>
            <a:off x="1628924" y="518359"/>
            <a:ext cx="5886152" cy="1059410"/>
            <a:chOff x="1353623" y="1065395"/>
            <a:chExt cx="5886152" cy="1059410"/>
          </a:xfrm>
        </p:grpSpPr>
        <p:sp>
          <p:nvSpPr>
            <p:cNvPr id="12" name="TextBox 11">
              <a:extLst>
                <a:ext uri="{FF2B5EF4-FFF2-40B4-BE49-F238E27FC236}">
                  <a16:creationId xmlns:a16="http://schemas.microsoft.com/office/drawing/2014/main" id="{DDB1E0D0-F14F-DF80-EDCC-BB0A67EE0C7A}"/>
                </a:ext>
              </a:extLst>
            </p:cNvPr>
            <p:cNvSpPr txBox="1"/>
            <p:nvPr/>
          </p:nvSpPr>
          <p:spPr>
            <a:xfrm>
              <a:off x="2250871" y="1078365"/>
              <a:ext cx="4988904" cy="1046440"/>
            </a:xfrm>
            <a:prstGeom prst="rect">
              <a:avLst/>
            </a:prstGeom>
            <a:noFill/>
          </p:spPr>
          <p:txBody>
            <a:bodyPr wrap="square" rtlCol="0">
              <a:spAutoFit/>
            </a:bodyPr>
            <a:lstStyle/>
            <a:p>
              <a:r>
                <a:rPr lang="es-419" sz="1800">
                  <a:solidFill>
                    <a:schemeClr val="bg1"/>
                  </a:solidFill>
                  <a:latin typeface="Arial" panose="020B0604020202020204" pitchFamily="34" charset="0"/>
                  <a:ea typeface="Calibri" panose="020F0502020204030204" pitchFamily="34" charset="0"/>
                  <a:cs typeface="Arial" panose="020B0604020202020204" pitchFamily="34" charset="0"/>
                </a:rPr>
                <a:t>Visite My Learning Center en </a:t>
              </a:r>
              <a:r>
                <a:rPr lang="es-419" sz="2200" b="1">
                  <a:solidFill>
                    <a:schemeClr val="bg1"/>
                  </a:solidFill>
                  <a:latin typeface="Arial" panose="020B0604020202020204" pitchFamily="34" charset="0"/>
                  <a:ea typeface="Calibri" panose="020F0502020204030204" pitchFamily="34" charset="0"/>
                  <a:cs typeface="Arial" panose="020B0604020202020204" pitchFamily="34" charset="0"/>
                </a:rPr>
                <a:t>myplan.johnhancock.com </a:t>
              </a:r>
              <a:r>
                <a:rPr lang="es-419">
                  <a:solidFill>
                    <a:schemeClr val="bg1"/>
                  </a:solidFill>
                  <a:latin typeface="Arial" panose="020B0604020202020204" pitchFamily="34" charset="0"/>
                  <a:ea typeface="Calibri" panose="020F0502020204030204" pitchFamily="34" charset="0"/>
                  <a:cs typeface="Arial" panose="020B0604020202020204" pitchFamily="34" charset="0"/>
                </a:rPr>
                <a:t>y haga la </a:t>
              </a:r>
              <a:r>
                <a:rPr lang="es-419" sz="2200" b="1">
                  <a:solidFill>
                    <a:schemeClr val="bg1"/>
                  </a:solidFill>
                  <a:latin typeface="Arial" panose="020B0604020202020204" pitchFamily="34" charset="0"/>
                  <a:ea typeface="Calibri" panose="020F0502020204030204" pitchFamily="34" charset="0"/>
                  <a:cs typeface="Arial" panose="020B0604020202020204" pitchFamily="34" charset="0"/>
                </a:rPr>
                <a:t>evaluación de bienestar financiero</a:t>
              </a:r>
            </a:p>
          </p:txBody>
        </p:sp>
        <p:pic>
          <p:nvPicPr>
            <p:cNvPr id="13" name="Graphic 12">
              <a:extLst>
                <a:ext uri="{FF2B5EF4-FFF2-40B4-BE49-F238E27FC236}">
                  <a16:creationId xmlns:a16="http://schemas.microsoft.com/office/drawing/2014/main" id="{DD4810B8-5A23-87C9-E4EF-93DD9AB86BF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53623" y="1065395"/>
              <a:ext cx="661050" cy="661050"/>
            </a:xfrm>
            <a:prstGeom prst="rect">
              <a:avLst/>
            </a:prstGeom>
          </p:spPr>
        </p:pic>
      </p:grpSp>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ADMASTER-STAMP!MGR0607232942911</a:t>
            </a:r>
          </a:p>
        </p:txBody>
      </p:sp>
      <p:sp>
        <p:nvSpPr>
          <p:cNvPr id="6" name="TextBox 5">
            <a:extLst>
              <a:ext uri="{FF2B5EF4-FFF2-40B4-BE49-F238E27FC236}">
                <a16:creationId xmlns:a16="http://schemas.microsoft.com/office/drawing/2014/main" id="{FBBE0528-4004-FF8D-64CC-35EA5CF86BEE}"/>
              </a:ext>
            </a:extLst>
          </p:cNvPr>
          <p:cNvSpPr txBox="1"/>
          <p:nvPr/>
        </p:nvSpPr>
        <p:spPr>
          <a:xfrm>
            <a:off x="398463" y="6616024"/>
            <a:ext cx="2127761" cy="246221"/>
          </a:xfrm>
          <a:prstGeom prst="rect">
            <a:avLst/>
          </a:prstGeom>
          <a:noFill/>
        </p:spPr>
        <p:txBody>
          <a:bodyPr wrap="square">
            <a:spAutoFit/>
          </a:bodyPr>
          <a:lstStyle/>
          <a:p>
            <a:r>
              <a:rPr lang="sv-SE" sz="1000" dirty="0"/>
              <a:t>          </a:t>
            </a:r>
            <a:endParaRPr lang="es-419" sz="1000" dirty="0"/>
          </a:p>
        </p:txBody>
      </p:sp>
      <p:sp>
        <p:nvSpPr>
          <p:cNvPr id="4" name="TextBox 3">
            <a:extLst>
              <a:ext uri="{FF2B5EF4-FFF2-40B4-BE49-F238E27FC236}">
                <a16:creationId xmlns:a16="http://schemas.microsoft.com/office/drawing/2014/main" id="{427FF7C1-493D-8F4D-D29F-609129CCB270}"/>
              </a:ext>
            </a:extLst>
          </p:cNvPr>
          <p:cNvSpPr txBox="1"/>
          <p:nvPr/>
        </p:nvSpPr>
        <p:spPr>
          <a:xfrm>
            <a:off x="309623" y="6618624"/>
            <a:ext cx="2549324" cy="246221"/>
          </a:xfrm>
          <a:prstGeom prst="rect">
            <a:avLst/>
          </a:prstGeom>
          <a:noFill/>
        </p:spPr>
        <p:txBody>
          <a:bodyPr wrap="square">
            <a:spAutoFit/>
          </a:bodyPr>
          <a:lstStyle/>
          <a:p>
            <a:r>
              <a:rPr lang="en-US" sz="1000" dirty="0"/>
              <a:t>MGS-P599817- SP GE 5/24 -599834</a:t>
            </a:r>
          </a:p>
        </p:txBody>
      </p:sp>
    </p:spTree>
    <p:custDataLst>
      <p:tags r:id="rId1"/>
    </p:custDataLst>
    <p:extLst>
      <p:ext uri="{BB962C8B-B14F-4D97-AF65-F5344CB8AC3E}">
        <p14:creationId xmlns:p14="http://schemas.microsoft.com/office/powerpoint/2010/main" val="80662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BDBA-0B0E-5845-BAD2-D2E710766229}"/>
              </a:ext>
            </a:extLst>
          </p:cNvPr>
          <p:cNvSpPr>
            <a:spLocks noGrp="1"/>
          </p:cNvSpPr>
          <p:nvPr>
            <p:ph type="title"/>
          </p:nvPr>
        </p:nvSpPr>
        <p:spPr/>
        <p:txBody>
          <a:bodyPr>
            <a:normAutofit/>
          </a:bodyPr>
          <a:lstStyle/>
          <a:p>
            <a:r>
              <a:rPr lang="es-419" sz="4400">
                <a:latin typeface="Arial" charset="0"/>
                <a:ea typeface="Arial" charset="0"/>
                <a:cs typeface="Arial" charset="0"/>
              </a:rPr>
              <a:t>Elaborar un plan patrimonial</a:t>
            </a:r>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ADMASTER-STAMP!MGR0607232942911</a:t>
            </a:r>
          </a:p>
        </p:txBody>
      </p:sp>
      <p:sp>
        <p:nvSpPr>
          <p:cNvPr id="6" name="TextBox 5">
            <a:extLst>
              <a:ext uri="{FF2B5EF4-FFF2-40B4-BE49-F238E27FC236}">
                <a16:creationId xmlns:a16="http://schemas.microsoft.com/office/drawing/2014/main" id="{3BCA7B93-3B31-834E-7CE4-5BFA76FA531D}"/>
              </a:ext>
            </a:extLst>
          </p:cNvPr>
          <p:cNvSpPr txBox="1"/>
          <p:nvPr/>
        </p:nvSpPr>
        <p:spPr>
          <a:xfrm>
            <a:off x="398463" y="6616024"/>
            <a:ext cx="2127761" cy="246221"/>
          </a:xfrm>
          <a:prstGeom prst="rect">
            <a:avLst/>
          </a:prstGeom>
          <a:noFill/>
        </p:spPr>
        <p:txBody>
          <a:bodyPr wrap="square">
            <a:spAutoFit/>
          </a:bodyPr>
          <a:lstStyle/>
          <a:p>
            <a:r>
              <a:rPr lang="sv-SE" sz="1000" dirty="0"/>
              <a:t>          </a:t>
            </a:r>
            <a:endParaRPr lang="es-419" sz="1000" dirty="0"/>
          </a:p>
        </p:txBody>
      </p:sp>
      <p:sp>
        <p:nvSpPr>
          <p:cNvPr id="4" name="TextBox 3">
            <a:extLst>
              <a:ext uri="{FF2B5EF4-FFF2-40B4-BE49-F238E27FC236}">
                <a16:creationId xmlns:a16="http://schemas.microsoft.com/office/drawing/2014/main" id="{A8330254-B800-D5AA-D57E-3F287EC4C4CA}"/>
              </a:ext>
            </a:extLst>
          </p:cNvPr>
          <p:cNvSpPr txBox="1"/>
          <p:nvPr/>
        </p:nvSpPr>
        <p:spPr>
          <a:xfrm>
            <a:off x="309623" y="6618624"/>
            <a:ext cx="2549324" cy="246221"/>
          </a:xfrm>
          <a:prstGeom prst="rect">
            <a:avLst/>
          </a:prstGeom>
          <a:noFill/>
        </p:spPr>
        <p:txBody>
          <a:bodyPr wrap="square">
            <a:spAutoFit/>
          </a:bodyPr>
          <a:lstStyle/>
          <a:p>
            <a:r>
              <a:rPr lang="en-US" sz="1000" dirty="0"/>
              <a:t>MGS-P599817- SP GE 5/24 -599834</a:t>
            </a:r>
          </a:p>
        </p:txBody>
      </p:sp>
    </p:spTree>
    <p:custDataLst>
      <p:tags r:id="rId1"/>
    </p:custDataLst>
    <p:extLst>
      <p:ext uri="{BB962C8B-B14F-4D97-AF65-F5344CB8AC3E}">
        <p14:creationId xmlns:p14="http://schemas.microsoft.com/office/powerpoint/2010/main" val="266308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D08EA-7A5A-8A42-9185-110EAF46532D}"/>
              </a:ext>
            </a:extLst>
          </p:cNvPr>
          <p:cNvSpPr>
            <a:spLocks noGrp="1"/>
          </p:cNvSpPr>
          <p:nvPr>
            <p:ph type="title"/>
          </p:nvPr>
        </p:nvSpPr>
        <p:spPr>
          <a:xfrm>
            <a:off x="398006" y="332011"/>
            <a:ext cx="8347076" cy="792167"/>
          </a:xfrm>
        </p:spPr>
        <p:txBody>
          <a:bodyPr/>
          <a:lstStyle/>
          <a:p>
            <a:r>
              <a:rPr lang="es-419"/>
              <a:t>Lo que aprenderá hoy</a:t>
            </a:r>
          </a:p>
        </p:txBody>
      </p:sp>
      <p:sp>
        <p:nvSpPr>
          <p:cNvPr id="18" name="Rectangle 17">
            <a:extLst>
              <a:ext uri="{FF2B5EF4-FFF2-40B4-BE49-F238E27FC236}">
                <a16:creationId xmlns:a16="http://schemas.microsoft.com/office/drawing/2014/main" id="{C6EB9FCA-F75C-CC43-ABD9-426144C18913}"/>
              </a:ext>
            </a:extLst>
          </p:cNvPr>
          <p:cNvSpPr/>
          <p:nvPr/>
        </p:nvSpPr>
        <p:spPr>
          <a:xfrm>
            <a:off x="1" y="864495"/>
            <a:ext cx="4978398" cy="5197651"/>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19" name="Rectangle 18">
            <a:extLst>
              <a:ext uri="{FF2B5EF4-FFF2-40B4-BE49-F238E27FC236}">
                <a16:creationId xmlns:a16="http://schemas.microsoft.com/office/drawing/2014/main" id="{25557385-D6F2-674D-A48D-52BF60A146C2}"/>
              </a:ext>
            </a:extLst>
          </p:cNvPr>
          <p:cNvSpPr/>
          <p:nvPr/>
        </p:nvSpPr>
        <p:spPr>
          <a:xfrm>
            <a:off x="316355" y="1354888"/>
            <a:ext cx="4351384" cy="727030"/>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900000" tIns="0" rIns="360000" bIns="0" rtlCol="0" anchor="ctr" anchorCtr="0"/>
          <a:lstStyle/>
          <a:p>
            <a:pPr>
              <a:spcAft>
                <a:spcPts val="800"/>
              </a:spcAft>
            </a:pPr>
            <a:r>
              <a:rPr lang="es-419">
                <a:solidFill>
                  <a:schemeClr val="tx1"/>
                </a:solidFill>
              </a:rPr>
              <a:t>Elaborar un presupuesto</a:t>
            </a:r>
          </a:p>
        </p:txBody>
      </p:sp>
      <p:pic>
        <p:nvPicPr>
          <p:cNvPr id="25" name="Graphic 24">
            <a:extLst>
              <a:ext uri="{FF2B5EF4-FFF2-40B4-BE49-F238E27FC236}">
                <a16:creationId xmlns:a16="http://schemas.microsoft.com/office/drawing/2014/main" id="{5DD265E6-A224-EA4B-B065-DEB406865EF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8489" y="1484179"/>
            <a:ext cx="468448" cy="468448"/>
          </a:xfrm>
          <a:prstGeom prst="rect">
            <a:avLst/>
          </a:prstGeom>
        </p:spPr>
      </p:pic>
      <p:pic>
        <p:nvPicPr>
          <p:cNvPr id="28" name="Picture 27">
            <a:extLst>
              <a:ext uri="{FF2B5EF4-FFF2-40B4-BE49-F238E27FC236}">
                <a16:creationId xmlns:a16="http://schemas.microsoft.com/office/drawing/2014/main" id="{53956454-6F13-5A4D-96AD-FE57075DAF3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2672" r="2456"/>
          <a:stretch/>
        </p:blipFill>
        <p:spPr>
          <a:xfrm>
            <a:off x="4978399" y="864493"/>
            <a:ext cx="4165600" cy="5197651"/>
          </a:xfrm>
          <a:prstGeom prst="rect">
            <a:avLst/>
          </a:prstGeom>
        </p:spPr>
      </p:pic>
      <p:sp>
        <p:nvSpPr>
          <p:cNvPr id="29" name="Rectangle 28">
            <a:extLst>
              <a:ext uri="{FF2B5EF4-FFF2-40B4-BE49-F238E27FC236}">
                <a16:creationId xmlns:a16="http://schemas.microsoft.com/office/drawing/2014/main" id="{D9E396A7-5C4A-8E48-BF86-D1A2CAE3DC84}"/>
              </a:ext>
            </a:extLst>
          </p:cNvPr>
          <p:cNvSpPr/>
          <p:nvPr/>
        </p:nvSpPr>
        <p:spPr>
          <a:xfrm>
            <a:off x="316355" y="864495"/>
            <a:ext cx="4572000" cy="400110"/>
          </a:xfrm>
          <a:prstGeom prst="rect">
            <a:avLst/>
          </a:prstGeom>
        </p:spPr>
        <p:txBody>
          <a:bodyPr>
            <a:spAutoFit/>
          </a:bodyPr>
          <a:lstStyle/>
          <a:p>
            <a:pPr>
              <a:spcBef>
                <a:spcPts val="2000"/>
              </a:spcBef>
            </a:pPr>
            <a:r>
              <a:rPr lang="es-419" sz="2000" b="1"/>
              <a:t>Cómo:</a:t>
            </a:r>
          </a:p>
        </p:txBody>
      </p:sp>
      <p:sp>
        <p:nvSpPr>
          <p:cNvPr id="30" name="Rectangle 29">
            <a:extLst>
              <a:ext uri="{FF2B5EF4-FFF2-40B4-BE49-F238E27FC236}">
                <a16:creationId xmlns:a16="http://schemas.microsoft.com/office/drawing/2014/main" id="{C961CE99-196A-B741-9847-3DD6C92FD84B}"/>
              </a:ext>
            </a:extLst>
          </p:cNvPr>
          <p:cNvSpPr/>
          <p:nvPr/>
        </p:nvSpPr>
        <p:spPr>
          <a:xfrm>
            <a:off x="316355" y="2309561"/>
            <a:ext cx="4351384" cy="727030"/>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900000" tIns="0" rIns="360000" bIns="0" rtlCol="0" anchor="ctr" anchorCtr="0"/>
          <a:lstStyle/>
          <a:p>
            <a:pPr lvl="0"/>
            <a:r>
              <a:rPr lang="es-419">
                <a:solidFill>
                  <a:schemeClr val="tx1"/>
                </a:solidFill>
                <a:highlight>
                  <a:srgbClr val="FFFFFD"/>
                </a:highlight>
              </a:rPr>
              <a:t>Reservar ahorros para emergencias</a:t>
            </a:r>
          </a:p>
        </p:txBody>
      </p:sp>
      <p:pic>
        <p:nvPicPr>
          <p:cNvPr id="31" name="Graphic 30">
            <a:extLst>
              <a:ext uri="{FF2B5EF4-FFF2-40B4-BE49-F238E27FC236}">
                <a16:creationId xmlns:a16="http://schemas.microsoft.com/office/drawing/2014/main" id="{1186264D-5162-6A44-A495-E6D755323DA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8489" y="2438852"/>
            <a:ext cx="468448" cy="468448"/>
          </a:xfrm>
          <a:prstGeom prst="rect">
            <a:avLst/>
          </a:prstGeom>
        </p:spPr>
      </p:pic>
      <p:sp>
        <p:nvSpPr>
          <p:cNvPr id="32" name="Rectangle 31">
            <a:extLst>
              <a:ext uri="{FF2B5EF4-FFF2-40B4-BE49-F238E27FC236}">
                <a16:creationId xmlns:a16="http://schemas.microsoft.com/office/drawing/2014/main" id="{BC4F8AA8-1AFF-E146-9482-5FB6B962AB83}"/>
              </a:ext>
            </a:extLst>
          </p:cNvPr>
          <p:cNvSpPr/>
          <p:nvPr/>
        </p:nvSpPr>
        <p:spPr>
          <a:xfrm>
            <a:off x="316355" y="3264234"/>
            <a:ext cx="4351384" cy="727030"/>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900000" tIns="0" rIns="360000" bIns="0" rtlCol="0" anchor="ctr" anchorCtr="0"/>
          <a:lstStyle/>
          <a:p>
            <a:pPr lvl="0"/>
            <a:r>
              <a:rPr lang="es-419">
                <a:solidFill>
                  <a:schemeClr val="tx1"/>
                </a:solidFill>
              </a:rPr>
              <a:t>Gestionar su deuda</a:t>
            </a:r>
          </a:p>
        </p:txBody>
      </p:sp>
      <p:pic>
        <p:nvPicPr>
          <p:cNvPr id="33" name="Graphic 32">
            <a:extLst>
              <a:ext uri="{FF2B5EF4-FFF2-40B4-BE49-F238E27FC236}">
                <a16:creationId xmlns:a16="http://schemas.microsoft.com/office/drawing/2014/main" id="{1F6A39A2-A077-914B-9975-B35D91608D8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8489" y="3393525"/>
            <a:ext cx="468448" cy="468448"/>
          </a:xfrm>
          <a:prstGeom prst="rect">
            <a:avLst/>
          </a:prstGeom>
        </p:spPr>
      </p:pic>
      <p:sp>
        <p:nvSpPr>
          <p:cNvPr id="34" name="Rectangle 33">
            <a:extLst>
              <a:ext uri="{FF2B5EF4-FFF2-40B4-BE49-F238E27FC236}">
                <a16:creationId xmlns:a16="http://schemas.microsoft.com/office/drawing/2014/main" id="{F0420A37-776C-E544-B62C-6F52492C766A}"/>
              </a:ext>
            </a:extLst>
          </p:cNvPr>
          <p:cNvSpPr/>
          <p:nvPr/>
        </p:nvSpPr>
        <p:spPr>
          <a:xfrm>
            <a:off x="316355" y="4218907"/>
            <a:ext cx="4351384" cy="727030"/>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900000" tIns="0" rIns="360000" bIns="0" rtlCol="0" anchor="ctr" anchorCtr="0"/>
          <a:lstStyle/>
          <a:p>
            <a:r>
              <a:rPr lang="es-419">
                <a:solidFill>
                  <a:schemeClr val="tx1"/>
                </a:solidFill>
              </a:rPr>
              <a:t>Elaborar un plan patrimonial</a:t>
            </a:r>
          </a:p>
        </p:txBody>
      </p:sp>
      <p:pic>
        <p:nvPicPr>
          <p:cNvPr id="35" name="Graphic 34">
            <a:extLst>
              <a:ext uri="{FF2B5EF4-FFF2-40B4-BE49-F238E27FC236}">
                <a16:creationId xmlns:a16="http://schemas.microsoft.com/office/drawing/2014/main" id="{B9BEEA09-CB45-1E4B-B055-781AA6C98E2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8489" y="4348198"/>
            <a:ext cx="468448" cy="468448"/>
          </a:xfrm>
          <a:prstGeom prst="rect">
            <a:avLst/>
          </a:prstGeom>
        </p:spPr>
      </p:pic>
      <p:sp>
        <p:nvSpPr>
          <p:cNvPr id="3" name="Rectangle 2">
            <a:extLst>
              <a:ext uri="{FF2B5EF4-FFF2-40B4-BE49-F238E27FC236}">
                <a16:creationId xmlns:a16="http://schemas.microsoft.com/office/drawing/2014/main" id="{F4E5A337-5F64-D5FC-F17A-CA785060EEDF}"/>
              </a:ext>
            </a:extLst>
          </p:cNvPr>
          <p:cNvSpPr/>
          <p:nvPr/>
        </p:nvSpPr>
        <p:spPr>
          <a:xfrm>
            <a:off x="316355" y="5173580"/>
            <a:ext cx="4351384" cy="727030"/>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900000" tIns="0" rIns="360000" bIns="0" rtlCol="0" anchor="ctr" anchorCtr="0"/>
          <a:lstStyle/>
          <a:p>
            <a:r>
              <a:rPr lang="es-419">
                <a:solidFill>
                  <a:schemeClr val="tx1"/>
                </a:solidFill>
              </a:rPr>
              <a:t>Ahorrar a través de su plan de jubilación</a:t>
            </a:r>
          </a:p>
        </p:txBody>
      </p:sp>
      <p:pic>
        <p:nvPicPr>
          <p:cNvPr id="6" name="Graphic 5">
            <a:extLst>
              <a:ext uri="{FF2B5EF4-FFF2-40B4-BE49-F238E27FC236}">
                <a16:creationId xmlns:a16="http://schemas.microsoft.com/office/drawing/2014/main" id="{5B61C0A7-13FC-ADA0-5815-D517C72D4A6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8489" y="5302871"/>
            <a:ext cx="468448" cy="468448"/>
          </a:xfrm>
          <a:prstGeom prst="rect">
            <a:avLst/>
          </a:prstGeom>
        </p:spPr>
      </p:pic>
      <p:sp>
        <p:nvSpPr>
          <p:cNvPr id="7" name="TextBox 7"/>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ADMASTER-STAMP!MGR0607232942911</a:t>
            </a:r>
          </a:p>
        </p:txBody>
      </p:sp>
      <p:sp>
        <p:nvSpPr>
          <p:cNvPr id="9" name="TextBox 8">
            <a:extLst>
              <a:ext uri="{FF2B5EF4-FFF2-40B4-BE49-F238E27FC236}">
                <a16:creationId xmlns:a16="http://schemas.microsoft.com/office/drawing/2014/main" id="{B32E6C19-C183-A459-C0EE-E0107DF39AB8}"/>
              </a:ext>
            </a:extLst>
          </p:cNvPr>
          <p:cNvSpPr txBox="1"/>
          <p:nvPr/>
        </p:nvSpPr>
        <p:spPr>
          <a:xfrm>
            <a:off x="398463" y="6616024"/>
            <a:ext cx="2127761" cy="246221"/>
          </a:xfrm>
          <a:prstGeom prst="rect">
            <a:avLst/>
          </a:prstGeom>
          <a:noFill/>
        </p:spPr>
        <p:txBody>
          <a:bodyPr wrap="square">
            <a:spAutoFit/>
          </a:bodyPr>
          <a:lstStyle/>
          <a:p>
            <a:r>
              <a:rPr lang="sv-SE" sz="1000" dirty="0"/>
              <a:t>          </a:t>
            </a:r>
            <a:endParaRPr lang="es-419" sz="1000" dirty="0"/>
          </a:p>
        </p:txBody>
      </p:sp>
      <p:sp>
        <p:nvSpPr>
          <p:cNvPr id="4" name="TextBox 3">
            <a:extLst>
              <a:ext uri="{FF2B5EF4-FFF2-40B4-BE49-F238E27FC236}">
                <a16:creationId xmlns:a16="http://schemas.microsoft.com/office/drawing/2014/main" id="{623CB42B-89C3-C7F0-FE6C-35922992C93A}"/>
              </a:ext>
            </a:extLst>
          </p:cNvPr>
          <p:cNvSpPr txBox="1"/>
          <p:nvPr/>
        </p:nvSpPr>
        <p:spPr>
          <a:xfrm>
            <a:off x="309623" y="6618624"/>
            <a:ext cx="2549324" cy="246221"/>
          </a:xfrm>
          <a:prstGeom prst="rect">
            <a:avLst/>
          </a:prstGeom>
          <a:noFill/>
        </p:spPr>
        <p:txBody>
          <a:bodyPr wrap="square">
            <a:spAutoFit/>
          </a:bodyPr>
          <a:lstStyle/>
          <a:p>
            <a:r>
              <a:rPr lang="en-US" sz="1000" dirty="0"/>
              <a:t>MGS-P599817- SP GE 5/24 -599834</a:t>
            </a:r>
          </a:p>
        </p:txBody>
      </p:sp>
    </p:spTree>
    <p:custDataLst>
      <p:tags r:id="rId1"/>
    </p:custDataLst>
    <p:extLst>
      <p:ext uri="{BB962C8B-B14F-4D97-AF65-F5344CB8AC3E}">
        <p14:creationId xmlns:p14="http://schemas.microsoft.com/office/powerpoint/2010/main" val="243116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CC2C6BB-119D-A7C5-910F-45799872E01D}"/>
              </a:ext>
            </a:extLst>
          </p:cNvPr>
          <p:cNvSpPr/>
          <p:nvPr/>
        </p:nvSpPr>
        <p:spPr>
          <a:xfrm>
            <a:off x="0" y="1758119"/>
            <a:ext cx="7036045" cy="3651407"/>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lIns="137196" rIns="137196" anchor="ctr"/>
          <a:lstStyle/>
          <a:p>
            <a:pPr>
              <a:defRPr/>
            </a:pPr>
            <a:endParaRPr lang="en-US" sz="1350" dirty="0" err="1"/>
          </a:p>
        </p:txBody>
      </p:sp>
      <p:sp>
        <p:nvSpPr>
          <p:cNvPr id="21" name="Rectangle 20">
            <a:extLst>
              <a:ext uri="{FF2B5EF4-FFF2-40B4-BE49-F238E27FC236}">
                <a16:creationId xmlns:a16="http://schemas.microsoft.com/office/drawing/2014/main" id="{01DFE8BE-955D-3B4A-B3DC-B98B9B48E0C8}"/>
              </a:ext>
            </a:extLst>
          </p:cNvPr>
          <p:cNvSpPr/>
          <p:nvPr/>
        </p:nvSpPr>
        <p:spPr>
          <a:xfrm>
            <a:off x="350135" y="1955814"/>
            <a:ext cx="3802656" cy="562121"/>
          </a:xfrm>
          <a:prstGeom prst="rect">
            <a:avLst/>
          </a:prstGeom>
          <a:solidFill>
            <a:schemeClr val="accent2"/>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1053274" tIns="351091" rIns="137196" bIns="205794"/>
          <a:lstStyle/>
          <a:p>
            <a:pPr>
              <a:spcBef>
                <a:spcPts val="450"/>
              </a:spcBef>
              <a:defRPr/>
            </a:pPr>
            <a:endParaRPr lang="en-US" sz="1500" b="1" dirty="0"/>
          </a:p>
        </p:txBody>
      </p:sp>
      <p:sp>
        <p:nvSpPr>
          <p:cNvPr id="19" name="Rectangle 18">
            <a:extLst>
              <a:ext uri="{FF2B5EF4-FFF2-40B4-BE49-F238E27FC236}">
                <a16:creationId xmlns:a16="http://schemas.microsoft.com/office/drawing/2014/main" id="{B2FF97A2-C59D-32D2-3715-4AF792494A1D}"/>
              </a:ext>
            </a:extLst>
          </p:cNvPr>
          <p:cNvSpPr/>
          <p:nvPr/>
        </p:nvSpPr>
        <p:spPr>
          <a:xfrm>
            <a:off x="350135" y="2628692"/>
            <a:ext cx="3802656" cy="2533119"/>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1053274" tIns="351091" rIns="137196" bIns="205794"/>
          <a:lstStyle/>
          <a:p>
            <a:pPr>
              <a:spcBef>
                <a:spcPts val="450"/>
              </a:spcBef>
              <a:defRPr/>
            </a:pPr>
            <a:endParaRPr lang="en-US" sz="1500" b="1" dirty="0"/>
          </a:p>
        </p:txBody>
      </p:sp>
      <p:sp>
        <p:nvSpPr>
          <p:cNvPr id="3" name="Title 2">
            <a:extLst>
              <a:ext uri="{FF2B5EF4-FFF2-40B4-BE49-F238E27FC236}">
                <a16:creationId xmlns:a16="http://schemas.microsoft.com/office/drawing/2014/main" id="{B4FDA3F6-3CD0-AD17-EE8C-E11DE908D368}"/>
              </a:ext>
            </a:extLst>
          </p:cNvPr>
          <p:cNvSpPr>
            <a:spLocks noGrp="1"/>
          </p:cNvSpPr>
          <p:nvPr>
            <p:ph type="title"/>
          </p:nvPr>
        </p:nvSpPr>
        <p:spPr>
          <a:xfrm>
            <a:off x="350136" y="1211479"/>
            <a:ext cx="8458021" cy="594277"/>
          </a:xfrm>
        </p:spPr>
        <p:txBody>
          <a:bodyPr rtlCol="0">
            <a:noAutofit/>
          </a:bodyPr>
          <a:lstStyle/>
          <a:p>
            <a:pPr>
              <a:defRPr/>
            </a:pPr>
            <a:r>
              <a:rPr lang="es-419">
                <a:latin typeface="+mn-lt"/>
              </a:rPr>
              <a:t>¿Quién debería tener un plan patrimonial?</a:t>
            </a:r>
          </a:p>
        </p:txBody>
      </p:sp>
      <p:sp>
        <p:nvSpPr>
          <p:cNvPr id="37895" name="Content Placeholder 2">
            <a:extLst>
              <a:ext uri="{FF2B5EF4-FFF2-40B4-BE49-F238E27FC236}">
                <a16:creationId xmlns:a16="http://schemas.microsoft.com/office/drawing/2014/main" id="{4B4D16A3-7101-6282-64EA-82A03536ECEF}"/>
              </a:ext>
            </a:extLst>
          </p:cNvPr>
          <p:cNvSpPr txBox="1">
            <a:spLocks noChangeArrowheads="1"/>
          </p:cNvSpPr>
          <p:nvPr/>
        </p:nvSpPr>
        <p:spPr bwMode="auto">
          <a:xfrm>
            <a:off x="444220" y="3474255"/>
            <a:ext cx="3500158" cy="173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6538" indent="-236538">
              <a:lnSpc>
                <a:spcPct val="95000"/>
              </a:lnSpc>
              <a:spcBef>
                <a:spcPts val="1200"/>
              </a:spcBef>
              <a:buClr>
                <a:schemeClr val="tx1"/>
              </a:buClr>
              <a:buSzPct val="115000"/>
              <a:buFont typeface="Arial" panose="020B0604020202020204" pitchFamily="34" charset="0"/>
              <a:buChar char="•"/>
              <a:defRPr sz="2000">
                <a:solidFill>
                  <a:schemeClr val="tx1"/>
                </a:solidFill>
                <a:latin typeface="Arial" panose="020B0604020202020204" pitchFamily="34" charset="0"/>
              </a:defRPr>
            </a:lvl1pPr>
            <a:lvl2pPr marL="574675" indent="-236538">
              <a:lnSpc>
                <a:spcPct val="95000"/>
              </a:lnSpc>
              <a:spcBef>
                <a:spcPts val="900"/>
              </a:spcBef>
              <a:buClr>
                <a:schemeClr val="tx1"/>
              </a:buClr>
              <a:buSzPct val="115000"/>
              <a:buFont typeface="Arial" panose="020B0604020202020204" pitchFamily="34" charset="0"/>
              <a:buChar char="•"/>
              <a:defRPr>
                <a:solidFill>
                  <a:schemeClr val="tx1"/>
                </a:solidFill>
                <a:latin typeface="Arial" panose="020B0604020202020204" pitchFamily="34" charset="0"/>
              </a:defRPr>
            </a:lvl2pPr>
            <a:lvl3pPr indent="-228600">
              <a:lnSpc>
                <a:spcPct val="95000"/>
              </a:lnSpc>
              <a:spcBef>
                <a:spcPts val="800"/>
              </a:spcBef>
              <a:buClr>
                <a:schemeClr val="tx1"/>
              </a:buClr>
              <a:buSzPct val="115000"/>
              <a:buFont typeface="Arial" panose="020B0604020202020204" pitchFamily="34" charset="0"/>
              <a:buChar char="•"/>
              <a:defRPr sz="1600">
                <a:solidFill>
                  <a:schemeClr val="tx1"/>
                </a:solidFill>
                <a:latin typeface="Arial" panose="020B0604020202020204" pitchFamily="34" charset="0"/>
              </a:defRPr>
            </a:lvl3pPr>
            <a:lvl4pPr marL="1252538" indent="-236538">
              <a:lnSpc>
                <a:spcPct val="95000"/>
              </a:lnSpc>
              <a:spcBef>
                <a:spcPts val="600"/>
              </a:spcBef>
              <a:buClr>
                <a:schemeClr val="tx1"/>
              </a:buClr>
              <a:buSzPct val="115000"/>
              <a:buFont typeface="Arial" panose="020B0604020202020204" pitchFamily="34" charset="0"/>
              <a:buChar char="•"/>
              <a:defRPr sz="1400">
                <a:solidFill>
                  <a:schemeClr val="tx1"/>
                </a:solidFill>
                <a:latin typeface="Arial" panose="020B0604020202020204" pitchFamily="34" charset="0"/>
              </a:defRPr>
            </a:lvl4pPr>
            <a:lvl5pPr marL="1608138" indent="-228600">
              <a:lnSpc>
                <a:spcPct val="95000"/>
              </a:lnSpc>
              <a:spcBef>
                <a:spcPts val="600"/>
              </a:spcBef>
              <a:buClr>
                <a:schemeClr val="tx1"/>
              </a:buClr>
              <a:buSzPct val="115000"/>
              <a:buFont typeface="Arial" panose="020B0604020202020204" pitchFamily="34" charset="0"/>
              <a:buChar char="•"/>
              <a:defRPr sz="1400">
                <a:solidFill>
                  <a:schemeClr val="tx1"/>
                </a:solidFill>
                <a:latin typeface="Arial" panose="020B0604020202020204" pitchFamily="34" charset="0"/>
              </a:defRPr>
            </a:lvl5pPr>
            <a:lvl6pPr marL="2065338" indent="-228600" eaLnBrk="0" fontAlgn="base" hangingPunct="0">
              <a:lnSpc>
                <a:spcPct val="95000"/>
              </a:lnSpc>
              <a:spcBef>
                <a:spcPts val="600"/>
              </a:spcBef>
              <a:spcAft>
                <a:spcPct val="0"/>
              </a:spcAft>
              <a:buClr>
                <a:schemeClr val="tx1"/>
              </a:buClr>
              <a:buSzPct val="115000"/>
              <a:buFont typeface="Arial" panose="020B0604020202020204" pitchFamily="34" charset="0"/>
              <a:buChar char="•"/>
              <a:defRPr sz="1400">
                <a:solidFill>
                  <a:schemeClr val="tx1"/>
                </a:solidFill>
                <a:latin typeface="Arial" panose="020B0604020202020204" pitchFamily="34" charset="0"/>
              </a:defRPr>
            </a:lvl6pPr>
            <a:lvl7pPr marL="2522538" indent="-228600" eaLnBrk="0" fontAlgn="base" hangingPunct="0">
              <a:lnSpc>
                <a:spcPct val="95000"/>
              </a:lnSpc>
              <a:spcBef>
                <a:spcPts val="600"/>
              </a:spcBef>
              <a:spcAft>
                <a:spcPct val="0"/>
              </a:spcAft>
              <a:buClr>
                <a:schemeClr val="tx1"/>
              </a:buClr>
              <a:buSzPct val="115000"/>
              <a:buFont typeface="Arial" panose="020B0604020202020204" pitchFamily="34" charset="0"/>
              <a:buChar char="•"/>
              <a:defRPr sz="1400">
                <a:solidFill>
                  <a:schemeClr val="tx1"/>
                </a:solidFill>
                <a:latin typeface="Arial" panose="020B0604020202020204" pitchFamily="34" charset="0"/>
              </a:defRPr>
            </a:lvl7pPr>
            <a:lvl8pPr marL="2979738" indent="-228600" eaLnBrk="0" fontAlgn="base" hangingPunct="0">
              <a:lnSpc>
                <a:spcPct val="95000"/>
              </a:lnSpc>
              <a:spcBef>
                <a:spcPts val="600"/>
              </a:spcBef>
              <a:spcAft>
                <a:spcPct val="0"/>
              </a:spcAft>
              <a:buClr>
                <a:schemeClr val="tx1"/>
              </a:buClr>
              <a:buSzPct val="115000"/>
              <a:buFont typeface="Arial" panose="020B0604020202020204" pitchFamily="34" charset="0"/>
              <a:buChar char="•"/>
              <a:defRPr sz="1400">
                <a:solidFill>
                  <a:schemeClr val="tx1"/>
                </a:solidFill>
                <a:latin typeface="Arial" panose="020B0604020202020204" pitchFamily="34" charset="0"/>
              </a:defRPr>
            </a:lvl8pPr>
            <a:lvl9pPr marL="3436938" indent="-228600" eaLnBrk="0" fontAlgn="base" hangingPunct="0">
              <a:lnSpc>
                <a:spcPct val="95000"/>
              </a:lnSpc>
              <a:spcBef>
                <a:spcPts val="600"/>
              </a:spcBef>
              <a:spcAft>
                <a:spcPct val="0"/>
              </a:spcAft>
              <a:buClr>
                <a:schemeClr val="tx1"/>
              </a:buClr>
              <a:buSzPct val="115000"/>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ts val="450"/>
              </a:spcBef>
              <a:buSzPct val="100000"/>
            </a:pPr>
            <a:r>
              <a:rPr lang="es-419" sz="1500">
                <a:ea typeface="Geneva" panose="020B0503030404040204" pitchFamily="34" charset="0"/>
                <a:cs typeface="Tahoma" panose="020B0604030504040204" pitchFamily="34" charset="0"/>
              </a:rPr>
              <a:t>¿Está casado(a)?</a:t>
            </a:r>
          </a:p>
          <a:p>
            <a:pPr>
              <a:lnSpc>
                <a:spcPct val="100000"/>
              </a:lnSpc>
              <a:spcBef>
                <a:spcPts val="450"/>
              </a:spcBef>
              <a:buSzPct val="100000"/>
            </a:pPr>
            <a:r>
              <a:rPr lang="es-419" sz="1500">
                <a:ea typeface="Geneva" panose="020B0503030404040204" pitchFamily="34" charset="0"/>
                <a:cs typeface="Tahoma" panose="020B0604030504040204" pitchFamily="34" charset="0"/>
              </a:rPr>
              <a:t>¿Es dueño de una casa?</a:t>
            </a:r>
          </a:p>
          <a:p>
            <a:pPr>
              <a:lnSpc>
                <a:spcPct val="100000"/>
              </a:lnSpc>
              <a:spcBef>
                <a:spcPts val="450"/>
              </a:spcBef>
              <a:buSzPct val="100000"/>
            </a:pPr>
            <a:r>
              <a:rPr lang="es-419" sz="1500">
                <a:ea typeface="Geneva" panose="020B0503030404040204" pitchFamily="34" charset="0"/>
                <a:cs typeface="Tahoma" panose="020B0604030504040204" pitchFamily="34" charset="0"/>
              </a:rPr>
              <a:t>¿Tiene hijos?</a:t>
            </a:r>
          </a:p>
          <a:p>
            <a:pPr>
              <a:lnSpc>
                <a:spcPct val="100000"/>
              </a:lnSpc>
              <a:spcBef>
                <a:spcPts val="450"/>
              </a:spcBef>
              <a:buSzPct val="100000"/>
            </a:pPr>
            <a:r>
              <a:rPr lang="es-419" sz="1500">
                <a:ea typeface="Geneva" panose="020B0503030404040204" pitchFamily="34" charset="0"/>
                <a:cs typeface="Tahoma" panose="020B0604030504040204" pitchFamily="34" charset="0"/>
              </a:rPr>
              <a:t>¿Cuenta con un plan de jubilación? </a:t>
            </a:r>
          </a:p>
          <a:p>
            <a:pPr>
              <a:lnSpc>
                <a:spcPct val="100000"/>
              </a:lnSpc>
              <a:spcBef>
                <a:spcPts val="450"/>
              </a:spcBef>
              <a:buSzPct val="100000"/>
            </a:pPr>
            <a:r>
              <a:rPr lang="es-419" sz="1500">
                <a:ea typeface="Geneva" panose="020B0503030404040204" pitchFamily="34" charset="0"/>
                <a:cs typeface="Tahoma" panose="020B0604030504040204" pitchFamily="34" charset="0"/>
              </a:rPr>
              <a:t>¿Tiene ahorros o inversiones? </a:t>
            </a:r>
          </a:p>
        </p:txBody>
      </p:sp>
      <p:sp>
        <p:nvSpPr>
          <p:cNvPr id="37896" name="TextBox 15">
            <a:extLst>
              <a:ext uri="{FF2B5EF4-FFF2-40B4-BE49-F238E27FC236}">
                <a16:creationId xmlns:a16="http://schemas.microsoft.com/office/drawing/2014/main" id="{25258AE5-71A2-4CC0-1C8B-CFE7B05E6A94}"/>
              </a:ext>
            </a:extLst>
          </p:cNvPr>
          <p:cNvSpPr txBox="1">
            <a:spLocks noChangeArrowheads="1"/>
          </p:cNvSpPr>
          <p:nvPr/>
        </p:nvSpPr>
        <p:spPr bwMode="auto">
          <a:xfrm>
            <a:off x="1723284" y="2043943"/>
            <a:ext cx="1210268" cy="323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ts val="450"/>
              </a:spcBef>
            </a:pPr>
            <a:r>
              <a:rPr lang="es-419" sz="2101" b="1">
                <a:solidFill>
                  <a:schemeClr val="bg1"/>
                </a:solidFill>
              </a:rPr>
              <a:t>Todo mundo</a:t>
            </a:r>
          </a:p>
        </p:txBody>
      </p:sp>
      <p:pic>
        <p:nvPicPr>
          <p:cNvPr id="37897" name="Graphic 21">
            <a:extLst>
              <a:ext uri="{FF2B5EF4-FFF2-40B4-BE49-F238E27FC236}">
                <a16:creationId xmlns:a16="http://schemas.microsoft.com/office/drawing/2014/main" id="{076B02C8-0127-90B0-2372-6D83A30A62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812" y="2752549"/>
            <a:ext cx="684788" cy="68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a:extLst>
              <a:ext uri="{FF2B5EF4-FFF2-40B4-BE49-F238E27FC236}">
                <a16:creationId xmlns:a16="http://schemas.microsoft.com/office/drawing/2014/main" id="{0BA26752-667D-F634-BD01-B1CC7A029456}"/>
              </a:ext>
            </a:extLst>
          </p:cNvPr>
          <p:cNvSpPr/>
          <p:nvPr/>
        </p:nvSpPr>
        <p:spPr>
          <a:xfrm>
            <a:off x="4277840" y="1955814"/>
            <a:ext cx="2601002" cy="3205997"/>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1053274" tIns="351091" rIns="137196" bIns="205794"/>
          <a:lstStyle/>
          <a:p>
            <a:pPr>
              <a:spcBef>
                <a:spcPts val="450"/>
              </a:spcBef>
              <a:defRPr/>
            </a:pPr>
            <a:endParaRPr lang="en-US" sz="1500" b="1" dirty="0"/>
          </a:p>
        </p:txBody>
      </p:sp>
      <p:sp>
        <p:nvSpPr>
          <p:cNvPr id="37899" name="TextBox 27">
            <a:extLst>
              <a:ext uri="{FF2B5EF4-FFF2-40B4-BE49-F238E27FC236}">
                <a16:creationId xmlns:a16="http://schemas.microsoft.com/office/drawing/2014/main" id="{F52DD69A-EF64-3AC4-20F8-590458F71E9E}"/>
              </a:ext>
            </a:extLst>
          </p:cNvPr>
          <p:cNvSpPr txBox="1">
            <a:spLocks noChangeArrowheads="1"/>
          </p:cNvSpPr>
          <p:nvPr/>
        </p:nvSpPr>
        <p:spPr bwMode="auto">
          <a:xfrm>
            <a:off x="4500666" y="2882361"/>
            <a:ext cx="216726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ts val="450"/>
              </a:spcBef>
            </a:pPr>
            <a:r>
              <a:rPr lang="es-419" sz="1650" b="1"/>
              <a:t>Patrimonio = Posesiones</a:t>
            </a:r>
          </a:p>
        </p:txBody>
      </p:sp>
      <p:sp>
        <p:nvSpPr>
          <p:cNvPr id="29" name="Content Placeholder 6">
            <a:extLst>
              <a:ext uri="{FF2B5EF4-FFF2-40B4-BE49-F238E27FC236}">
                <a16:creationId xmlns:a16="http://schemas.microsoft.com/office/drawing/2014/main" id="{7C5369F2-0CB5-0D2A-4963-C7B5F32C9DC0}"/>
              </a:ext>
            </a:extLst>
          </p:cNvPr>
          <p:cNvSpPr txBox="1">
            <a:spLocks/>
          </p:cNvSpPr>
          <p:nvPr/>
        </p:nvSpPr>
        <p:spPr bwMode="auto">
          <a:xfrm>
            <a:off x="4445761" y="3256315"/>
            <a:ext cx="2305713" cy="969496"/>
          </a:xfrm>
          <a:prstGeom prst="rect">
            <a:avLst/>
          </a:prstGeom>
          <a:noFill/>
          <a:ln>
            <a:noFill/>
          </a:ln>
        </p:spPr>
        <p:txBody>
          <a:bodyPr wrap="square">
            <a:spAutoFit/>
          </a:bodyPr>
          <a:lstStyle>
            <a:lvl1pPr>
              <a:lnSpc>
                <a:spcPct val="95000"/>
              </a:lnSpc>
              <a:spcBef>
                <a:spcPct val="45000"/>
              </a:spcBef>
              <a:buClr>
                <a:schemeClr val="accent2"/>
              </a:buClr>
              <a:buSzPct val="70000"/>
              <a:defRPr>
                <a:solidFill>
                  <a:srgbClr val="868686"/>
                </a:solidFill>
                <a:latin typeface="Tahoma" panose="020B0604030504040204" pitchFamily="34" charset="0"/>
                <a:ea typeface="Geneva"/>
                <a:cs typeface="Tahoma" panose="020B0604030504040204" pitchFamily="34" charset="0"/>
              </a:defRPr>
            </a:lvl1pPr>
            <a:lvl2pPr marL="742950" indent="-285750">
              <a:lnSpc>
                <a:spcPct val="95000"/>
              </a:lnSpc>
              <a:spcBef>
                <a:spcPct val="35000"/>
              </a:spcBef>
              <a:buClr>
                <a:schemeClr val="accent2"/>
              </a:buClr>
              <a:buFont typeface="Wingdings" panose="05000000000000000000" pitchFamily="2" charset="2"/>
              <a:buChar char="§"/>
              <a:defRPr>
                <a:solidFill>
                  <a:srgbClr val="868686"/>
                </a:solidFill>
                <a:latin typeface="Tahoma" panose="020B0604030504040204" pitchFamily="34" charset="0"/>
                <a:ea typeface="Geneva"/>
                <a:cs typeface="Tahoma" panose="020B0604030504040204" pitchFamily="34" charset="0"/>
              </a:defRPr>
            </a:lvl2pPr>
            <a:lvl3pPr marL="1143000" indent="-228600">
              <a:lnSpc>
                <a:spcPct val="95000"/>
              </a:lnSpc>
              <a:spcBef>
                <a:spcPct val="30000"/>
              </a:spcBef>
              <a:buClr>
                <a:schemeClr val="accent2"/>
              </a:buClr>
              <a:buSzPct val="100000"/>
              <a:buFont typeface="Lucida Grande"/>
              <a:buChar char="−"/>
              <a:defRPr>
                <a:solidFill>
                  <a:srgbClr val="868686"/>
                </a:solidFill>
                <a:latin typeface="Tahoma" panose="020B0604030504040204" pitchFamily="34" charset="0"/>
                <a:ea typeface="Geneva"/>
                <a:cs typeface="Tahoma" panose="020B0604030504040204" pitchFamily="34" charset="0"/>
              </a:defRPr>
            </a:lvl3pPr>
            <a:lvl4pPr marL="1600200" indent="-228600">
              <a:lnSpc>
                <a:spcPct val="95000"/>
              </a:lnSpc>
              <a:spcBef>
                <a:spcPct val="35000"/>
              </a:spcBef>
              <a:buClr>
                <a:schemeClr val="accent2"/>
              </a:buClr>
              <a:buSzPct val="100000"/>
              <a:buFont typeface="Arial" panose="020B0604020202020204" pitchFamily="34" charset="0"/>
              <a:buChar char="•"/>
              <a:defRPr>
                <a:solidFill>
                  <a:srgbClr val="868686"/>
                </a:solidFill>
                <a:latin typeface="Tahoma" panose="020B0604030504040204" pitchFamily="34" charset="0"/>
                <a:ea typeface="Geneva"/>
                <a:cs typeface="Tahoma" panose="020B0604030504040204" pitchFamily="34" charset="0"/>
              </a:defRPr>
            </a:lvl4pPr>
            <a:lvl5pPr marL="2057400" indent="-228600">
              <a:lnSpc>
                <a:spcPct val="95000"/>
              </a:lnSpc>
              <a:spcBef>
                <a:spcPct val="30000"/>
              </a:spcBef>
              <a:buClr>
                <a:schemeClr val="tx1"/>
              </a:buClr>
              <a:buFont typeface="Lucida Grande"/>
              <a:buChar char="−"/>
              <a:defRPr sz="1300">
                <a:solidFill>
                  <a:srgbClr val="868686"/>
                </a:solidFill>
                <a:latin typeface="Helvetica" panose="020B0604020202020204" pitchFamily="34" charset="0"/>
                <a:ea typeface="Geneva"/>
                <a:cs typeface="Helvetica" panose="020B0604020202020204" pitchFamily="34" charset="0"/>
              </a:defRPr>
            </a:lvl5pPr>
            <a:lvl6pPr marL="2514600" indent="-228600" eaLnBrk="0" fontAlgn="base" hangingPunct="0">
              <a:lnSpc>
                <a:spcPct val="95000"/>
              </a:lnSpc>
              <a:spcBef>
                <a:spcPct val="30000"/>
              </a:spcBef>
              <a:spcAft>
                <a:spcPct val="0"/>
              </a:spcAft>
              <a:buClr>
                <a:schemeClr val="tx1"/>
              </a:buClr>
              <a:buFont typeface="Lucida Grande"/>
              <a:buChar char="−"/>
              <a:defRPr sz="1300">
                <a:solidFill>
                  <a:srgbClr val="868686"/>
                </a:solidFill>
                <a:latin typeface="Helvetica" panose="020B0604020202020204" pitchFamily="34" charset="0"/>
                <a:ea typeface="Geneva"/>
                <a:cs typeface="Helvetica" panose="020B0604020202020204" pitchFamily="34" charset="0"/>
              </a:defRPr>
            </a:lvl6pPr>
            <a:lvl7pPr marL="2971800" indent="-228600" eaLnBrk="0" fontAlgn="base" hangingPunct="0">
              <a:lnSpc>
                <a:spcPct val="95000"/>
              </a:lnSpc>
              <a:spcBef>
                <a:spcPct val="30000"/>
              </a:spcBef>
              <a:spcAft>
                <a:spcPct val="0"/>
              </a:spcAft>
              <a:buClr>
                <a:schemeClr val="tx1"/>
              </a:buClr>
              <a:buFont typeface="Lucida Grande"/>
              <a:buChar char="−"/>
              <a:defRPr sz="1300">
                <a:solidFill>
                  <a:srgbClr val="868686"/>
                </a:solidFill>
                <a:latin typeface="Helvetica" panose="020B0604020202020204" pitchFamily="34" charset="0"/>
                <a:ea typeface="Geneva"/>
                <a:cs typeface="Helvetica" panose="020B0604020202020204" pitchFamily="34" charset="0"/>
              </a:defRPr>
            </a:lvl7pPr>
            <a:lvl8pPr marL="3429000" indent="-228600" eaLnBrk="0" fontAlgn="base" hangingPunct="0">
              <a:lnSpc>
                <a:spcPct val="95000"/>
              </a:lnSpc>
              <a:spcBef>
                <a:spcPct val="30000"/>
              </a:spcBef>
              <a:spcAft>
                <a:spcPct val="0"/>
              </a:spcAft>
              <a:buClr>
                <a:schemeClr val="tx1"/>
              </a:buClr>
              <a:buFont typeface="Lucida Grande"/>
              <a:buChar char="−"/>
              <a:defRPr sz="1300">
                <a:solidFill>
                  <a:srgbClr val="868686"/>
                </a:solidFill>
                <a:latin typeface="Helvetica" panose="020B0604020202020204" pitchFamily="34" charset="0"/>
                <a:ea typeface="Geneva"/>
                <a:cs typeface="Helvetica" panose="020B0604020202020204" pitchFamily="34" charset="0"/>
              </a:defRPr>
            </a:lvl8pPr>
            <a:lvl9pPr marL="3886200" indent="-228600" eaLnBrk="0" fontAlgn="base" hangingPunct="0">
              <a:lnSpc>
                <a:spcPct val="95000"/>
              </a:lnSpc>
              <a:spcBef>
                <a:spcPct val="30000"/>
              </a:spcBef>
              <a:spcAft>
                <a:spcPct val="0"/>
              </a:spcAft>
              <a:buClr>
                <a:schemeClr val="tx1"/>
              </a:buClr>
              <a:buFont typeface="Lucida Grande"/>
              <a:buChar char="−"/>
              <a:defRPr sz="1300">
                <a:solidFill>
                  <a:srgbClr val="868686"/>
                </a:solidFill>
                <a:latin typeface="Helvetica" panose="020B0604020202020204" pitchFamily="34" charset="0"/>
                <a:ea typeface="Geneva"/>
                <a:cs typeface="Helvetica" panose="020B0604020202020204" pitchFamily="34" charset="0"/>
              </a:defRPr>
            </a:lvl9pPr>
          </a:lstStyle>
          <a:p>
            <a:pPr>
              <a:buClr>
                <a:srgbClr val="028FAB"/>
              </a:buClr>
              <a:buSzPct val="90000"/>
              <a:defRPr/>
            </a:pPr>
            <a:r>
              <a:rPr lang="es-419" sz="1500">
                <a:solidFill>
                  <a:schemeClr val="tx1"/>
                </a:solidFill>
                <a:latin typeface="+mn-lt"/>
                <a:cs typeface="Arial" panose="020B0604020202020204" pitchFamily="34" charset="0"/>
              </a:rPr>
              <a:t>Si respondió que sí a cualquiera de estas opciones, puede que necesite un plan patrimonial.</a:t>
            </a:r>
          </a:p>
        </p:txBody>
      </p:sp>
      <p:pic>
        <p:nvPicPr>
          <p:cNvPr id="37901" name="Graphic 29">
            <a:extLst>
              <a:ext uri="{FF2B5EF4-FFF2-40B4-BE49-F238E27FC236}">
                <a16:creationId xmlns:a16="http://schemas.microsoft.com/office/drawing/2014/main" id="{EF790AF3-3FC3-DDED-6A01-306DF6ABA0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1032" y="2729922"/>
            <a:ext cx="684788" cy="6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Graphic 30">
            <a:extLst>
              <a:ext uri="{FF2B5EF4-FFF2-40B4-BE49-F238E27FC236}">
                <a16:creationId xmlns:a16="http://schemas.microsoft.com/office/drawing/2014/main" id="{3704E13D-6F97-4BC4-C695-3EAB8AA429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4007" y="2741831"/>
            <a:ext cx="683597" cy="6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Graphic 31">
            <a:extLst>
              <a:ext uri="{FF2B5EF4-FFF2-40B4-BE49-F238E27FC236}">
                <a16:creationId xmlns:a16="http://schemas.microsoft.com/office/drawing/2014/main" id="{6EC3E0F3-9C2B-39B0-213F-35A918991EF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2927" y="2105872"/>
            <a:ext cx="683597" cy="6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Picture 32">
            <a:extLst>
              <a:ext uri="{FF2B5EF4-FFF2-40B4-BE49-F238E27FC236}">
                <a16:creationId xmlns:a16="http://schemas.microsoft.com/office/drawing/2014/main" id="{80C100DA-C539-769F-A276-12DD3A65D0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36046" y="1750973"/>
            <a:ext cx="2107955" cy="365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5" name="TextBox 2">
            <a:extLst>
              <a:ext uri="{FF2B5EF4-FFF2-40B4-BE49-F238E27FC236}">
                <a16:creationId xmlns:a16="http://schemas.microsoft.com/office/drawing/2014/main" id="{F3C83BA0-B221-5B9B-87EA-F64FDEFC8281}"/>
              </a:ext>
            </a:extLst>
          </p:cNvPr>
          <p:cNvSpPr txBox="1">
            <a:spLocks noChangeArrowheads="1"/>
          </p:cNvSpPr>
          <p:nvPr/>
        </p:nvSpPr>
        <p:spPr bwMode="auto">
          <a:xfrm>
            <a:off x="0" y="85658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825"/>
          </a:p>
          <a:p>
            <a:pPr eaLnBrk="1" hangingPunct="1"/>
            <a:r>
              <a:rPr lang="es-419" sz="100"/>
              <a:t>SELLO ADMASTER-STAMP!MGR0614211683285</a:t>
            </a:r>
          </a:p>
        </p:txBody>
      </p:sp>
      <p:sp>
        <p:nvSpPr>
          <p:cNvPr id="5" name="TextBox 4">
            <a:extLst>
              <a:ext uri="{FF2B5EF4-FFF2-40B4-BE49-F238E27FC236}">
                <a16:creationId xmlns:a16="http://schemas.microsoft.com/office/drawing/2014/main" id="{0CDC5498-3592-BD2C-620C-FC6294DA99C9}"/>
              </a:ext>
            </a:extLst>
          </p:cNvPr>
          <p:cNvSpPr txBox="1"/>
          <p:nvPr/>
        </p:nvSpPr>
        <p:spPr>
          <a:xfrm>
            <a:off x="398463" y="6616024"/>
            <a:ext cx="2127761" cy="246221"/>
          </a:xfrm>
          <a:prstGeom prst="rect">
            <a:avLst/>
          </a:prstGeom>
          <a:noFill/>
        </p:spPr>
        <p:txBody>
          <a:bodyPr wrap="square">
            <a:spAutoFit/>
          </a:bodyPr>
          <a:lstStyle/>
          <a:p>
            <a:r>
              <a:rPr lang="sv-SE" sz="1000" dirty="0"/>
              <a:t>          </a:t>
            </a:r>
            <a:endParaRPr lang="es-419" sz="1000" dirty="0"/>
          </a:p>
        </p:txBody>
      </p:sp>
      <p:sp>
        <p:nvSpPr>
          <p:cNvPr id="2" name="TextBox 1">
            <a:extLst>
              <a:ext uri="{FF2B5EF4-FFF2-40B4-BE49-F238E27FC236}">
                <a16:creationId xmlns:a16="http://schemas.microsoft.com/office/drawing/2014/main" id="{5D49A057-F0CC-C325-3016-E1FCB4B4D555}"/>
              </a:ext>
            </a:extLst>
          </p:cNvPr>
          <p:cNvSpPr txBox="1"/>
          <p:nvPr/>
        </p:nvSpPr>
        <p:spPr>
          <a:xfrm>
            <a:off x="309623" y="6618624"/>
            <a:ext cx="2549324" cy="246221"/>
          </a:xfrm>
          <a:prstGeom prst="rect">
            <a:avLst/>
          </a:prstGeom>
          <a:noFill/>
        </p:spPr>
        <p:txBody>
          <a:bodyPr wrap="square">
            <a:spAutoFit/>
          </a:bodyPr>
          <a:lstStyle/>
          <a:p>
            <a:r>
              <a:rPr lang="en-US" sz="1000" dirty="0"/>
              <a:t>MGS-P599817- SP GE 5/24 -599834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EF6B1B-239A-5547-B67B-6757D0883479}"/>
              </a:ext>
            </a:extLst>
          </p:cNvPr>
          <p:cNvSpPr>
            <a:spLocks noGrp="1"/>
          </p:cNvSpPr>
          <p:nvPr>
            <p:ph type="title"/>
          </p:nvPr>
        </p:nvSpPr>
        <p:spPr/>
        <p:txBody>
          <a:bodyPr/>
          <a:lstStyle/>
          <a:p>
            <a:r>
              <a:rPr lang="es-419"/>
              <a:t>¿Cómo empezar?</a:t>
            </a:r>
          </a:p>
        </p:txBody>
      </p:sp>
      <p:sp>
        <p:nvSpPr>
          <p:cNvPr id="9" name="Text Placeholder 8">
            <a:extLst>
              <a:ext uri="{FF2B5EF4-FFF2-40B4-BE49-F238E27FC236}">
                <a16:creationId xmlns:a16="http://schemas.microsoft.com/office/drawing/2014/main" id="{A4288EF2-AD77-B23E-05E3-B2A250EA2DF0}"/>
              </a:ext>
            </a:extLst>
          </p:cNvPr>
          <p:cNvSpPr txBox="1">
            <a:spLocks/>
          </p:cNvSpPr>
          <p:nvPr/>
        </p:nvSpPr>
        <p:spPr>
          <a:xfrm>
            <a:off x="3474461" y="463844"/>
            <a:ext cx="4878517" cy="4388104"/>
          </a:xfrm>
          <a:prstGeom prst="rect">
            <a:avLst/>
          </a:prstGeom>
        </p:spPr>
        <p:txBody>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b="0" i="0" kern="1200">
                <a:solidFill>
                  <a:schemeClr val="tx1"/>
                </a:solidFill>
                <a:latin typeface="Manulife JH Sans" panose="020B0503040401060103" pitchFamily="34" charset="77"/>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b="0" i="0" kern="1200">
                <a:solidFill>
                  <a:schemeClr val="tx1"/>
                </a:solidFill>
                <a:latin typeface="Manulife JH Sans" panose="020B0503040401060103" pitchFamily="34" charset="77"/>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b="0" i="0" kern="1200">
                <a:solidFill>
                  <a:schemeClr val="tx1"/>
                </a:solidFill>
                <a:latin typeface="Manulife JH Sans" panose="020B0503040401060103" pitchFamily="34" charset="77"/>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b="0" i="0" kern="1200">
                <a:solidFill>
                  <a:schemeClr val="tx1"/>
                </a:solidFill>
                <a:latin typeface="Manulife JH Sans" panose="020B0503040401060103" pitchFamily="34" charset="77"/>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b="0" i="0" kern="1200">
                <a:solidFill>
                  <a:schemeClr val="tx1"/>
                </a:solidFill>
                <a:latin typeface="Manulife JH Sans" panose="020B0503040401060103" pitchFamily="34" charset="77"/>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b="0" i="0" kern="1200">
                <a:solidFill>
                  <a:schemeClr val="tx1"/>
                </a:solidFill>
                <a:latin typeface="Manulife JH Sans" panose="020B0503040401060103" pitchFamily="34" charset="77"/>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b="0" i="0" kern="1200">
                <a:solidFill>
                  <a:schemeClr val="tx1"/>
                </a:solidFill>
                <a:latin typeface="Manulife JH Sans" panose="020B0503040401060103" pitchFamily="34" charset="77"/>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b="0" i="0" kern="1200">
                <a:solidFill>
                  <a:schemeClr val="tx1"/>
                </a:solidFill>
                <a:latin typeface="Manulife JH Sans" panose="020B0503040401060103" pitchFamily="34" charset="77"/>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b="0" i="0" kern="1200">
                <a:solidFill>
                  <a:schemeClr val="tx1"/>
                </a:solidFill>
                <a:latin typeface="Manulife JH Sans" panose="020B0503040401060103" pitchFamily="34" charset="77"/>
                <a:ea typeface="+mn-ea"/>
                <a:cs typeface="+mn-cs"/>
              </a:defRPr>
            </a:lvl9pPr>
          </a:lstStyle>
          <a:p>
            <a:pPr marL="0" indent="0">
              <a:spcBef>
                <a:spcPts val="1350"/>
              </a:spcBef>
              <a:buNone/>
            </a:pPr>
            <a:r>
              <a:rPr lang="es-419" sz="2701" b="1">
                <a:latin typeface="Arial" panose="020B0604020202020204" pitchFamily="34" charset="0"/>
              </a:rPr>
              <a:t>Primero: háblelo con sus seres queridos</a:t>
            </a:r>
            <a:r>
              <a:rPr lang="es-419" sz="2701" b="1" u="sng">
                <a:latin typeface="Arial" panose="020B0604020202020204" pitchFamily="34" charset="0"/>
              </a:rPr>
              <a:t> </a:t>
            </a:r>
          </a:p>
          <a:p>
            <a:pPr marL="0" indent="0">
              <a:spcBef>
                <a:spcPts val="1350"/>
              </a:spcBef>
              <a:buNone/>
            </a:pPr>
            <a:endParaRPr lang="en-US" sz="2701" b="1" dirty="0">
              <a:latin typeface="Arial" panose="020B0604020202020204" pitchFamily="34" charset="0"/>
            </a:endParaRPr>
          </a:p>
          <a:p>
            <a:pPr>
              <a:spcBef>
                <a:spcPts val="1350"/>
              </a:spcBef>
              <a:buClrTx/>
              <a:buSzPct val="100000"/>
            </a:pPr>
            <a:r>
              <a:rPr lang="es-419" sz="2701">
                <a:latin typeface="Arial" panose="020B0604020202020204" pitchFamily="34" charset="0"/>
              </a:rPr>
              <a:t>Aprenda sobre la planificación patrimonial.</a:t>
            </a:r>
          </a:p>
          <a:p>
            <a:pPr>
              <a:spcBef>
                <a:spcPts val="1350"/>
              </a:spcBef>
              <a:buClrTx/>
              <a:buSzPct val="100000"/>
            </a:pPr>
            <a:r>
              <a:rPr lang="es-419" sz="2701">
                <a:latin typeface="Arial" panose="020B0604020202020204" pitchFamily="34" charset="0"/>
              </a:rPr>
              <a:t>Elija el momento y el lugar</a:t>
            </a:r>
            <a:br>
              <a:rPr lang="es-419" sz="2701">
                <a:latin typeface="Arial" panose="020B0604020202020204" pitchFamily="34" charset="0"/>
              </a:rPr>
            </a:br>
            <a:r>
              <a:rPr lang="es-419" sz="2701">
                <a:latin typeface="Arial" panose="020B0604020202020204" pitchFamily="34" charset="0"/>
              </a:rPr>
              <a:t>adecuados.</a:t>
            </a:r>
          </a:p>
          <a:p>
            <a:pPr>
              <a:spcBef>
                <a:spcPts val="1350"/>
              </a:spcBef>
              <a:buClrTx/>
              <a:buSzPct val="100000"/>
            </a:pPr>
            <a:r>
              <a:rPr lang="es-419" sz="2701">
                <a:latin typeface="Arial" panose="020B0604020202020204" pitchFamily="34" charset="0"/>
              </a:rPr>
              <a:t>Invite a otros miembros de la familia.</a:t>
            </a:r>
          </a:p>
          <a:p>
            <a:pPr>
              <a:spcBef>
                <a:spcPts val="1350"/>
              </a:spcBef>
              <a:buClrTx/>
              <a:buSzPct val="100000"/>
            </a:pPr>
            <a:r>
              <a:rPr lang="es-419" sz="2701">
                <a:latin typeface="Arial" panose="020B0604020202020204" pitchFamily="34" charset="0"/>
              </a:rPr>
              <a:t>Sea sensible.</a:t>
            </a:r>
          </a:p>
          <a:p>
            <a:pPr marL="0" indent="0">
              <a:spcBef>
                <a:spcPts val="1350"/>
              </a:spcBef>
              <a:buNone/>
            </a:pPr>
            <a:endParaRPr lang="en-US" sz="2701" dirty="0">
              <a:latin typeface="Arial" panose="020B0604020202020204" pitchFamily="34" charset="0"/>
            </a:endParaRPr>
          </a:p>
        </p:txBody>
      </p:sp>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ADMASTER-STAMP!MGR0607232942911</a:t>
            </a:r>
          </a:p>
        </p:txBody>
      </p:sp>
      <p:sp>
        <p:nvSpPr>
          <p:cNvPr id="7" name="TextBox 6">
            <a:extLst>
              <a:ext uri="{FF2B5EF4-FFF2-40B4-BE49-F238E27FC236}">
                <a16:creationId xmlns:a16="http://schemas.microsoft.com/office/drawing/2014/main" id="{A35D39A2-0FC5-599F-4AC4-B1747896627F}"/>
              </a:ext>
            </a:extLst>
          </p:cNvPr>
          <p:cNvSpPr txBox="1"/>
          <p:nvPr/>
        </p:nvSpPr>
        <p:spPr>
          <a:xfrm>
            <a:off x="398463" y="6616024"/>
            <a:ext cx="2127761" cy="246221"/>
          </a:xfrm>
          <a:prstGeom prst="rect">
            <a:avLst/>
          </a:prstGeom>
          <a:noFill/>
        </p:spPr>
        <p:txBody>
          <a:bodyPr wrap="square">
            <a:spAutoFit/>
          </a:bodyPr>
          <a:lstStyle/>
          <a:p>
            <a:r>
              <a:rPr lang="sv-SE" sz="1000" dirty="0"/>
              <a:t>          </a:t>
            </a:r>
            <a:endParaRPr lang="es-419" sz="1000" dirty="0"/>
          </a:p>
        </p:txBody>
      </p:sp>
      <p:sp>
        <p:nvSpPr>
          <p:cNvPr id="4" name="TextBox 3">
            <a:extLst>
              <a:ext uri="{FF2B5EF4-FFF2-40B4-BE49-F238E27FC236}">
                <a16:creationId xmlns:a16="http://schemas.microsoft.com/office/drawing/2014/main" id="{C24C50CD-F4F0-98B5-5F2A-F3AAD248D1AC}"/>
              </a:ext>
            </a:extLst>
          </p:cNvPr>
          <p:cNvSpPr txBox="1"/>
          <p:nvPr/>
        </p:nvSpPr>
        <p:spPr>
          <a:xfrm>
            <a:off x="309623" y="6618624"/>
            <a:ext cx="2549324" cy="246221"/>
          </a:xfrm>
          <a:prstGeom prst="rect">
            <a:avLst/>
          </a:prstGeom>
          <a:noFill/>
        </p:spPr>
        <p:txBody>
          <a:bodyPr wrap="square">
            <a:spAutoFit/>
          </a:bodyPr>
          <a:lstStyle/>
          <a:p>
            <a:r>
              <a:rPr lang="en-US" sz="1000" dirty="0"/>
              <a:t>MGS-P599817- SP GE 5/24 -599834</a:t>
            </a:r>
          </a:p>
        </p:txBody>
      </p:sp>
    </p:spTree>
    <p:custDataLst>
      <p:tags r:id="rId1"/>
    </p:custDataLst>
    <p:extLst>
      <p:ext uri="{BB962C8B-B14F-4D97-AF65-F5344CB8AC3E}">
        <p14:creationId xmlns:p14="http://schemas.microsoft.com/office/powerpoint/2010/main" val="267985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6A9CE49-2EFF-2D3E-D2B5-5856983BF874}"/>
              </a:ext>
            </a:extLst>
          </p:cNvPr>
          <p:cNvSpPr/>
          <p:nvPr/>
        </p:nvSpPr>
        <p:spPr>
          <a:xfrm>
            <a:off x="0" y="907493"/>
            <a:ext cx="9143999" cy="5366307"/>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2" name="Title 1">
            <a:extLst>
              <a:ext uri="{FF2B5EF4-FFF2-40B4-BE49-F238E27FC236}">
                <a16:creationId xmlns:a16="http://schemas.microsoft.com/office/drawing/2014/main" id="{6F2D08EA-7A5A-8A42-9185-110EAF46532D}"/>
              </a:ext>
            </a:extLst>
          </p:cNvPr>
          <p:cNvSpPr>
            <a:spLocks noGrp="1"/>
          </p:cNvSpPr>
          <p:nvPr>
            <p:ph type="title"/>
          </p:nvPr>
        </p:nvSpPr>
        <p:spPr>
          <a:xfrm>
            <a:off x="398462" y="471343"/>
            <a:ext cx="8347076" cy="792167"/>
          </a:xfrm>
        </p:spPr>
        <p:txBody>
          <a:bodyPr/>
          <a:lstStyle/>
          <a:p>
            <a:r>
              <a:rPr lang="es-419"/>
              <a:t>Prepárese para lo inesperado </a:t>
            </a:r>
            <a:br>
              <a:rPr lang="es-419"/>
            </a:br>
            <a:r>
              <a:rPr lang="es-419"/>
              <a:t> </a:t>
            </a:r>
          </a:p>
        </p:txBody>
      </p:sp>
      <p:sp>
        <p:nvSpPr>
          <p:cNvPr id="12" name="Rectangle 11">
            <a:extLst>
              <a:ext uri="{FF2B5EF4-FFF2-40B4-BE49-F238E27FC236}">
                <a16:creationId xmlns:a16="http://schemas.microsoft.com/office/drawing/2014/main" id="{28DCFE05-70C8-564C-9ADC-68F9133058EF}"/>
              </a:ext>
            </a:extLst>
          </p:cNvPr>
          <p:cNvSpPr/>
          <p:nvPr/>
        </p:nvSpPr>
        <p:spPr>
          <a:xfrm>
            <a:off x="398461" y="1002398"/>
            <a:ext cx="6002339" cy="1097280"/>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180000" rIns="360000" bIns="0" rtlCol="0" anchor="t" anchorCtr="0"/>
          <a:lstStyle/>
          <a:p>
            <a:pPr marL="731520"/>
            <a:r>
              <a:rPr lang="es-419" sz="2000" b="1" dirty="0">
                <a:solidFill>
                  <a:schemeClr val="tx1"/>
                </a:solidFill>
              </a:rPr>
              <a:t>Decisión 1</a:t>
            </a:r>
          </a:p>
          <a:p>
            <a:pPr marL="731520"/>
            <a:r>
              <a:rPr lang="es-419" sz="1800" dirty="0">
                <a:solidFill>
                  <a:schemeClr val="tx1"/>
                </a:solidFill>
              </a:rPr>
              <a:t>¿A quién quiere dejarle su patrimonio?</a:t>
            </a:r>
          </a:p>
        </p:txBody>
      </p:sp>
      <p:sp>
        <p:nvSpPr>
          <p:cNvPr id="15" name="Rectangle 14">
            <a:extLst>
              <a:ext uri="{FF2B5EF4-FFF2-40B4-BE49-F238E27FC236}">
                <a16:creationId xmlns:a16="http://schemas.microsoft.com/office/drawing/2014/main" id="{FD3979F6-AE50-2941-ACCD-F704A47DBC42}"/>
              </a:ext>
            </a:extLst>
          </p:cNvPr>
          <p:cNvSpPr/>
          <p:nvPr/>
        </p:nvSpPr>
        <p:spPr>
          <a:xfrm>
            <a:off x="398462" y="3693924"/>
            <a:ext cx="5186608" cy="1097280"/>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180000" rIns="360000" bIns="0" rtlCol="0" anchor="t" anchorCtr="0"/>
          <a:lstStyle/>
          <a:p>
            <a:pPr marL="731520"/>
            <a:r>
              <a:rPr lang="es-419" sz="2000" b="1" dirty="0">
                <a:solidFill>
                  <a:schemeClr val="tx1"/>
                </a:solidFill>
              </a:rPr>
              <a:t>Decisión 3</a:t>
            </a:r>
          </a:p>
          <a:p>
            <a:pPr marL="731520"/>
            <a:r>
              <a:rPr lang="es-419" dirty="0">
                <a:solidFill>
                  <a:schemeClr val="tx1"/>
                </a:solidFill>
              </a:rPr>
              <a:t>¿Quién cuidará de su patrimonio luego de su muerte?</a:t>
            </a:r>
          </a:p>
        </p:txBody>
      </p:sp>
      <p:sp>
        <p:nvSpPr>
          <p:cNvPr id="16" name="Rectangle 15">
            <a:extLst>
              <a:ext uri="{FF2B5EF4-FFF2-40B4-BE49-F238E27FC236}">
                <a16:creationId xmlns:a16="http://schemas.microsoft.com/office/drawing/2014/main" id="{8AA4288B-3AFB-C14B-B1F1-DB29826251C9}"/>
              </a:ext>
            </a:extLst>
          </p:cNvPr>
          <p:cNvSpPr/>
          <p:nvPr/>
        </p:nvSpPr>
        <p:spPr>
          <a:xfrm>
            <a:off x="398462" y="5059771"/>
            <a:ext cx="5186608" cy="1097280"/>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180000" rIns="360000" bIns="0" rtlCol="0" anchor="t" anchorCtr="0"/>
          <a:lstStyle/>
          <a:p>
            <a:pPr marL="731520"/>
            <a:r>
              <a:rPr lang="es-419" sz="2000" b="1">
                <a:solidFill>
                  <a:schemeClr val="tx1"/>
                </a:solidFill>
              </a:rPr>
              <a:t>Decisión 4</a:t>
            </a:r>
          </a:p>
          <a:p>
            <a:pPr marL="731520"/>
            <a:r>
              <a:rPr lang="es-419">
                <a:solidFill>
                  <a:schemeClr val="tx1"/>
                </a:solidFill>
              </a:rPr>
              <a:t>¿Quién tomará las decisiones por usted cuando no pueda hacerlo?</a:t>
            </a:r>
          </a:p>
        </p:txBody>
      </p:sp>
      <p:sp>
        <p:nvSpPr>
          <p:cNvPr id="3" name="Rectangle 2">
            <a:extLst>
              <a:ext uri="{FF2B5EF4-FFF2-40B4-BE49-F238E27FC236}">
                <a16:creationId xmlns:a16="http://schemas.microsoft.com/office/drawing/2014/main" id="{98CC399B-DB3B-A42A-517B-0C87BF348B3E}"/>
              </a:ext>
            </a:extLst>
          </p:cNvPr>
          <p:cNvSpPr/>
          <p:nvPr/>
        </p:nvSpPr>
        <p:spPr>
          <a:xfrm>
            <a:off x="397546" y="2348161"/>
            <a:ext cx="5186608" cy="1097280"/>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180000" rIns="360000" bIns="0" rtlCol="0" anchor="t" anchorCtr="0"/>
          <a:lstStyle/>
          <a:p>
            <a:pPr marL="731520" lvl="1"/>
            <a:r>
              <a:rPr lang="es-419" sz="2000" b="1" dirty="0">
                <a:solidFill>
                  <a:schemeClr val="tx1"/>
                </a:solidFill>
              </a:rPr>
              <a:t>Decisión 2</a:t>
            </a:r>
          </a:p>
          <a:p>
            <a:pPr marL="731520" lvl="1"/>
            <a:r>
              <a:rPr lang="es-419" dirty="0">
                <a:solidFill>
                  <a:schemeClr val="tx1"/>
                </a:solidFill>
              </a:rPr>
              <a:t>¿Quién cuidará de sus hijos?</a:t>
            </a:r>
          </a:p>
        </p:txBody>
      </p:sp>
      <p:pic>
        <p:nvPicPr>
          <p:cNvPr id="9" name="Graphic 19">
            <a:extLst>
              <a:ext uri="{FF2B5EF4-FFF2-40B4-BE49-F238E27FC236}">
                <a16:creationId xmlns:a16="http://schemas.microsoft.com/office/drawing/2014/main" id="{48FA3F4F-524E-80B6-5B69-A5FFA72C3B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441" y="2671080"/>
            <a:ext cx="576071" cy="57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phic 34">
            <a:extLst>
              <a:ext uri="{FF2B5EF4-FFF2-40B4-BE49-F238E27FC236}">
                <a16:creationId xmlns:a16="http://schemas.microsoft.com/office/drawing/2014/main" id="{A0122AF0-F9F1-A9BC-6689-B1C85EEC06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818" y="1325316"/>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phic 20">
            <a:extLst>
              <a:ext uri="{FF2B5EF4-FFF2-40B4-BE49-F238E27FC236}">
                <a16:creationId xmlns:a16="http://schemas.microsoft.com/office/drawing/2014/main" id="{F183475F-888F-04A9-23F7-18962E026F9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6417" y="5384976"/>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phic 32">
            <a:extLst>
              <a:ext uri="{FF2B5EF4-FFF2-40B4-BE49-F238E27FC236}">
                <a16:creationId xmlns:a16="http://schemas.microsoft.com/office/drawing/2014/main" id="{B61194BA-9F17-CF1F-ABE7-58FFBECAD5E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818" y="4019129"/>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2">
            <a:extLst>
              <a:ext uri="{FF2B5EF4-FFF2-40B4-BE49-F238E27FC236}">
                <a16:creationId xmlns:a16="http://schemas.microsoft.com/office/drawing/2014/main" id="{299AB31F-1F93-4CD7-1C02-EF80201DC0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1700" y="907494"/>
            <a:ext cx="3160467" cy="536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ADMASTER-STAMP!MGR0607232942911</a:t>
            </a:r>
          </a:p>
        </p:txBody>
      </p:sp>
      <p:sp>
        <p:nvSpPr>
          <p:cNvPr id="8" name="TextBox 7">
            <a:extLst>
              <a:ext uri="{FF2B5EF4-FFF2-40B4-BE49-F238E27FC236}">
                <a16:creationId xmlns:a16="http://schemas.microsoft.com/office/drawing/2014/main" id="{6FD6BD1D-8A0A-72CD-5F7E-9328F1B15F4E}"/>
              </a:ext>
            </a:extLst>
          </p:cNvPr>
          <p:cNvSpPr txBox="1"/>
          <p:nvPr/>
        </p:nvSpPr>
        <p:spPr>
          <a:xfrm>
            <a:off x="398463" y="6616024"/>
            <a:ext cx="2127761" cy="246221"/>
          </a:xfrm>
          <a:prstGeom prst="rect">
            <a:avLst/>
          </a:prstGeom>
          <a:noFill/>
        </p:spPr>
        <p:txBody>
          <a:bodyPr wrap="square">
            <a:spAutoFit/>
          </a:bodyPr>
          <a:lstStyle/>
          <a:p>
            <a:r>
              <a:rPr lang="sv-SE" sz="1000" dirty="0"/>
              <a:t>          </a:t>
            </a:r>
            <a:endParaRPr lang="es-419" sz="1000" dirty="0"/>
          </a:p>
        </p:txBody>
      </p:sp>
      <p:sp>
        <p:nvSpPr>
          <p:cNvPr id="4" name="TextBox 3">
            <a:extLst>
              <a:ext uri="{FF2B5EF4-FFF2-40B4-BE49-F238E27FC236}">
                <a16:creationId xmlns:a16="http://schemas.microsoft.com/office/drawing/2014/main" id="{DF5335F8-1FC4-2573-AC6A-4D35541D5105}"/>
              </a:ext>
            </a:extLst>
          </p:cNvPr>
          <p:cNvSpPr txBox="1"/>
          <p:nvPr/>
        </p:nvSpPr>
        <p:spPr>
          <a:xfrm>
            <a:off x="309623" y="6618624"/>
            <a:ext cx="2549324" cy="246221"/>
          </a:xfrm>
          <a:prstGeom prst="rect">
            <a:avLst/>
          </a:prstGeom>
          <a:noFill/>
        </p:spPr>
        <p:txBody>
          <a:bodyPr wrap="square">
            <a:spAutoFit/>
          </a:bodyPr>
          <a:lstStyle/>
          <a:p>
            <a:r>
              <a:rPr lang="en-US" sz="1000" dirty="0"/>
              <a:t>MGS-P599817- SP GE 5/24 -599834</a:t>
            </a:r>
          </a:p>
        </p:txBody>
      </p:sp>
    </p:spTree>
    <p:custDataLst>
      <p:tags r:id="rId1"/>
    </p:custDataLst>
    <p:extLst>
      <p:ext uri="{BB962C8B-B14F-4D97-AF65-F5344CB8AC3E}">
        <p14:creationId xmlns:p14="http://schemas.microsoft.com/office/powerpoint/2010/main" val="70734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A151FA7C-DDE5-2A1B-1E34-A928553FDBB8}"/>
              </a:ext>
            </a:extLst>
          </p:cNvPr>
          <p:cNvSpPr/>
          <p:nvPr/>
        </p:nvSpPr>
        <p:spPr>
          <a:xfrm>
            <a:off x="1" y="957123"/>
            <a:ext cx="9143999" cy="4943754"/>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2" name="Title 1">
            <a:extLst>
              <a:ext uri="{FF2B5EF4-FFF2-40B4-BE49-F238E27FC236}">
                <a16:creationId xmlns:a16="http://schemas.microsoft.com/office/drawing/2014/main" id="{6F2D08EA-7A5A-8A42-9185-110EAF46532D}"/>
              </a:ext>
            </a:extLst>
          </p:cNvPr>
          <p:cNvSpPr>
            <a:spLocks noGrp="1"/>
          </p:cNvSpPr>
          <p:nvPr>
            <p:ph type="title"/>
          </p:nvPr>
        </p:nvSpPr>
        <p:spPr/>
        <p:txBody>
          <a:bodyPr/>
          <a:lstStyle/>
          <a:p>
            <a:r>
              <a:rPr lang="es-419"/>
              <a:t>Instrumentos básicos de planificación patrimonial</a:t>
            </a:r>
          </a:p>
        </p:txBody>
      </p:sp>
      <p:sp>
        <p:nvSpPr>
          <p:cNvPr id="31" name="Rectangle 6">
            <a:extLst>
              <a:ext uri="{FF2B5EF4-FFF2-40B4-BE49-F238E27FC236}">
                <a16:creationId xmlns:a16="http://schemas.microsoft.com/office/drawing/2014/main" id="{60F1FA97-BC29-BE81-9867-C1F62E61C51F}"/>
              </a:ext>
            </a:extLst>
          </p:cNvPr>
          <p:cNvSpPr>
            <a:spLocks noChangeArrowheads="1"/>
          </p:cNvSpPr>
          <p:nvPr/>
        </p:nvSpPr>
        <p:spPr bwMode="auto">
          <a:xfrm>
            <a:off x="425410" y="1094263"/>
            <a:ext cx="4208203" cy="42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s-419" sz="1650" b="1">
                <a:ea typeface="Geneva" panose="020B0503030404040204" pitchFamily="34" charset="0"/>
                <a:cs typeface="Tahoma" panose="020B0604030504040204" pitchFamily="34" charset="0"/>
              </a:rPr>
              <a:t>Componentes importantes de un plan patrimonial</a:t>
            </a:r>
          </a:p>
        </p:txBody>
      </p:sp>
      <p:grpSp>
        <p:nvGrpSpPr>
          <p:cNvPr id="55" name="Group 54">
            <a:extLst>
              <a:ext uri="{FF2B5EF4-FFF2-40B4-BE49-F238E27FC236}">
                <a16:creationId xmlns:a16="http://schemas.microsoft.com/office/drawing/2014/main" id="{27F60FCF-4AC9-8947-3BEB-10AB6BD42118}"/>
              </a:ext>
            </a:extLst>
          </p:cNvPr>
          <p:cNvGrpSpPr/>
          <p:nvPr/>
        </p:nvGrpSpPr>
        <p:grpSpPr>
          <a:xfrm>
            <a:off x="425410" y="1683485"/>
            <a:ext cx="5583103" cy="4018815"/>
            <a:chOff x="425410" y="1833679"/>
            <a:chExt cx="5583103" cy="3491031"/>
          </a:xfrm>
        </p:grpSpPr>
        <p:sp>
          <p:nvSpPr>
            <p:cNvPr id="38" name="Rectangle 37">
              <a:extLst>
                <a:ext uri="{FF2B5EF4-FFF2-40B4-BE49-F238E27FC236}">
                  <a16:creationId xmlns:a16="http://schemas.microsoft.com/office/drawing/2014/main" id="{BD52B31C-2A86-B1DD-A68B-159F0BA8C5DC}"/>
                </a:ext>
              </a:extLst>
            </p:cNvPr>
            <p:cNvSpPr/>
            <p:nvPr/>
          </p:nvSpPr>
          <p:spPr bwMode="auto">
            <a:xfrm>
              <a:off x="425410" y="1833679"/>
              <a:ext cx="2706995" cy="1065887"/>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1053274" tIns="351091" rIns="137196" bIns="205794"/>
            <a:lstStyle/>
            <a:p>
              <a:pPr>
                <a:spcBef>
                  <a:spcPts val="450"/>
                </a:spcBef>
                <a:defRPr/>
              </a:pPr>
              <a:endParaRPr lang="en-US" sz="1500" b="1" dirty="0"/>
            </a:p>
          </p:txBody>
        </p:sp>
        <p:sp>
          <p:nvSpPr>
            <p:cNvPr id="40" name="Rectangle 39">
              <a:extLst>
                <a:ext uri="{FF2B5EF4-FFF2-40B4-BE49-F238E27FC236}">
                  <a16:creationId xmlns:a16="http://schemas.microsoft.com/office/drawing/2014/main" id="{536AC304-B128-158C-B6D5-FB00A032C812}"/>
                </a:ext>
              </a:extLst>
            </p:cNvPr>
            <p:cNvSpPr/>
            <p:nvPr/>
          </p:nvSpPr>
          <p:spPr bwMode="auto">
            <a:xfrm>
              <a:off x="426600" y="4258823"/>
              <a:ext cx="2706995" cy="1065887"/>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1053274" tIns="351091" rIns="137196" bIns="205794"/>
            <a:lstStyle/>
            <a:p>
              <a:pPr>
                <a:spcBef>
                  <a:spcPts val="450"/>
                </a:spcBef>
                <a:defRPr/>
              </a:pPr>
              <a:endParaRPr lang="en-US" sz="1500" b="1" dirty="0"/>
            </a:p>
          </p:txBody>
        </p:sp>
        <p:sp>
          <p:nvSpPr>
            <p:cNvPr id="35" name="Rectangle 34">
              <a:extLst>
                <a:ext uri="{FF2B5EF4-FFF2-40B4-BE49-F238E27FC236}">
                  <a16:creationId xmlns:a16="http://schemas.microsoft.com/office/drawing/2014/main" id="{BEABF33F-BD8F-A860-8DBF-6320AD4DA7B8}"/>
                </a:ext>
              </a:extLst>
            </p:cNvPr>
            <p:cNvSpPr/>
            <p:nvPr/>
          </p:nvSpPr>
          <p:spPr bwMode="auto">
            <a:xfrm>
              <a:off x="3301518" y="1843339"/>
              <a:ext cx="2706995" cy="1065887"/>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1053274" tIns="351091" rIns="137196" bIns="205794"/>
            <a:lstStyle/>
            <a:p>
              <a:pPr>
                <a:spcBef>
                  <a:spcPts val="450"/>
                </a:spcBef>
                <a:defRPr/>
              </a:pPr>
              <a:endParaRPr lang="en-US" sz="1500" b="1" dirty="0"/>
            </a:p>
          </p:txBody>
        </p:sp>
        <p:sp>
          <p:nvSpPr>
            <p:cNvPr id="36" name="Rectangle 35">
              <a:extLst>
                <a:ext uri="{FF2B5EF4-FFF2-40B4-BE49-F238E27FC236}">
                  <a16:creationId xmlns:a16="http://schemas.microsoft.com/office/drawing/2014/main" id="{0B8A1BC8-2358-56E6-DF50-A23078EF6668}"/>
                </a:ext>
              </a:extLst>
            </p:cNvPr>
            <p:cNvSpPr/>
            <p:nvPr/>
          </p:nvSpPr>
          <p:spPr bwMode="auto">
            <a:xfrm>
              <a:off x="3301518" y="4253039"/>
              <a:ext cx="2705805" cy="1065887"/>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1053274" tIns="351091" rIns="137196" bIns="205794"/>
            <a:lstStyle/>
            <a:p>
              <a:pPr>
                <a:spcBef>
                  <a:spcPts val="450"/>
                </a:spcBef>
                <a:defRPr/>
              </a:pPr>
              <a:endParaRPr lang="en-US" sz="1500" b="1" dirty="0"/>
            </a:p>
          </p:txBody>
        </p:sp>
        <p:sp>
          <p:nvSpPr>
            <p:cNvPr id="37" name="Rectangle 36">
              <a:extLst>
                <a:ext uri="{FF2B5EF4-FFF2-40B4-BE49-F238E27FC236}">
                  <a16:creationId xmlns:a16="http://schemas.microsoft.com/office/drawing/2014/main" id="{E1C34A4E-9897-A430-0DC3-E0B8604AAE17}"/>
                </a:ext>
              </a:extLst>
            </p:cNvPr>
            <p:cNvSpPr/>
            <p:nvPr/>
          </p:nvSpPr>
          <p:spPr bwMode="auto">
            <a:xfrm>
              <a:off x="3301518" y="3056099"/>
              <a:ext cx="2706995" cy="1065887"/>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1053274" tIns="351091" rIns="137196" bIns="205794"/>
            <a:lstStyle/>
            <a:p>
              <a:pPr>
                <a:spcBef>
                  <a:spcPts val="450"/>
                </a:spcBef>
                <a:defRPr/>
              </a:pPr>
              <a:endParaRPr lang="en-US" sz="1500" b="1" dirty="0"/>
            </a:p>
          </p:txBody>
        </p:sp>
        <p:sp>
          <p:nvSpPr>
            <p:cNvPr id="41" name="TextBox 18">
              <a:extLst>
                <a:ext uri="{FF2B5EF4-FFF2-40B4-BE49-F238E27FC236}">
                  <a16:creationId xmlns:a16="http://schemas.microsoft.com/office/drawing/2014/main" id="{C79A061A-2829-7863-339F-80E38A021301}"/>
                </a:ext>
              </a:extLst>
            </p:cNvPr>
            <p:cNvSpPr txBox="1">
              <a:spLocks noChangeArrowheads="1"/>
            </p:cNvSpPr>
            <p:nvPr/>
          </p:nvSpPr>
          <p:spPr bwMode="auto">
            <a:xfrm>
              <a:off x="646925" y="2596972"/>
              <a:ext cx="230088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ts val="450"/>
                </a:spcBef>
              </a:pPr>
              <a:r>
                <a:rPr lang="es-419" sz="1500"/>
                <a:t>Seguro de vida</a:t>
              </a:r>
            </a:p>
          </p:txBody>
        </p:sp>
        <p:sp>
          <p:nvSpPr>
            <p:cNvPr id="43" name="TextBox 20">
              <a:extLst>
                <a:ext uri="{FF2B5EF4-FFF2-40B4-BE49-F238E27FC236}">
                  <a16:creationId xmlns:a16="http://schemas.microsoft.com/office/drawing/2014/main" id="{192E0DDE-37CD-3FD3-92BF-3E4DCB751EFF}"/>
                </a:ext>
              </a:extLst>
            </p:cNvPr>
            <p:cNvSpPr txBox="1">
              <a:spLocks noChangeArrowheads="1"/>
            </p:cNvSpPr>
            <p:nvPr/>
          </p:nvSpPr>
          <p:spPr bwMode="auto">
            <a:xfrm>
              <a:off x="644541" y="5024662"/>
              <a:ext cx="23032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ts val="450"/>
                </a:spcBef>
              </a:pPr>
              <a:r>
                <a:rPr lang="es-419" sz="1500"/>
                <a:t>Fideicomiso</a:t>
              </a:r>
            </a:p>
          </p:txBody>
        </p:sp>
        <p:sp>
          <p:nvSpPr>
            <p:cNvPr id="44" name="TextBox 21">
              <a:extLst>
                <a:ext uri="{FF2B5EF4-FFF2-40B4-BE49-F238E27FC236}">
                  <a16:creationId xmlns:a16="http://schemas.microsoft.com/office/drawing/2014/main" id="{EA6F54E1-18CE-E190-AC42-9C6A2C7181FC}"/>
                </a:ext>
              </a:extLst>
            </p:cNvPr>
            <p:cNvSpPr txBox="1">
              <a:spLocks noChangeArrowheads="1"/>
            </p:cNvSpPr>
            <p:nvPr/>
          </p:nvSpPr>
          <p:spPr bwMode="auto">
            <a:xfrm>
              <a:off x="3523032" y="2556204"/>
              <a:ext cx="23032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ts val="450"/>
                </a:spcBef>
              </a:pPr>
              <a:r>
                <a:rPr lang="es-419" sz="1500"/>
                <a:t>Poder notarial</a:t>
              </a:r>
            </a:p>
          </p:txBody>
        </p:sp>
        <p:sp>
          <p:nvSpPr>
            <p:cNvPr id="45" name="TextBox 22">
              <a:extLst>
                <a:ext uri="{FF2B5EF4-FFF2-40B4-BE49-F238E27FC236}">
                  <a16:creationId xmlns:a16="http://schemas.microsoft.com/office/drawing/2014/main" id="{7FE5D6F1-16A2-0A32-ECD3-2C5D5E6C4454}"/>
                </a:ext>
              </a:extLst>
            </p:cNvPr>
            <p:cNvSpPr txBox="1">
              <a:spLocks noChangeArrowheads="1"/>
            </p:cNvSpPr>
            <p:nvPr/>
          </p:nvSpPr>
          <p:spPr bwMode="auto">
            <a:xfrm>
              <a:off x="3512014" y="5024662"/>
              <a:ext cx="228481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ts val="450"/>
                </a:spcBef>
              </a:pPr>
              <a:r>
                <a:rPr lang="es-419" sz="1500"/>
                <a:t>Carta de instrucción</a:t>
              </a:r>
            </a:p>
          </p:txBody>
        </p:sp>
        <p:sp>
          <p:nvSpPr>
            <p:cNvPr id="46" name="TextBox 23">
              <a:extLst>
                <a:ext uri="{FF2B5EF4-FFF2-40B4-BE49-F238E27FC236}">
                  <a16:creationId xmlns:a16="http://schemas.microsoft.com/office/drawing/2014/main" id="{15064570-A60A-F5AA-3B76-CB7D0B2BF580}"/>
                </a:ext>
              </a:extLst>
            </p:cNvPr>
            <p:cNvSpPr txBox="1">
              <a:spLocks noChangeArrowheads="1"/>
            </p:cNvSpPr>
            <p:nvPr/>
          </p:nvSpPr>
          <p:spPr bwMode="auto">
            <a:xfrm>
              <a:off x="3500998" y="3815279"/>
              <a:ext cx="2306843" cy="16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ts val="450"/>
                </a:spcBef>
              </a:pPr>
              <a:r>
                <a:rPr lang="es-419" sz="1200" dirty="0"/>
                <a:t>Testamento vital y poder de salud</a:t>
              </a:r>
            </a:p>
          </p:txBody>
        </p:sp>
        <p:pic>
          <p:nvPicPr>
            <p:cNvPr id="47" name="Graphic 24">
              <a:extLst>
                <a:ext uri="{FF2B5EF4-FFF2-40B4-BE49-F238E27FC236}">
                  <a16:creationId xmlns:a16="http://schemas.microsoft.com/office/drawing/2014/main" id="{6D52A7F6-8999-FAAF-8C9F-04AEC3CD38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5588" y="1916899"/>
              <a:ext cx="585940" cy="58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 name="Group 52">
              <a:extLst>
                <a:ext uri="{FF2B5EF4-FFF2-40B4-BE49-F238E27FC236}">
                  <a16:creationId xmlns:a16="http://schemas.microsoft.com/office/drawing/2014/main" id="{590B7CD9-07B8-8987-3B89-9143F4E5909B}"/>
                </a:ext>
              </a:extLst>
            </p:cNvPr>
            <p:cNvGrpSpPr/>
            <p:nvPr/>
          </p:nvGrpSpPr>
          <p:grpSpPr>
            <a:xfrm>
              <a:off x="426600" y="3061533"/>
              <a:ext cx="2705805" cy="1065887"/>
              <a:chOff x="426600" y="3061533"/>
              <a:chExt cx="2705805" cy="1065887"/>
            </a:xfrm>
          </p:grpSpPr>
          <p:sp>
            <p:nvSpPr>
              <p:cNvPr id="39" name="Rectangle 38">
                <a:extLst>
                  <a:ext uri="{FF2B5EF4-FFF2-40B4-BE49-F238E27FC236}">
                    <a16:creationId xmlns:a16="http://schemas.microsoft.com/office/drawing/2014/main" id="{A5AE9C2F-D032-EEF4-1F82-F7D42B7F2731}"/>
                  </a:ext>
                </a:extLst>
              </p:cNvPr>
              <p:cNvSpPr/>
              <p:nvPr/>
            </p:nvSpPr>
            <p:spPr bwMode="auto">
              <a:xfrm>
                <a:off x="426600" y="3061533"/>
                <a:ext cx="2705805" cy="1065887"/>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1053274" tIns="351091" rIns="137196" bIns="205794"/>
              <a:lstStyle/>
              <a:p>
                <a:pPr>
                  <a:spcBef>
                    <a:spcPts val="450"/>
                  </a:spcBef>
                  <a:defRPr/>
                </a:pPr>
                <a:endParaRPr lang="en-US" sz="1500" b="1" dirty="0"/>
              </a:p>
            </p:txBody>
          </p:sp>
          <p:sp>
            <p:nvSpPr>
              <p:cNvPr id="42" name="TextBox 19">
                <a:extLst>
                  <a:ext uri="{FF2B5EF4-FFF2-40B4-BE49-F238E27FC236}">
                    <a16:creationId xmlns:a16="http://schemas.microsoft.com/office/drawing/2014/main" id="{108FBB88-7EDC-F004-1E7C-288876390DD5}"/>
                  </a:ext>
                </a:extLst>
              </p:cNvPr>
              <p:cNvSpPr txBox="1">
                <a:spLocks noChangeArrowheads="1"/>
              </p:cNvSpPr>
              <p:nvPr/>
            </p:nvSpPr>
            <p:spPr bwMode="auto">
              <a:xfrm>
                <a:off x="633822" y="3810498"/>
                <a:ext cx="23032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ts val="450"/>
                  </a:spcBef>
                </a:pPr>
                <a:r>
                  <a:rPr lang="es-419" sz="1500"/>
                  <a:t>Testamento</a:t>
                </a:r>
              </a:p>
            </p:txBody>
          </p:sp>
          <p:pic>
            <p:nvPicPr>
              <p:cNvPr id="48" name="Graphic 25">
                <a:extLst>
                  <a:ext uri="{FF2B5EF4-FFF2-40B4-BE49-F238E27FC236}">
                    <a16:creationId xmlns:a16="http://schemas.microsoft.com/office/drawing/2014/main" id="{AD305928-596D-9D5A-2406-20E6512252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5937" y="3130424"/>
                <a:ext cx="585940" cy="58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9" name="Graphic 26">
              <a:extLst>
                <a:ext uri="{FF2B5EF4-FFF2-40B4-BE49-F238E27FC236}">
                  <a16:creationId xmlns:a16="http://schemas.microsoft.com/office/drawing/2014/main" id="{14EAA0EB-5C4C-7312-9602-43BAF5E3ED2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5937" y="4330295"/>
              <a:ext cx="585940" cy="58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Graphic 27">
              <a:extLst>
                <a:ext uri="{FF2B5EF4-FFF2-40B4-BE49-F238E27FC236}">
                  <a16:creationId xmlns:a16="http://schemas.microsoft.com/office/drawing/2014/main" id="{F91599A6-F474-5B4E-E1D9-4FFC48EFA99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1450" y="3194990"/>
              <a:ext cx="585940" cy="58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Graphic 28">
              <a:extLst>
                <a:ext uri="{FF2B5EF4-FFF2-40B4-BE49-F238E27FC236}">
                  <a16:creationId xmlns:a16="http://schemas.microsoft.com/office/drawing/2014/main" id="{4D1DDE76-A6F2-E9AD-0985-519D5B5FCB2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1449" y="4383633"/>
              <a:ext cx="585940" cy="58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Graphic 29">
              <a:extLst>
                <a:ext uri="{FF2B5EF4-FFF2-40B4-BE49-F238E27FC236}">
                  <a16:creationId xmlns:a16="http://schemas.microsoft.com/office/drawing/2014/main" id="{E0DC5EF0-E1ED-C1B1-5E8C-34E4A0AA27F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9030" y="1915175"/>
              <a:ext cx="585940" cy="58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7" name="Picture Placeholder 6">
            <a:extLst>
              <a:ext uri="{FF2B5EF4-FFF2-40B4-BE49-F238E27FC236}">
                <a16:creationId xmlns:a16="http://schemas.microsoft.com/office/drawing/2014/main" id="{1AE06B42-C327-DC84-B6CA-9604ACAE7A4E}"/>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b="-100"/>
          <a:stretch/>
        </p:blipFill>
        <p:spPr>
          <a:xfrm>
            <a:off x="6433922" y="957123"/>
            <a:ext cx="2710078" cy="4943754"/>
          </a:xfrm>
          <a:prstGeom prst="rect">
            <a:avLst/>
          </a:prstGeom>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ADMASTER-STAMP!MGR0607232942911</a:t>
            </a:r>
          </a:p>
        </p:txBody>
      </p:sp>
      <p:sp>
        <p:nvSpPr>
          <p:cNvPr id="7" name="TextBox 6">
            <a:extLst>
              <a:ext uri="{FF2B5EF4-FFF2-40B4-BE49-F238E27FC236}">
                <a16:creationId xmlns:a16="http://schemas.microsoft.com/office/drawing/2014/main" id="{29EE8218-CC7D-4063-9ED9-B0590D3349C3}"/>
              </a:ext>
            </a:extLst>
          </p:cNvPr>
          <p:cNvSpPr txBox="1"/>
          <p:nvPr/>
        </p:nvSpPr>
        <p:spPr>
          <a:xfrm>
            <a:off x="398463" y="6616024"/>
            <a:ext cx="2127761" cy="246221"/>
          </a:xfrm>
          <a:prstGeom prst="rect">
            <a:avLst/>
          </a:prstGeom>
          <a:noFill/>
        </p:spPr>
        <p:txBody>
          <a:bodyPr wrap="square">
            <a:spAutoFit/>
          </a:bodyPr>
          <a:lstStyle/>
          <a:p>
            <a:r>
              <a:rPr lang="sv-SE" sz="1000" dirty="0"/>
              <a:t>          </a:t>
            </a:r>
            <a:endParaRPr lang="es-419" sz="1000" dirty="0"/>
          </a:p>
        </p:txBody>
      </p:sp>
      <p:sp>
        <p:nvSpPr>
          <p:cNvPr id="4" name="TextBox 3">
            <a:extLst>
              <a:ext uri="{FF2B5EF4-FFF2-40B4-BE49-F238E27FC236}">
                <a16:creationId xmlns:a16="http://schemas.microsoft.com/office/drawing/2014/main" id="{DF77A77B-62F0-1FA4-227C-3824846D32FB}"/>
              </a:ext>
            </a:extLst>
          </p:cNvPr>
          <p:cNvSpPr txBox="1"/>
          <p:nvPr/>
        </p:nvSpPr>
        <p:spPr>
          <a:xfrm>
            <a:off x="309623" y="6618624"/>
            <a:ext cx="2549324" cy="246221"/>
          </a:xfrm>
          <a:prstGeom prst="rect">
            <a:avLst/>
          </a:prstGeom>
          <a:noFill/>
        </p:spPr>
        <p:txBody>
          <a:bodyPr wrap="square">
            <a:spAutoFit/>
          </a:bodyPr>
          <a:lstStyle/>
          <a:p>
            <a:r>
              <a:rPr lang="en-US" sz="1000" dirty="0"/>
              <a:t>MGS-P599817- SP GE 5/24 -599834</a:t>
            </a:r>
          </a:p>
        </p:txBody>
      </p:sp>
    </p:spTree>
    <p:custDataLst>
      <p:tags r:id="rId1"/>
    </p:custDataLst>
    <p:extLst>
      <p:ext uri="{BB962C8B-B14F-4D97-AF65-F5344CB8AC3E}">
        <p14:creationId xmlns:p14="http://schemas.microsoft.com/office/powerpoint/2010/main" val="105375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A04602-54B0-914B-7748-CEE25A8BF5E9}"/>
              </a:ext>
            </a:extLst>
          </p:cNvPr>
          <p:cNvSpPr/>
          <p:nvPr/>
        </p:nvSpPr>
        <p:spPr>
          <a:xfrm>
            <a:off x="1" y="1764073"/>
            <a:ext cx="9144000" cy="3652598"/>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lIns="137196" rIns="137196" anchor="ctr"/>
          <a:lstStyle/>
          <a:p>
            <a:pPr defTabSz="685983">
              <a:defRPr/>
            </a:pPr>
            <a:endParaRPr lang="en-US" sz="1350" dirty="0" err="1">
              <a:solidFill>
                <a:prstClr val="white"/>
              </a:solidFill>
              <a:latin typeface="Arial" panose="020B0604020202020204"/>
            </a:endParaRPr>
          </a:p>
        </p:txBody>
      </p:sp>
      <p:sp>
        <p:nvSpPr>
          <p:cNvPr id="9" name="Rectangle 8">
            <a:extLst>
              <a:ext uri="{FF2B5EF4-FFF2-40B4-BE49-F238E27FC236}">
                <a16:creationId xmlns:a16="http://schemas.microsoft.com/office/drawing/2014/main" id="{95FC6CFA-9F70-5A74-EC4D-D6E9946CE7A7}"/>
              </a:ext>
            </a:extLst>
          </p:cNvPr>
          <p:cNvSpPr/>
          <p:nvPr/>
        </p:nvSpPr>
        <p:spPr>
          <a:xfrm>
            <a:off x="197434" y="1686775"/>
            <a:ext cx="5278178" cy="2716695"/>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135035" tIns="135035" rIns="135035" bIns="135035"/>
          <a:lstStyle/>
          <a:p>
            <a:pPr>
              <a:spcAft>
                <a:spcPts val="675"/>
              </a:spcAft>
              <a:defRPr/>
            </a:pPr>
            <a:r>
              <a:rPr lang="es-419" sz="2000" dirty="0">
                <a:solidFill>
                  <a:schemeClr val="tx1"/>
                </a:solidFill>
                <a:ea typeface="Calibri" panose="020F0502020204030204" pitchFamily="34" charset="0"/>
              </a:rPr>
              <a:t>Puede obtener un 20 % de descuento en</a:t>
            </a:r>
            <a:r>
              <a:rPr lang="es-419" sz="2000" b="1" i="1" dirty="0">
                <a:solidFill>
                  <a:schemeClr val="tx1"/>
                </a:solidFill>
                <a:ea typeface="Calibri" panose="020F0502020204030204" pitchFamily="34" charset="0"/>
              </a:rPr>
              <a:t> </a:t>
            </a:r>
            <a:r>
              <a:rPr lang="es-419" sz="2000" dirty="0">
                <a:solidFill>
                  <a:schemeClr val="tx1"/>
                </a:solidFill>
                <a:ea typeface="Calibri" panose="020F0502020204030204" pitchFamily="34" charset="0"/>
              </a:rPr>
              <a:t>un documento de fideicomiso o testamento a través de trustandwill.com, que puede:</a:t>
            </a:r>
          </a:p>
          <a:p>
            <a:pPr marL="214370" indent="-214370">
              <a:buFont typeface="Arial" panose="020B0604020202020204" pitchFamily="34" charset="0"/>
              <a:buChar char="•"/>
              <a:defRPr/>
            </a:pPr>
            <a:r>
              <a:rPr lang="es-419" sz="2000" dirty="0">
                <a:solidFill>
                  <a:schemeClr val="tx1"/>
                </a:solidFill>
              </a:rPr>
              <a:t>Ayudarlo a crear un plan adaptado a sus necesidades</a:t>
            </a:r>
          </a:p>
          <a:p>
            <a:pPr marL="214370" indent="-214370">
              <a:buFont typeface="Arial" panose="020B0604020202020204" pitchFamily="34" charset="0"/>
              <a:buChar char="•"/>
              <a:defRPr/>
            </a:pPr>
            <a:r>
              <a:rPr lang="es-419" sz="2000" dirty="0">
                <a:solidFill>
                  <a:schemeClr val="tx1"/>
                </a:solidFill>
              </a:rPr>
              <a:t>Darle acceso a documentos legales específicos para cada estado con impresión y envío gratuitos</a:t>
            </a:r>
          </a:p>
        </p:txBody>
      </p:sp>
      <p:sp>
        <p:nvSpPr>
          <p:cNvPr id="10" name="Rectangle 9">
            <a:extLst>
              <a:ext uri="{FF2B5EF4-FFF2-40B4-BE49-F238E27FC236}">
                <a16:creationId xmlns:a16="http://schemas.microsoft.com/office/drawing/2014/main" id="{76397D41-3D18-82E7-72B9-5DB6C5DBF3B0}"/>
              </a:ext>
            </a:extLst>
          </p:cNvPr>
          <p:cNvSpPr/>
          <p:nvPr/>
        </p:nvSpPr>
        <p:spPr>
          <a:xfrm>
            <a:off x="1" y="4403592"/>
            <a:ext cx="5598641" cy="1013078"/>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053274" tIns="0" rIns="137196" bIns="205794"/>
          <a:lstStyle/>
          <a:p>
            <a:pPr defTabSz="685983">
              <a:spcAft>
                <a:spcPts val="450"/>
              </a:spcAft>
              <a:defRPr/>
            </a:pPr>
            <a:endParaRPr lang="en-US" sz="1350" dirty="0">
              <a:solidFill>
                <a:prstClr val="black"/>
              </a:solidFill>
              <a:latin typeface="Arial" panose="020B0604020202020204"/>
            </a:endParaRPr>
          </a:p>
        </p:txBody>
      </p:sp>
      <p:sp>
        <p:nvSpPr>
          <p:cNvPr id="80898" name="Title 1">
            <a:extLst>
              <a:ext uri="{FF2B5EF4-FFF2-40B4-BE49-F238E27FC236}">
                <a16:creationId xmlns:a16="http://schemas.microsoft.com/office/drawing/2014/main" id="{E1C2B4DC-B062-ECD1-43D7-1B032F0D2EBE}"/>
              </a:ext>
            </a:extLst>
          </p:cNvPr>
          <p:cNvSpPr>
            <a:spLocks noGrp="1" noChangeArrowheads="1"/>
          </p:cNvSpPr>
          <p:nvPr>
            <p:ph type="title"/>
          </p:nvPr>
        </p:nvSpPr>
        <p:spPr/>
        <p:txBody>
          <a:bodyPr/>
          <a:lstStyle/>
          <a:p>
            <a:pPr>
              <a:defRPr/>
            </a:pPr>
            <a:r>
              <a:rPr lang="es-419">
                <a:latin typeface="+mn-lt"/>
              </a:rPr>
              <a:t>Ayuda para crear su testamento  </a:t>
            </a:r>
          </a:p>
        </p:txBody>
      </p:sp>
      <p:sp>
        <p:nvSpPr>
          <p:cNvPr id="2" name="Text Placeholder 1">
            <a:extLst>
              <a:ext uri="{FF2B5EF4-FFF2-40B4-BE49-F238E27FC236}">
                <a16:creationId xmlns:a16="http://schemas.microsoft.com/office/drawing/2014/main" id="{F2CA6D37-66B6-A858-7AC9-979355BA8826}"/>
              </a:ext>
            </a:extLst>
          </p:cNvPr>
          <p:cNvSpPr>
            <a:spLocks noGrp="1"/>
          </p:cNvSpPr>
          <p:nvPr>
            <p:ph type="body" sz="quarter" idx="15"/>
          </p:nvPr>
        </p:nvSpPr>
        <p:spPr/>
        <p:txBody>
          <a:bodyPr/>
          <a:lstStyle/>
          <a:p>
            <a:pPr>
              <a:spcBef>
                <a:spcPts val="450"/>
              </a:spcBef>
            </a:pPr>
            <a:r>
              <a:rPr lang="es-419">
                <a:latin typeface="+mn-lt"/>
              </a:rPr>
              <a:t>Trust &amp; Will es un proveedor de servicios en línea de formularios e información legal; no es un bufete de abogados. John Hancock y Trust &amp; Will no están afiliados y ninguno es responsable de las obligaciones del otro. John Hancock coordinó un descuento en los servicios de Trust &amp; Will para los participantes del plan, pero no garantiza ni respalda los servicios. El descuento se aplica solo a los honorarios asociados a la creación de un fideicomiso o testamento, y no se aplica a ningún otro apoyo o servicio que ofrezca Trust &amp; Will, como servicios de sucesiones, servicios de abogados, servicios de notario o transferencias de títulos. Para obtener el 20 % de descuento en un testamento o documento de fideicomiso que ofrece Trust &amp; Will, ingrese en myplan.johnhancock.com y haga clic en el mosaico “Estate Planning” (Planificación patrimonial).</a:t>
            </a:r>
          </a:p>
        </p:txBody>
      </p:sp>
      <p:sp>
        <p:nvSpPr>
          <p:cNvPr id="8" name="TextBox 7">
            <a:extLst>
              <a:ext uri="{FF2B5EF4-FFF2-40B4-BE49-F238E27FC236}">
                <a16:creationId xmlns:a16="http://schemas.microsoft.com/office/drawing/2014/main" id="{8E347B40-98AB-58F5-E9CD-D8C2BCD5C2FE}"/>
              </a:ext>
            </a:extLst>
          </p:cNvPr>
          <p:cNvSpPr txBox="1"/>
          <p:nvPr/>
        </p:nvSpPr>
        <p:spPr>
          <a:xfrm>
            <a:off x="397698" y="4679238"/>
            <a:ext cx="5137694" cy="461665"/>
          </a:xfrm>
          <a:prstGeom prst="rect">
            <a:avLst/>
          </a:prstGeom>
          <a:noFill/>
        </p:spPr>
        <p:txBody>
          <a:bodyPr wrap="square" lIns="0" tIns="0" rIns="0" bIns="0">
            <a:spAutoFit/>
          </a:bodyPr>
          <a:lstStyle/>
          <a:p>
            <a:pPr defTabSz="685983" eaLnBrk="0" fontAlgn="base" hangingPunct="0">
              <a:defRPr/>
            </a:pPr>
            <a:r>
              <a:rPr lang="es-419" sz="1500" dirty="0">
                <a:solidFill>
                  <a:prstClr val="white"/>
                </a:solidFill>
                <a:latin typeface="Arial" panose="020B0604020202020204" pitchFamily="34" charset="0"/>
                <a:ea typeface="Calibri" panose="020F0502020204030204" pitchFamily="34" charset="0"/>
                <a:cs typeface="Calibri" panose="020F0502020204030204" pitchFamily="34" charset="0"/>
              </a:rPr>
              <a:t>Visite </a:t>
            </a:r>
            <a:r>
              <a:rPr lang="es-419" sz="1500" b="1" u="sng" dirty="0">
                <a:solidFill>
                  <a:prstClr val="white"/>
                </a:solidFill>
                <a:latin typeface="Arial" panose="020B060402020202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myplan.johnhancock.com</a:t>
            </a:r>
            <a:r>
              <a:rPr lang="es-419" sz="1500" b="1" dirty="0">
                <a:solidFill>
                  <a:prstClr val="white"/>
                </a:solidFill>
                <a:latin typeface="Arial" panose="020B0604020202020204" pitchFamily="34" charset="0"/>
                <a:ea typeface="Calibri" panose="020F0502020204030204" pitchFamily="34" charset="0"/>
                <a:cs typeface="Calibri" panose="020F0502020204030204" pitchFamily="34" charset="0"/>
              </a:rPr>
              <a:t> </a:t>
            </a:r>
            <a:r>
              <a:rPr lang="es-419" sz="1500" dirty="0">
                <a:solidFill>
                  <a:prstClr val="white"/>
                </a:solidFill>
                <a:latin typeface="Arial" panose="020B0604020202020204" pitchFamily="34" charset="0"/>
                <a:ea typeface="Calibri" panose="020F0502020204030204" pitchFamily="34" charset="0"/>
                <a:cs typeface="Calibri" panose="020F0502020204030204" pitchFamily="34" charset="0"/>
              </a:rPr>
              <a:t>y haga clic en el mosaico </a:t>
            </a:r>
            <a:r>
              <a:rPr lang="es-419" sz="1500" b="1" dirty="0">
                <a:solidFill>
                  <a:prstClr val="white"/>
                </a:solidFill>
                <a:latin typeface="Arial" panose="020B0604020202020204" pitchFamily="34" charset="0"/>
                <a:ea typeface="Calibri" panose="020F0502020204030204" pitchFamily="34" charset="0"/>
                <a:cs typeface="Calibri" panose="020F0502020204030204" pitchFamily="34" charset="0"/>
              </a:rPr>
              <a:t>Estate </a:t>
            </a:r>
            <a:r>
              <a:rPr lang="es-419" sz="1500" b="1" dirty="0" err="1">
                <a:solidFill>
                  <a:prstClr val="white"/>
                </a:solidFill>
                <a:latin typeface="Arial" panose="020B0604020202020204" pitchFamily="34" charset="0"/>
                <a:ea typeface="Calibri" panose="020F0502020204030204" pitchFamily="34" charset="0"/>
                <a:cs typeface="Calibri" panose="020F0502020204030204" pitchFamily="34" charset="0"/>
              </a:rPr>
              <a:t>planning</a:t>
            </a:r>
            <a:r>
              <a:rPr lang="es-419" sz="1500" dirty="0">
                <a:solidFill>
                  <a:prstClr val="white"/>
                </a:solidFill>
                <a:latin typeface="Arial" panose="020B0604020202020204" pitchFamily="34" charset="0"/>
                <a:ea typeface="Calibri" panose="020F0502020204030204" pitchFamily="34" charset="0"/>
                <a:cs typeface="Calibri" panose="020F0502020204030204" pitchFamily="34" charset="0"/>
              </a:rPr>
              <a:t> (Planificación patrimonial) para obtener más información y explorar los recursos de planificación. </a:t>
            </a:r>
          </a:p>
        </p:txBody>
      </p:sp>
      <p:pic>
        <p:nvPicPr>
          <p:cNvPr id="11" name="Picture 10">
            <a:extLst>
              <a:ext uri="{FF2B5EF4-FFF2-40B4-BE49-F238E27FC236}">
                <a16:creationId xmlns:a16="http://schemas.microsoft.com/office/drawing/2014/main" id="{04D33FD0-5565-4CBB-89D6-7C3B2F03B1CD}"/>
              </a:ext>
            </a:extLst>
          </p:cNvPr>
          <p:cNvPicPr>
            <a:picLocks noChangeAspect="1"/>
          </p:cNvPicPr>
          <p:nvPr/>
        </p:nvPicPr>
        <p:blipFill>
          <a:blip r:embed="rId4"/>
          <a:stretch>
            <a:fillRect/>
          </a:stretch>
        </p:blipFill>
        <p:spPr>
          <a:xfrm>
            <a:off x="5478843" y="1648234"/>
            <a:ext cx="3668389" cy="3768436"/>
          </a:xfrm>
          <a:prstGeom prst="rect">
            <a:avLst/>
          </a:prstGeom>
        </p:spPr>
      </p:pic>
      <p:sp>
        <p:nvSpPr>
          <p:cNvPr id="4" name="TextBox 4"/>
          <p:cNvSpPr txBox="1"/>
          <p:nvPr/>
        </p:nvSpPr>
        <p:spPr>
          <a:xfrm>
            <a:off x="0" y="856580"/>
            <a:ext cx="0" cy="0"/>
          </a:xfrm>
          <a:prstGeom prst="rect">
            <a:avLst/>
          </a:prstGeom>
        </p:spPr>
        <p:txBody>
          <a:bodyPr rtlCol="0" anchor="t">
            <a:noAutofit/>
          </a:bodyPr>
          <a:lstStyle/>
          <a:p>
            <a:pPr algn="l">
              <a:defRPr/>
            </a:pPr>
            <a:endParaRPr lang="en-US" sz="825"/>
          </a:p>
          <a:p>
            <a:r>
              <a:rPr lang="es-419" sz="100"/>
              <a:t>ADMASTER-STAMP!MGR0529232913951</a:t>
            </a:r>
          </a:p>
        </p:txBody>
      </p:sp>
      <p:sp>
        <p:nvSpPr>
          <p:cNvPr id="12" name="TextBox 11">
            <a:extLst>
              <a:ext uri="{FF2B5EF4-FFF2-40B4-BE49-F238E27FC236}">
                <a16:creationId xmlns:a16="http://schemas.microsoft.com/office/drawing/2014/main" id="{D96B0A6D-99B5-5FF3-9BDC-912DA9165924}"/>
              </a:ext>
            </a:extLst>
          </p:cNvPr>
          <p:cNvSpPr txBox="1"/>
          <p:nvPr/>
        </p:nvSpPr>
        <p:spPr>
          <a:xfrm>
            <a:off x="398463" y="6616024"/>
            <a:ext cx="2127761" cy="246221"/>
          </a:xfrm>
          <a:prstGeom prst="rect">
            <a:avLst/>
          </a:prstGeom>
          <a:noFill/>
        </p:spPr>
        <p:txBody>
          <a:bodyPr wrap="square">
            <a:spAutoFit/>
          </a:bodyPr>
          <a:lstStyle/>
          <a:p>
            <a:r>
              <a:rPr lang="sv-SE" sz="1000" dirty="0"/>
              <a:t>          </a:t>
            </a:r>
            <a:endParaRPr lang="es-419" sz="1000" dirty="0"/>
          </a:p>
        </p:txBody>
      </p:sp>
      <p:sp>
        <p:nvSpPr>
          <p:cNvPr id="3" name="TextBox 2">
            <a:extLst>
              <a:ext uri="{FF2B5EF4-FFF2-40B4-BE49-F238E27FC236}">
                <a16:creationId xmlns:a16="http://schemas.microsoft.com/office/drawing/2014/main" id="{B2B05D22-85B9-4515-1E3F-29758C32C200}"/>
              </a:ext>
            </a:extLst>
          </p:cNvPr>
          <p:cNvSpPr txBox="1"/>
          <p:nvPr/>
        </p:nvSpPr>
        <p:spPr>
          <a:xfrm>
            <a:off x="309623" y="6618624"/>
            <a:ext cx="2549324" cy="246221"/>
          </a:xfrm>
          <a:prstGeom prst="rect">
            <a:avLst/>
          </a:prstGeom>
          <a:noFill/>
        </p:spPr>
        <p:txBody>
          <a:bodyPr wrap="square">
            <a:spAutoFit/>
          </a:bodyPr>
          <a:lstStyle/>
          <a:p>
            <a:r>
              <a:rPr lang="en-US" sz="1000" dirty="0"/>
              <a:t>MGS-P599817- SP GE 5/24 -599834</a:t>
            </a:r>
          </a:p>
        </p:txBody>
      </p:sp>
    </p:spTree>
    <p:extLst>
      <p:ext uri="{BB962C8B-B14F-4D97-AF65-F5344CB8AC3E}">
        <p14:creationId xmlns:p14="http://schemas.microsoft.com/office/powerpoint/2010/main" val="66382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44AE6D5-4619-654B-9007-90174932510B}"/>
              </a:ext>
            </a:extLst>
          </p:cNvPr>
          <p:cNvSpPr/>
          <p:nvPr/>
        </p:nvSpPr>
        <p:spPr>
          <a:xfrm>
            <a:off x="1" y="1029683"/>
            <a:ext cx="9144000" cy="4924408"/>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10" name="Rectangle 9">
            <a:extLst>
              <a:ext uri="{FF2B5EF4-FFF2-40B4-BE49-F238E27FC236}">
                <a16:creationId xmlns:a16="http://schemas.microsoft.com/office/drawing/2014/main" id="{6009A327-3F2D-8206-6580-3E236BB01276}"/>
              </a:ext>
            </a:extLst>
          </p:cNvPr>
          <p:cNvSpPr/>
          <p:nvPr/>
        </p:nvSpPr>
        <p:spPr>
          <a:xfrm>
            <a:off x="-20875" y="575927"/>
            <a:ext cx="9164875" cy="1189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l"/>
            <a:endParaRPr lang="en-US" dirty="0">
              <a:solidFill>
                <a:srgbClr val="0432FF"/>
              </a:solidFill>
            </a:endParaRPr>
          </a:p>
        </p:txBody>
      </p:sp>
      <p:sp>
        <p:nvSpPr>
          <p:cNvPr id="12" name="TextBox 11">
            <a:extLst>
              <a:ext uri="{FF2B5EF4-FFF2-40B4-BE49-F238E27FC236}">
                <a16:creationId xmlns:a16="http://schemas.microsoft.com/office/drawing/2014/main" id="{DDB1E0D0-F14F-DF80-EDCC-BB0A67EE0C7A}"/>
              </a:ext>
            </a:extLst>
          </p:cNvPr>
          <p:cNvSpPr txBox="1"/>
          <p:nvPr/>
        </p:nvSpPr>
        <p:spPr>
          <a:xfrm>
            <a:off x="1390086" y="723088"/>
            <a:ext cx="6363828" cy="984885"/>
          </a:xfrm>
          <a:prstGeom prst="rect">
            <a:avLst/>
          </a:prstGeom>
          <a:noFill/>
        </p:spPr>
        <p:txBody>
          <a:bodyPr wrap="square" rtlCol="0">
            <a:spAutoFit/>
          </a:bodyPr>
          <a:lstStyle/>
          <a:p>
            <a:r>
              <a:rPr lang="es-419" sz="1800">
                <a:solidFill>
                  <a:schemeClr val="bg1"/>
                </a:solidFill>
                <a:latin typeface="Arial" panose="020B0604020202020204" pitchFamily="34" charset="0"/>
                <a:ea typeface="Calibri" panose="020F0502020204030204" pitchFamily="34" charset="0"/>
                <a:cs typeface="Arial" panose="020B0604020202020204" pitchFamily="34" charset="0"/>
              </a:rPr>
              <a:t>Visite My Learning Center en </a:t>
            </a:r>
            <a:r>
              <a:rPr lang="es-419" sz="2200" b="1">
                <a:solidFill>
                  <a:schemeClr val="bg1"/>
                </a:solidFill>
                <a:latin typeface="Arial" panose="020B0604020202020204" pitchFamily="34" charset="0"/>
                <a:ea typeface="Calibri" panose="020F0502020204030204" pitchFamily="34" charset="0"/>
                <a:cs typeface="Arial" panose="020B0604020202020204" pitchFamily="34" charset="0"/>
              </a:rPr>
              <a:t>myplan.johnhancock.com </a:t>
            </a:r>
            <a:r>
              <a:rPr lang="es-419">
                <a:solidFill>
                  <a:schemeClr val="bg1"/>
                </a:solidFill>
                <a:latin typeface="Arial" panose="020B0604020202020204" pitchFamily="34" charset="0"/>
                <a:ea typeface="Calibri" panose="020F0502020204030204" pitchFamily="34" charset="0"/>
                <a:cs typeface="Arial" panose="020B0604020202020204" pitchFamily="34" charset="0"/>
              </a:rPr>
              <a:t>para obtener más información y explorar los recursos de planificación.</a:t>
            </a:r>
          </a:p>
        </p:txBody>
      </p:sp>
      <p:pic>
        <p:nvPicPr>
          <p:cNvPr id="13" name="Graphic 12">
            <a:extLst>
              <a:ext uri="{FF2B5EF4-FFF2-40B4-BE49-F238E27FC236}">
                <a16:creationId xmlns:a16="http://schemas.microsoft.com/office/drawing/2014/main" id="{DD4810B8-5A23-87C9-E4EF-93DD9AB86BF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519" y="723088"/>
            <a:ext cx="661050" cy="661050"/>
          </a:xfrm>
          <a:prstGeom prst="rect">
            <a:avLst/>
          </a:prstGeom>
        </p:spPr>
      </p:pic>
      <p:sp>
        <p:nvSpPr>
          <p:cNvPr id="7" name="Title 1">
            <a:extLst>
              <a:ext uri="{FF2B5EF4-FFF2-40B4-BE49-F238E27FC236}">
                <a16:creationId xmlns:a16="http://schemas.microsoft.com/office/drawing/2014/main" id="{252BEE80-417F-CF40-CBAC-CC1DFD00A282}"/>
              </a:ext>
            </a:extLst>
          </p:cNvPr>
          <p:cNvSpPr>
            <a:spLocks noGrp="1" noChangeArrowheads="1"/>
          </p:cNvSpPr>
          <p:nvPr>
            <p:ph type="title"/>
          </p:nvPr>
        </p:nvSpPr>
        <p:spPr>
          <a:xfrm>
            <a:off x="398463" y="3235673"/>
            <a:ext cx="3112172" cy="1189792"/>
          </a:xfrm>
        </p:spPr>
        <p:txBody>
          <a:bodyPr/>
          <a:lstStyle/>
          <a:p>
            <a:pPr>
              <a:defRPr/>
            </a:pPr>
            <a:r>
              <a:rPr lang="es-419" b="0">
                <a:latin typeface="+mn-lt"/>
              </a:rPr>
              <a:t>Un plan patrimonial puede </a:t>
            </a:r>
            <a:r>
              <a:rPr lang="es-419">
                <a:latin typeface="+mn-lt"/>
              </a:rPr>
              <a:t>ayudarlo a planificar</a:t>
            </a:r>
            <a:r>
              <a:rPr lang="es-419" b="0">
                <a:latin typeface="+mn-lt"/>
              </a:rPr>
              <a:t> un</a:t>
            </a:r>
            <a:r>
              <a:rPr lang="es-419">
                <a:latin typeface="+mn-lt"/>
              </a:rPr>
              <a:t> futuro más seguro</a:t>
            </a:r>
            <a:r>
              <a:rPr lang="es-419" b="0">
                <a:latin typeface="+mn-lt"/>
              </a:rPr>
              <a:t> para sus seres queridos</a:t>
            </a:r>
            <a:r>
              <a:rPr lang="es-419">
                <a:latin typeface="+mn-lt"/>
              </a:rPr>
              <a:t>.</a:t>
            </a:r>
          </a:p>
        </p:txBody>
      </p:sp>
      <p:pic>
        <p:nvPicPr>
          <p:cNvPr id="15" name="Picture 10">
            <a:extLst>
              <a:ext uri="{FF2B5EF4-FFF2-40B4-BE49-F238E27FC236}">
                <a16:creationId xmlns:a16="http://schemas.microsoft.com/office/drawing/2014/main" id="{492BC355-8275-5E81-E14E-A667DA2EF6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9099" y="1988315"/>
            <a:ext cx="4836438" cy="396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ADMASTER-STAMP!MGR0607232942911</a:t>
            </a:r>
          </a:p>
        </p:txBody>
      </p:sp>
      <p:sp>
        <p:nvSpPr>
          <p:cNvPr id="5" name="TextBox 4">
            <a:extLst>
              <a:ext uri="{FF2B5EF4-FFF2-40B4-BE49-F238E27FC236}">
                <a16:creationId xmlns:a16="http://schemas.microsoft.com/office/drawing/2014/main" id="{C9700CAA-791D-E31F-0EE7-C10AED0B64EC}"/>
              </a:ext>
            </a:extLst>
          </p:cNvPr>
          <p:cNvSpPr txBox="1"/>
          <p:nvPr/>
        </p:nvSpPr>
        <p:spPr>
          <a:xfrm>
            <a:off x="398463" y="6616024"/>
            <a:ext cx="2127761" cy="246221"/>
          </a:xfrm>
          <a:prstGeom prst="rect">
            <a:avLst/>
          </a:prstGeom>
          <a:noFill/>
        </p:spPr>
        <p:txBody>
          <a:bodyPr wrap="square">
            <a:spAutoFit/>
          </a:bodyPr>
          <a:lstStyle/>
          <a:p>
            <a:r>
              <a:rPr lang="sv-SE" sz="1000" dirty="0"/>
              <a:t>          </a:t>
            </a:r>
            <a:endParaRPr lang="es-419" sz="1000" dirty="0"/>
          </a:p>
        </p:txBody>
      </p:sp>
      <p:sp>
        <p:nvSpPr>
          <p:cNvPr id="3" name="TextBox 2">
            <a:extLst>
              <a:ext uri="{FF2B5EF4-FFF2-40B4-BE49-F238E27FC236}">
                <a16:creationId xmlns:a16="http://schemas.microsoft.com/office/drawing/2014/main" id="{BA2773A7-20D9-7CE1-C8EA-12F09979E744}"/>
              </a:ext>
            </a:extLst>
          </p:cNvPr>
          <p:cNvSpPr txBox="1"/>
          <p:nvPr/>
        </p:nvSpPr>
        <p:spPr>
          <a:xfrm>
            <a:off x="309623" y="6618624"/>
            <a:ext cx="2549324" cy="246221"/>
          </a:xfrm>
          <a:prstGeom prst="rect">
            <a:avLst/>
          </a:prstGeom>
          <a:noFill/>
        </p:spPr>
        <p:txBody>
          <a:bodyPr wrap="square">
            <a:spAutoFit/>
          </a:bodyPr>
          <a:lstStyle/>
          <a:p>
            <a:r>
              <a:rPr lang="en-US" sz="1000" dirty="0"/>
              <a:t>MGS-P599817- SP GE 5/24 -599834</a:t>
            </a:r>
          </a:p>
        </p:txBody>
      </p:sp>
    </p:spTree>
    <p:custDataLst>
      <p:tags r:id="rId1"/>
    </p:custDataLst>
    <p:extLst>
      <p:ext uri="{BB962C8B-B14F-4D97-AF65-F5344CB8AC3E}">
        <p14:creationId xmlns:p14="http://schemas.microsoft.com/office/powerpoint/2010/main" val="323956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BDBA-0B0E-5845-BAD2-D2E710766229}"/>
              </a:ext>
            </a:extLst>
          </p:cNvPr>
          <p:cNvSpPr>
            <a:spLocks noGrp="1"/>
          </p:cNvSpPr>
          <p:nvPr>
            <p:ph type="title"/>
          </p:nvPr>
        </p:nvSpPr>
        <p:spPr/>
        <p:txBody>
          <a:bodyPr/>
          <a:lstStyle/>
          <a:p>
            <a:r>
              <a:rPr lang="es-419">
                <a:latin typeface="Arial" charset="0"/>
                <a:ea typeface="Arial" charset="0"/>
                <a:cs typeface="Arial" charset="0"/>
              </a:rPr>
              <a:t>Ahorrar a través de su plan de jubilación</a:t>
            </a:r>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ADMASTER-STAMP!MGR0607232942911</a:t>
            </a:r>
          </a:p>
        </p:txBody>
      </p:sp>
      <p:sp>
        <p:nvSpPr>
          <p:cNvPr id="7" name="TextBox 6">
            <a:extLst>
              <a:ext uri="{FF2B5EF4-FFF2-40B4-BE49-F238E27FC236}">
                <a16:creationId xmlns:a16="http://schemas.microsoft.com/office/drawing/2014/main" id="{0DD3D0A8-FE81-38D2-82AA-302EFDBBCCD3}"/>
              </a:ext>
            </a:extLst>
          </p:cNvPr>
          <p:cNvSpPr txBox="1"/>
          <p:nvPr/>
        </p:nvSpPr>
        <p:spPr>
          <a:xfrm>
            <a:off x="398463" y="6616024"/>
            <a:ext cx="2127761" cy="246221"/>
          </a:xfrm>
          <a:prstGeom prst="rect">
            <a:avLst/>
          </a:prstGeom>
          <a:noFill/>
        </p:spPr>
        <p:txBody>
          <a:bodyPr wrap="square">
            <a:spAutoFit/>
          </a:bodyPr>
          <a:lstStyle/>
          <a:p>
            <a:r>
              <a:rPr lang="sv-SE" sz="1000" dirty="0"/>
              <a:t>          </a:t>
            </a:r>
            <a:endParaRPr lang="es-419" sz="1000" dirty="0"/>
          </a:p>
        </p:txBody>
      </p:sp>
      <p:sp>
        <p:nvSpPr>
          <p:cNvPr id="4" name="TextBox 3">
            <a:extLst>
              <a:ext uri="{FF2B5EF4-FFF2-40B4-BE49-F238E27FC236}">
                <a16:creationId xmlns:a16="http://schemas.microsoft.com/office/drawing/2014/main" id="{76FE18D3-DC80-2235-1289-77C10F86035E}"/>
              </a:ext>
            </a:extLst>
          </p:cNvPr>
          <p:cNvSpPr txBox="1"/>
          <p:nvPr/>
        </p:nvSpPr>
        <p:spPr>
          <a:xfrm>
            <a:off x="309623" y="6618624"/>
            <a:ext cx="2549324" cy="246221"/>
          </a:xfrm>
          <a:prstGeom prst="rect">
            <a:avLst/>
          </a:prstGeom>
          <a:noFill/>
        </p:spPr>
        <p:txBody>
          <a:bodyPr wrap="square">
            <a:spAutoFit/>
          </a:bodyPr>
          <a:lstStyle/>
          <a:p>
            <a:r>
              <a:rPr lang="en-US" sz="1000" dirty="0"/>
              <a:t>MGS-P599817- SP GE 5/24 -599834</a:t>
            </a:r>
          </a:p>
        </p:txBody>
      </p:sp>
    </p:spTree>
    <p:custDataLst>
      <p:tags r:id="rId1"/>
    </p:custDataLst>
    <p:extLst>
      <p:ext uri="{BB962C8B-B14F-4D97-AF65-F5344CB8AC3E}">
        <p14:creationId xmlns:p14="http://schemas.microsoft.com/office/powerpoint/2010/main" val="319164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4345803-D64C-5F44-88FC-3698DAECA64F}"/>
              </a:ext>
            </a:extLst>
          </p:cNvPr>
          <p:cNvSpPr/>
          <p:nvPr/>
        </p:nvSpPr>
        <p:spPr>
          <a:xfrm>
            <a:off x="398464" y="1998756"/>
            <a:ext cx="2024696" cy="2730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endParaRPr lang="en-US" sz="1350" dirty="0"/>
          </a:p>
        </p:txBody>
      </p:sp>
      <p:sp>
        <p:nvSpPr>
          <p:cNvPr id="20" name="Rectangle 19">
            <a:extLst>
              <a:ext uri="{FF2B5EF4-FFF2-40B4-BE49-F238E27FC236}">
                <a16:creationId xmlns:a16="http://schemas.microsoft.com/office/drawing/2014/main" id="{BFD43694-11F0-5348-9415-9562EEDA5894}"/>
              </a:ext>
            </a:extLst>
          </p:cNvPr>
          <p:cNvSpPr/>
          <p:nvPr/>
        </p:nvSpPr>
        <p:spPr>
          <a:xfrm>
            <a:off x="2514647" y="1998756"/>
            <a:ext cx="2024696" cy="2730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endParaRPr lang="en-US" sz="1350" dirty="0"/>
          </a:p>
        </p:txBody>
      </p:sp>
      <p:sp>
        <p:nvSpPr>
          <p:cNvPr id="21" name="Rectangle 20">
            <a:extLst>
              <a:ext uri="{FF2B5EF4-FFF2-40B4-BE49-F238E27FC236}">
                <a16:creationId xmlns:a16="http://schemas.microsoft.com/office/drawing/2014/main" id="{7025B9C7-63A8-F34D-9549-DE0BAEDEA783}"/>
              </a:ext>
            </a:extLst>
          </p:cNvPr>
          <p:cNvSpPr/>
          <p:nvPr/>
        </p:nvSpPr>
        <p:spPr>
          <a:xfrm>
            <a:off x="4630830" y="1998756"/>
            <a:ext cx="2024696" cy="2730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endParaRPr lang="en-US" sz="1350" dirty="0"/>
          </a:p>
        </p:txBody>
      </p:sp>
      <p:sp>
        <p:nvSpPr>
          <p:cNvPr id="24" name="Rectangle 23">
            <a:extLst>
              <a:ext uri="{FF2B5EF4-FFF2-40B4-BE49-F238E27FC236}">
                <a16:creationId xmlns:a16="http://schemas.microsoft.com/office/drawing/2014/main" id="{BA9DCE30-C32E-8E47-A394-C45479DCEE6F}"/>
              </a:ext>
            </a:extLst>
          </p:cNvPr>
          <p:cNvSpPr/>
          <p:nvPr/>
        </p:nvSpPr>
        <p:spPr>
          <a:xfrm>
            <a:off x="6747013" y="1998756"/>
            <a:ext cx="2024696" cy="2730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endParaRPr lang="en-US" sz="1350" dirty="0"/>
          </a:p>
        </p:txBody>
      </p:sp>
      <p:sp>
        <p:nvSpPr>
          <p:cNvPr id="2" name="Title 1">
            <a:extLst>
              <a:ext uri="{FF2B5EF4-FFF2-40B4-BE49-F238E27FC236}">
                <a16:creationId xmlns:a16="http://schemas.microsoft.com/office/drawing/2014/main" id="{0D61FB37-112C-3E40-886D-8AF4A01F921A}"/>
              </a:ext>
            </a:extLst>
          </p:cNvPr>
          <p:cNvSpPr>
            <a:spLocks noGrp="1"/>
          </p:cNvSpPr>
          <p:nvPr>
            <p:ph type="title"/>
          </p:nvPr>
        </p:nvSpPr>
        <p:spPr/>
        <p:txBody>
          <a:bodyPr/>
          <a:lstStyle/>
          <a:p>
            <a:r>
              <a:rPr lang="es-419">
                <a:latin typeface="Arial" panose="020B0604020202020204" pitchFamily="34" charset="0"/>
                <a:cs typeface="Arial" panose="020B0604020202020204" pitchFamily="34" charset="0"/>
              </a:rPr>
              <a:t>Ventajas de participar en su plan de jubilación</a:t>
            </a:r>
            <a:br>
              <a:rPr lang="es-419" strike="sngStrike"/>
            </a:br>
            <a:endParaRPr lang="es-419" strike="sngStrike"/>
          </a:p>
        </p:txBody>
      </p:sp>
      <p:sp>
        <p:nvSpPr>
          <p:cNvPr id="9" name="Shape 1041">
            <a:extLst>
              <a:ext uri="{FF2B5EF4-FFF2-40B4-BE49-F238E27FC236}">
                <a16:creationId xmlns:a16="http://schemas.microsoft.com/office/drawing/2014/main" id="{5E08717B-4BAD-674D-93E7-9AB7E71ACB85}"/>
              </a:ext>
            </a:extLst>
          </p:cNvPr>
          <p:cNvSpPr/>
          <p:nvPr/>
        </p:nvSpPr>
        <p:spPr>
          <a:xfrm>
            <a:off x="4807323" y="2180442"/>
            <a:ext cx="1769531" cy="1272705"/>
          </a:xfrm>
          <a:prstGeom prst="rect">
            <a:avLst/>
          </a:prstGeom>
          <a:ln w="12700">
            <a:miter lim="400000"/>
          </a:ln>
          <a:extLst>
            <a:ext uri="{C572A759-6A51-4108-AA02-DFA0A04FC94B}">
              <ma14:wrappingTextBoxFlag xmlns="" xmlns:lc="http://schemas.openxmlformats.org/drawingml/2006/lockedCanvas" xmlns:ma14="http://schemas.microsoft.com/office/mac/drawingml/2011/main" val="1"/>
            </a:ext>
          </a:extLst>
        </p:spPr>
        <p:style>
          <a:lnRef idx="0">
            <a:scrgbClr r="0" g="0" b="0"/>
          </a:lnRef>
          <a:fillRef idx="0">
            <a:scrgbClr r="0" g="0" b="0"/>
          </a:fillRef>
          <a:effectRef idx="0">
            <a:scrgbClr r="0" g="0" b="0"/>
          </a:effectRef>
          <a:fontRef idx="major"/>
        </p:style>
        <p:txBody>
          <a:bodyPr wrap="square" lIns="81558" tIns="81558" rIns="81558" bIns="81558">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815727">
              <a:spcAft>
                <a:spcPts val="450"/>
              </a:spcAft>
              <a:defRPr/>
            </a:pPr>
            <a:r>
              <a:rPr lang="es-419" b="1">
                <a:cs typeface="Arial"/>
                <a:sym typeface="Helvetica Neue Light"/>
              </a:rPr>
              <a:t>Su dinero tiene el potencial de crecer.</a:t>
            </a:r>
          </a:p>
        </p:txBody>
      </p:sp>
      <p:sp>
        <p:nvSpPr>
          <p:cNvPr id="13" name="Shape 1041">
            <a:extLst>
              <a:ext uri="{FF2B5EF4-FFF2-40B4-BE49-F238E27FC236}">
                <a16:creationId xmlns:a16="http://schemas.microsoft.com/office/drawing/2014/main" id="{920F0F49-8222-2F46-A3DB-69825ADA01BF}"/>
              </a:ext>
            </a:extLst>
          </p:cNvPr>
          <p:cNvSpPr/>
          <p:nvPr/>
        </p:nvSpPr>
        <p:spPr>
          <a:xfrm>
            <a:off x="6902548" y="2180442"/>
            <a:ext cx="1518006" cy="995706"/>
          </a:xfrm>
          <a:prstGeom prst="rect">
            <a:avLst/>
          </a:prstGeom>
          <a:ln w="12700">
            <a:miter lim="400000"/>
          </a:ln>
          <a:extLst>
            <a:ext uri="{C572A759-6A51-4108-AA02-DFA0A04FC94B}">
              <ma14:wrappingTextBoxFlag xmlns="" xmlns:lc="http://schemas.openxmlformats.org/drawingml/2006/lockedCanvas" xmlns:ma14="http://schemas.microsoft.com/office/mac/drawingml/2011/main" val="1"/>
            </a:ext>
          </a:extLst>
        </p:spPr>
        <p:style>
          <a:lnRef idx="0">
            <a:scrgbClr r="0" g="0" b="0"/>
          </a:lnRef>
          <a:fillRef idx="0">
            <a:scrgbClr r="0" g="0" b="0"/>
          </a:fillRef>
          <a:effectRef idx="0">
            <a:scrgbClr r="0" g="0" b="0"/>
          </a:effectRef>
          <a:fontRef idx="major"/>
        </p:style>
        <p:txBody>
          <a:bodyPr wrap="square" lIns="81558" tIns="81558" rIns="81558" bIns="81558">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815727">
              <a:spcAft>
                <a:spcPts val="450"/>
              </a:spcAft>
              <a:defRPr/>
            </a:pPr>
            <a:r>
              <a:rPr lang="es-419" b="1" i="1">
                <a:cs typeface="Arial"/>
                <a:sym typeface="Helvetica Neue Light"/>
              </a:rPr>
              <a:t>Usted</a:t>
            </a:r>
            <a:r>
              <a:rPr lang="es-419" b="1">
                <a:cs typeface="Arial"/>
                <a:sym typeface="Helvetica Neue Light"/>
              </a:rPr>
              <a:t> siempre tiene el control.</a:t>
            </a:r>
          </a:p>
        </p:txBody>
      </p:sp>
      <p:pic>
        <p:nvPicPr>
          <p:cNvPr id="22" name="Picture 21">
            <a:extLst>
              <a:ext uri="{FF2B5EF4-FFF2-40B4-BE49-F238E27FC236}">
                <a16:creationId xmlns:a16="http://schemas.microsoft.com/office/drawing/2014/main" id="{EE4425B7-B8B1-DF4F-B0A3-2DEE89513F4A}"/>
              </a:ext>
            </a:extLst>
          </p:cNvPr>
          <p:cNvPicPr>
            <a:picLocks noChangeAspect="1"/>
          </p:cNvPicPr>
          <p:nvPr/>
        </p:nvPicPr>
        <p:blipFill>
          <a:blip r:embed="rId3">
            <a:lum bright="-100000"/>
          </a:blip>
          <a:stretch>
            <a:fillRect/>
          </a:stretch>
        </p:blipFill>
        <p:spPr>
          <a:xfrm>
            <a:off x="1606718" y="3724074"/>
            <a:ext cx="577011" cy="764568"/>
          </a:xfrm>
          <a:prstGeom prst="rect">
            <a:avLst/>
          </a:prstGeom>
        </p:spPr>
      </p:pic>
      <p:pic>
        <p:nvPicPr>
          <p:cNvPr id="23" name="Picture 22">
            <a:extLst>
              <a:ext uri="{FF2B5EF4-FFF2-40B4-BE49-F238E27FC236}">
                <a16:creationId xmlns:a16="http://schemas.microsoft.com/office/drawing/2014/main" id="{F9830A9B-667C-1E40-8B2A-118401D6C379}"/>
              </a:ext>
            </a:extLst>
          </p:cNvPr>
          <p:cNvPicPr>
            <a:picLocks noChangeAspect="1"/>
          </p:cNvPicPr>
          <p:nvPr/>
        </p:nvPicPr>
        <p:blipFill>
          <a:blip r:embed="rId4">
            <a:lum bright="-100000"/>
          </a:blip>
          <a:stretch>
            <a:fillRect/>
          </a:stretch>
        </p:blipFill>
        <p:spPr>
          <a:xfrm>
            <a:off x="7739059" y="3669519"/>
            <a:ext cx="774413" cy="774413"/>
          </a:xfrm>
          <a:prstGeom prst="rect">
            <a:avLst/>
          </a:prstGeom>
        </p:spPr>
      </p:pic>
      <p:pic>
        <p:nvPicPr>
          <p:cNvPr id="14" name="Graphic 13">
            <a:extLst>
              <a:ext uri="{FF2B5EF4-FFF2-40B4-BE49-F238E27FC236}">
                <a16:creationId xmlns:a16="http://schemas.microsoft.com/office/drawing/2014/main" id="{441ED6E9-6C27-4C23-987F-A810D5C1FE64}"/>
              </a:ext>
            </a:extLst>
          </p:cNvPr>
          <p:cNvPicPr>
            <a:picLocks noChangeAspect="1"/>
          </p:cNvPicPr>
          <p:nvPr/>
        </p:nvPicPr>
        <p:blipFill>
          <a:blip r:embed="rId5">
            <a:lum bright="-100000"/>
            <a:extLst>
              <a:ext uri="{96DAC541-7B7A-43D3-8B79-37D633B846F1}">
                <asvg:svgBlip xmlns:asvg="http://schemas.microsoft.com/office/drawing/2016/SVG/main" r:embed="rId6"/>
              </a:ext>
            </a:extLst>
          </a:blip>
          <a:stretch>
            <a:fillRect/>
          </a:stretch>
        </p:blipFill>
        <p:spPr>
          <a:xfrm>
            <a:off x="5693179" y="3724073"/>
            <a:ext cx="807999" cy="764568"/>
          </a:xfrm>
          <a:prstGeom prst="rect">
            <a:avLst/>
          </a:prstGeom>
        </p:spPr>
      </p:pic>
      <p:sp>
        <p:nvSpPr>
          <p:cNvPr id="19" name="Shape 1041">
            <a:extLst>
              <a:ext uri="{FF2B5EF4-FFF2-40B4-BE49-F238E27FC236}">
                <a16:creationId xmlns:a16="http://schemas.microsoft.com/office/drawing/2014/main" id="{D9DA6F4F-3B78-4456-8BB8-7FF611631FD8}"/>
              </a:ext>
            </a:extLst>
          </p:cNvPr>
          <p:cNvSpPr/>
          <p:nvPr/>
        </p:nvSpPr>
        <p:spPr>
          <a:xfrm>
            <a:off x="2705641" y="2194024"/>
            <a:ext cx="1888469" cy="995706"/>
          </a:xfrm>
          <a:prstGeom prst="rect">
            <a:avLst/>
          </a:prstGeom>
          <a:ln w="12700">
            <a:miter lim="400000"/>
          </a:ln>
          <a:extLst>
            <a:ext uri="{C572A759-6A51-4108-AA02-DFA0A04FC94B}">
              <ma14:wrappingTextBoxFlag xmlns="" xmlns:lc="http://schemas.openxmlformats.org/drawingml/2006/lockedCanvas" xmlns:ma14="http://schemas.microsoft.com/office/mac/drawingml/2011/main" val="1"/>
            </a:ext>
          </a:extLst>
        </p:spPr>
        <p:style>
          <a:lnRef idx="0">
            <a:scrgbClr r="0" g="0" b="0"/>
          </a:lnRef>
          <a:fillRef idx="0">
            <a:scrgbClr r="0" g="0" b="0"/>
          </a:fillRef>
          <a:effectRef idx="0">
            <a:scrgbClr r="0" g="0" b="0"/>
          </a:effectRef>
          <a:fontRef idx="major"/>
        </p:style>
        <p:txBody>
          <a:bodyPr wrap="square" lIns="81558" tIns="81558" rIns="81558" bIns="81558">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815727">
              <a:spcAft>
                <a:spcPts val="450"/>
              </a:spcAft>
              <a:defRPr/>
            </a:pPr>
            <a:r>
              <a:rPr lang="es-419" b="1">
                <a:cs typeface="Arial"/>
                <a:sym typeface="Helvetica Neue Light"/>
              </a:rPr>
              <a:t>Puede utilizar el promedio de costo en dólares.</a:t>
            </a:r>
          </a:p>
        </p:txBody>
      </p:sp>
      <p:sp>
        <p:nvSpPr>
          <p:cNvPr id="31" name="Rectangle 30">
            <a:extLst>
              <a:ext uri="{FF2B5EF4-FFF2-40B4-BE49-F238E27FC236}">
                <a16:creationId xmlns:a16="http://schemas.microsoft.com/office/drawing/2014/main" id="{1A86B8D4-963A-5441-90AD-60585AF82CB6}"/>
              </a:ext>
            </a:extLst>
          </p:cNvPr>
          <p:cNvSpPr/>
          <p:nvPr/>
        </p:nvSpPr>
        <p:spPr>
          <a:xfrm>
            <a:off x="398464" y="1927295"/>
            <a:ext cx="2024696" cy="1119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endParaRPr lang="en-US" sz="1350" dirty="0"/>
          </a:p>
        </p:txBody>
      </p:sp>
      <p:sp>
        <p:nvSpPr>
          <p:cNvPr id="32" name="Rectangle 31">
            <a:extLst>
              <a:ext uri="{FF2B5EF4-FFF2-40B4-BE49-F238E27FC236}">
                <a16:creationId xmlns:a16="http://schemas.microsoft.com/office/drawing/2014/main" id="{10C4E6AE-FEFA-A243-8287-24A4B3AECEC8}"/>
              </a:ext>
            </a:extLst>
          </p:cNvPr>
          <p:cNvSpPr/>
          <p:nvPr/>
        </p:nvSpPr>
        <p:spPr>
          <a:xfrm>
            <a:off x="2514647" y="1927295"/>
            <a:ext cx="2024696" cy="1119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endParaRPr lang="en-US" sz="1350" dirty="0"/>
          </a:p>
        </p:txBody>
      </p:sp>
      <p:sp>
        <p:nvSpPr>
          <p:cNvPr id="33" name="Rectangle 32">
            <a:extLst>
              <a:ext uri="{FF2B5EF4-FFF2-40B4-BE49-F238E27FC236}">
                <a16:creationId xmlns:a16="http://schemas.microsoft.com/office/drawing/2014/main" id="{E60C7F7E-AAFE-9441-A51E-8B819B393844}"/>
              </a:ext>
            </a:extLst>
          </p:cNvPr>
          <p:cNvSpPr/>
          <p:nvPr/>
        </p:nvSpPr>
        <p:spPr>
          <a:xfrm>
            <a:off x="4630830" y="1927295"/>
            <a:ext cx="2024696" cy="1119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endParaRPr lang="en-US" sz="1350" dirty="0"/>
          </a:p>
        </p:txBody>
      </p:sp>
      <p:sp>
        <p:nvSpPr>
          <p:cNvPr id="34" name="Rectangle 33">
            <a:extLst>
              <a:ext uri="{FF2B5EF4-FFF2-40B4-BE49-F238E27FC236}">
                <a16:creationId xmlns:a16="http://schemas.microsoft.com/office/drawing/2014/main" id="{4E225233-3C4F-F14D-AE82-7013801248F4}"/>
              </a:ext>
            </a:extLst>
          </p:cNvPr>
          <p:cNvSpPr/>
          <p:nvPr/>
        </p:nvSpPr>
        <p:spPr>
          <a:xfrm>
            <a:off x="6747013" y="1927295"/>
            <a:ext cx="2024696" cy="1119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endParaRPr lang="en-US" sz="1350" dirty="0"/>
          </a:p>
        </p:txBody>
      </p:sp>
      <p:pic>
        <p:nvPicPr>
          <p:cNvPr id="10" name="Picture 9">
            <a:extLst>
              <a:ext uri="{FF2B5EF4-FFF2-40B4-BE49-F238E27FC236}">
                <a16:creationId xmlns:a16="http://schemas.microsoft.com/office/drawing/2014/main" id="{68BC3183-6F10-B645-B840-E83E919536A9}"/>
              </a:ext>
            </a:extLst>
          </p:cNvPr>
          <p:cNvPicPr>
            <a:picLocks noChangeAspect="1"/>
          </p:cNvPicPr>
          <p:nvPr/>
        </p:nvPicPr>
        <p:blipFill>
          <a:blip r:embed="rId7"/>
          <a:stretch>
            <a:fillRect/>
          </a:stretch>
        </p:blipFill>
        <p:spPr>
          <a:xfrm>
            <a:off x="3542550" y="3752922"/>
            <a:ext cx="810792" cy="735719"/>
          </a:xfrm>
          <a:prstGeom prst="rect">
            <a:avLst/>
          </a:prstGeom>
        </p:spPr>
      </p:pic>
      <p:sp>
        <p:nvSpPr>
          <p:cNvPr id="25" name="Shape 1041">
            <a:extLst>
              <a:ext uri="{FF2B5EF4-FFF2-40B4-BE49-F238E27FC236}">
                <a16:creationId xmlns:a16="http://schemas.microsoft.com/office/drawing/2014/main" id="{AF34E45A-9F39-4B14-817A-67254029BD3A}"/>
              </a:ext>
            </a:extLst>
          </p:cNvPr>
          <p:cNvSpPr/>
          <p:nvPr/>
        </p:nvSpPr>
        <p:spPr>
          <a:xfrm>
            <a:off x="2712594" y="2157007"/>
            <a:ext cx="1628801" cy="441708"/>
          </a:xfrm>
          <a:prstGeom prst="rect">
            <a:avLst/>
          </a:prstGeom>
          <a:ln w="12700">
            <a:miter lim="400000"/>
          </a:ln>
          <a:extLst>
            <a:ext uri="{C572A759-6A51-4108-AA02-DFA0A04FC94B}">
              <ma14:wrappingTextBoxFlag xmlns="" xmlns:lc="http://schemas.openxmlformats.org/drawingml/2006/lockedCanvas" xmlns:ma14="http://schemas.microsoft.com/office/mac/drawingml/2011/main" val="1"/>
            </a:ext>
          </a:extLst>
        </p:spPr>
        <p:style>
          <a:lnRef idx="0">
            <a:scrgbClr r="0" g="0" b="0"/>
          </a:lnRef>
          <a:fillRef idx="0">
            <a:scrgbClr r="0" g="0" b="0"/>
          </a:fillRef>
          <a:effectRef idx="0">
            <a:scrgbClr r="0" g="0" b="0"/>
          </a:effectRef>
          <a:fontRef idx="major"/>
        </p:style>
        <p:txBody>
          <a:bodyPr wrap="square" lIns="81558" tIns="81558" rIns="81558" bIns="81558">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815727">
              <a:spcAft>
                <a:spcPts val="450"/>
              </a:spcAft>
              <a:defRPr/>
            </a:pPr>
            <a:r>
              <a:rPr lang="es-419" b="1">
                <a:cs typeface="Arial"/>
                <a:sym typeface="Helvetica Neue Light"/>
              </a:rPr>
              <a:t> </a:t>
            </a:r>
          </a:p>
        </p:txBody>
      </p:sp>
      <p:sp>
        <p:nvSpPr>
          <p:cNvPr id="26" name="Shape 1041">
            <a:extLst>
              <a:ext uri="{FF2B5EF4-FFF2-40B4-BE49-F238E27FC236}">
                <a16:creationId xmlns:a16="http://schemas.microsoft.com/office/drawing/2014/main" id="{B9B1418E-64FB-47AB-A433-5CD325FE7291}"/>
              </a:ext>
            </a:extLst>
          </p:cNvPr>
          <p:cNvSpPr/>
          <p:nvPr/>
        </p:nvSpPr>
        <p:spPr>
          <a:xfrm>
            <a:off x="620116" y="2194090"/>
            <a:ext cx="1628801" cy="995706"/>
          </a:xfrm>
          <a:prstGeom prst="rect">
            <a:avLst/>
          </a:prstGeom>
          <a:ln w="12700">
            <a:miter lim="400000"/>
          </a:ln>
          <a:extLst>
            <a:ext uri="{C572A759-6A51-4108-AA02-DFA0A04FC94B}">
              <ma14:wrappingTextBoxFlag xmlns="" xmlns:lc="http://schemas.openxmlformats.org/drawingml/2006/lockedCanvas" xmlns:ma14="http://schemas.microsoft.com/office/mac/drawingml/2011/main" val="1"/>
            </a:ext>
          </a:extLst>
        </p:spPr>
        <p:style>
          <a:lnRef idx="0">
            <a:scrgbClr r="0" g="0" b="0"/>
          </a:lnRef>
          <a:fillRef idx="0">
            <a:scrgbClr r="0" g="0" b="0"/>
          </a:fillRef>
          <a:effectRef idx="0">
            <a:scrgbClr r="0" g="0" b="0"/>
          </a:effectRef>
          <a:fontRef idx="major"/>
        </p:style>
        <p:txBody>
          <a:bodyPr wrap="square" lIns="81558" tIns="81558" rIns="81558" bIns="81558">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815727">
              <a:spcAft>
                <a:spcPts val="450"/>
              </a:spcAft>
              <a:defRPr/>
            </a:pPr>
            <a:r>
              <a:rPr lang="es-419" b="1">
                <a:cs typeface="Arial"/>
                <a:sym typeface="Helvetica Neue Light"/>
              </a:rPr>
              <a:t>Puede ayudarlo a reducir sus impuestos.</a:t>
            </a:r>
          </a:p>
        </p:txBody>
      </p:sp>
      <p:sp>
        <p:nvSpPr>
          <p:cNvPr id="5" name="TextBox 4">
            <a:extLst>
              <a:ext uri="{FF2B5EF4-FFF2-40B4-BE49-F238E27FC236}">
                <a16:creationId xmlns:a16="http://schemas.microsoft.com/office/drawing/2014/main" id="{8CF77EC1-3DA1-40E1-B007-DB14B4251D01}"/>
              </a:ext>
            </a:extLst>
          </p:cNvPr>
          <p:cNvSpPr txBox="1"/>
          <p:nvPr/>
        </p:nvSpPr>
        <p:spPr>
          <a:xfrm>
            <a:off x="414352" y="5849037"/>
            <a:ext cx="8357357" cy="246221"/>
          </a:xfrm>
          <a:prstGeom prst="rect">
            <a:avLst/>
          </a:prstGeom>
          <a:noFill/>
        </p:spPr>
        <p:txBody>
          <a:bodyPr wrap="square" lIns="0" tIns="0" rIns="0" bIns="0" rtlCol="0">
            <a:spAutoFit/>
          </a:bodyPr>
          <a:lstStyle/>
          <a:p>
            <a:pPr algn="l">
              <a:spcBef>
                <a:spcPts val="600"/>
              </a:spcBef>
            </a:pPr>
            <a:r>
              <a:rPr lang="es-419" sz="800" dirty="0"/>
              <a:t>El promedio del costo por dólar no garantiza una ganancia ni elimina el riesgo de una pérdida. La inversión sistemática implica invertir en valores continuamente, sin importar cuál sea la fluctuación del nivel de precios. Se recomienda que los participantes tengan en cuenta sus recursos para continuar la estrategia a largo plazo.</a:t>
            </a:r>
          </a:p>
        </p:txBody>
      </p:sp>
      <p:sp>
        <p:nvSpPr>
          <p:cNvPr id="6" name="TextBox 6"/>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ADMASTER-STAMP!MGR0913222411560</a:t>
            </a:r>
          </a:p>
        </p:txBody>
      </p:sp>
      <p:sp>
        <p:nvSpPr>
          <p:cNvPr id="8" name="TextBox 7">
            <a:extLst>
              <a:ext uri="{FF2B5EF4-FFF2-40B4-BE49-F238E27FC236}">
                <a16:creationId xmlns:a16="http://schemas.microsoft.com/office/drawing/2014/main" id="{C805F283-0B84-CC6F-63A9-2E84CF14B4E2}"/>
              </a:ext>
            </a:extLst>
          </p:cNvPr>
          <p:cNvSpPr txBox="1"/>
          <p:nvPr/>
        </p:nvSpPr>
        <p:spPr>
          <a:xfrm>
            <a:off x="398463" y="6616024"/>
            <a:ext cx="2127761" cy="246221"/>
          </a:xfrm>
          <a:prstGeom prst="rect">
            <a:avLst/>
          </a:prstGeom>
          <a:noFill/>
        </p:spPr>
        <p:txBody>
          <a:bodyPr wrap="square">
            <a:spAutoFit/>
          </a:bodyPr>
          <a:lstStyle/>
          <a:p>
            <a:r>
              <a:rPr lang="sv-SE" sz="1000" dirty="0"/>
              <a:t>          </a:t>
            </a:r>
            <a:endParaRPr lang="es-419" sz="1000" dirty="0"/>
          </a:p>
        </p:txBody>
      </p:sp>
      <p:sp>
        <p:nvSpPr>
          <p:cNvPr id="3" name="TextBox 2">
            <a:extLst>
              <a:ext uri="{FF2B5EF4-FFF2-40B4-BE49-F238E27FC236}">
                <a16:creationId xmlns:a16="http://schemas.microsoft.com/office/drawing/2014/main" id="{C9CB921E-0FC0-7A17-34C4-6A9FD35D30F5}"/>
              </a:ext>
            </a:extLst>
          </p:cNvPr>
          <p:cNvSpPr txBox="1"/>
          <p:nvPr/>
        </p:nvSpPr>
        <p:spPr>
          <a:xfrm>
            <a:off x="309623" y="6618624"/>
            <a:ext cx="2549324" cy="246221"/>
          </a:xfrm>
          <a:prstGeom prst="rect">
            <a:avLst/>
          </a:prstGeom>
          <a:noFill/>
        </p:spPr>
        <p:txBody>
          <a:bodyPr wrap="square">
            <a:spAutoFit/>
          </a:bodyPr>
          <a:lstStyle/>
          <a:p>
            <a:r>
              <a:rPr lang="en-US" sz="1000" dirty="0"/>
              <a:t>MGS-P599817- SP GE 5/24 -599834</a:t>
            </a:r>
          </a:p>
        </p:txBody>
      </p:sp>
    </p:spTree>
    <p:extLst>
      <p:ext uri="{BB962C8B-B14F-4D97-AF65-F5344CB8AC3E}">
        <p14:creationId xmlns:p14="http://schemas.microsoft.com/office/powerpoint/2010/main" val="211735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FCABDDC-A8CF-E849-B393-514B11CB15F9}"/>
              </a:ext>
            </a:extLst>
          </p:cNvPr>
          <p:cNvSpPr/>
          <p:nvPr/>
        </p:nvSpPr>
        <p:spPr>
          <a:xfrm>
            <a:off x="659698" y="2099605"/>
            <a:ext cx="2531931" cy="2730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endParaRPr lang="en-US" sz="1350" dirty="0"/>
          </a:p>
        </p:txBody>
      </p:sp>
      <p:sp>
        <p:nvSpPr>
          <p:cNvPr id="9" name="Rectangle 8">
            <a:extLst>
              <a:ext uri="{FF2B5EF4-FFF2-40B4-BE49-F238E27FC236}">
                <a16:creationId xmlns:a16="http://schemas.microsoft.com/office/drawing/2014/main" id="{4B992547-743A-854F-8D0C-580480A380C1}"/>
              </a:ext>
            </a:extLst>
          </p:cNvPr>
          <p:cNvSpPr/>
          <p:nvPr/>
        </p:nvSpPr>
        <p:spPr>
          <a:xfrm>
            <a:off x="3306035" y="2099605"/>
            <a:ext cx="2531931" cy="2730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endParaRPr lang="en-US" sz="1350" dirty="0"/>
          </a:p>
        </p:txBody>
      </p:sp>
      <p:sp>
        <p:nvSpPr>
          <p:cNvPr id="10" name="Rectangle 9">
            <a:extLst>
              <a:ext uri="{FF2B5EF4-FFF2-40B4-BE49-F238E27FC236}">
                <a16:creationId xmlns:a16="http://schemas.microsoft.com/office/drawing/2014/main" id="{C331571A-C3E5-C547-9461-F1D8E5754C9F}"/>
              </a:ext>
            </a:extLst>
          </p:cNvPr>
          <p:cNvSpPr/>
          <p:nvPr/>
        </p:nvSpPr>
        <p:spPr>
          <a:xfrm>
            <a:off x="5952371" y="2099605"/>
            <a:ext cx="2531931" cy="2730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endParaRPr lang="en-US" sz="1350" dirty="0"/>
          </a:p>
        </p:txBody>
      </p:sp>
      <p:sp>
        <p:nvSpPr>
          <p:cNvPr id="11" name="Shape 1041">
            <a:extLst>
              <a:ext uri="{FF2B5EF4-FFF2-40B4-BE49-F238E27FC236}">
                <a16:creationId xmlns:a16="http://schemas.microsoft.com/office/drawing/2014/main" id="{3F917021-5082-FA48-8449-64197338BADA}"/>
              </a:ext>
            </a:extLst>
          </p:cNvPr>
          <p:cNvSpPr/>
          <p:nvPr/>
        </p:nvSpPr>
        <p:spPr>
          <a:xfrm>
            <a:off x="3501864" y="2276961"/>
            <a:ext cx="2200250" cy="995706"/>
          </a:xfrm>
          <a:prstGeom prst="rect">
            <a:avLst/>
          </a:prstGeom>
          <a:ln w="12700">
            <a:miter lim="400000"/>
          </a:ln>
          <a:extLst>
            <a:ext uri="{C572A759-6A51-4108-AA02-DFA0A04FC94B}">
              <ma14:wrappingTextBoxFlag xmlns="" xmlns:lc="http://schemas.openxmlformats.org/drawingml/2006/lockedCanvas" xmlns:ma14="http://schemas.microsoft.com/office/mac/drawingml/2011/main" val="1"/>
            </a:ext>
          </a:extLst>
        </p:spPr>
        <p:style>
          <a:lnRef idx="0">
            <a:scrgbClr r="0" g="0" b="0"/>
          </a:lnRef>
          <a:fillRef idx="0">
            <a:scrgbClr r="0" g="0" b="0"/>
          </a:fillRef>
          <a:effectRef idx="0">
            <a:scrgbClr r="0" g="0" b="0"/>
          </a:effectRef>
          <a:fontRef idx="major"/>
        </p:style>
        <p:txBody>
          <a:bodyPr wrap="square" lIns="81558" tIns="81558" rIns="81558" bIns="81558">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815727">
              <a:spcAft>
                <a:spcPts val="450"/>
              </a:spcAft>
              <a:defRPr/>
            </a:pPr>
            <a:r>
              <a:rPr lang="es-419" b="1">
                <a:cs typeface="Arial"/>
                <a:sym typeface="Helvetica Neue Light"/>
              </a:rPr>
              <a:t>Explorar y maximizar otras opciones de ahorro </a:t>
            </a:r>
          </a:p>
        </p:txBody>
      </p:sp>
      <p:sp>
        <p:nvSpPr>
          <p:cNvPr id="12" name="Shape 1041">
            <a:extLst>
              <a:ext uri="{FF2B5EF4-FFF2-40B4-BE49-F238E27FC236}">
                <a16:creationId xmlns:a16="http://schemas.microsoft.com/office/drawing/2014/main" id="{2BB7E156-7F41-0749-88B4-7E502EA94F96}"/>
              </a:ext>
            </a:extLst>
          </p:cNvPr>
          <p:cNvSpPr/>
          <p:nvPr/>
        </p:nvSpPr>
        <p:spPr>
          <a:xfrm>
            <a:off x="6141241" y="2281291"/>
            <a:ext cx="1892416" cy="718707"/>
          </a:xfrm>
          <a:prstGeom prst="rect">
            <a:avLst/>
          </a:prstGeom>
          <a:ln w="12700">
            <a:miter lim="400000"/>
          </a:ln>
          <a:extLst>
            <a:ext uri="{C572A759-6A51-4108-AA02-DFA0A04FC94B}">
              <ma14:wrappingTextBoxFlag xmlns="" xmlns:lc="http://schemas.openxmlformats.org/drawingml/2006/lockedCanvas" xmlns:ma14="http://schemas.microsoft.com/office/mac/drawingml/2011/main" val="1"/>
            </a:ext>
          </a:extLst>
        </p:spPr>
        <p:style>
          <a:lnRef idx="0">
            <a:scrgbClr r="0" g="0" b="0"/>
          </a:lnRef>
          <a:fillRef idx="0">
            <a:scrgbClr r="0" g="0" b="0"/>
          </a:fillRef>
          <a:effectRef idx="0">
            <a:scrgbClr r="0" g="0" b="0"/>
          </a:effectRef>
          <a:fontRef idx="major"/>
        </p:style>
        <p:txBody>
          <a:bodyPr wrap="square" lIns="81558" tIns="81558" rIns="81558" bIns="81558">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815727">
              <a:spcAft>
                <a:spcPts val="450"/>
              </a:spcAft>
              <a:defRPr/>
            </a:pPr>
            <a:r>
              <a:rPr lang="es-419" b="1">
                <a:cs typeface="Arial"/>
                <a:sym typeface="Helvetica Neue Light"/>
              </a:rPr>
              <a:t>Revisar sus inversiones</a:t>
            </a:r>
          </a:p>
        </p:txBody>
      </p:sp>
      <p:sp>
        <p:nvSpPr>
          <p:cNvPr id="15" name="Shape 1041">
            <a:extLst>
              <a:ext uri="{FF2B5EF4-FFF2-40B4-BE49-F238E27FC236}">
                <a16:creationId xmlns:a16="http://schemas.microsoft.com/office/drawing/2014/main" id="{15A6BE20-22E5-4C4E-8D0E-7F2A2BBDA1AB}"/>
              </a:ext>
            </a:extLst>
          </p:cNvPr>
          <p:cNvSpPr/>
          <p:nvPr/>
        </p:nvSpPr>
        <p:spPr>
          <a:xfrm>
            <a:off x="843116" y="2250163"/>
            <a:ext cx="2096027" cy="995706"/>
          </a:xfrm>
          <a:prstGeom prst="rect">
            <a:avLst/>
          </a:prstGeom>
          <a:ln w="12700">
            <a:miter lim="400000"/>
          </a:ln>
          <a:extLst>
            <a:ext uri="{C572A759-6A51-4108-AA02-DFA0A04FC94B}">
              <ma14:wrappingTextBoxFlag xmlns="" xmlns:lc="http://schemas.openxmlformats.org/drawingml/2006/lockedCanvas" xmlns:ma14="http://schemas.microsoft.com/office/mac/drawingml/2011/main" val="1"/>
            </a:ext>
          </a:extLst>
        </p:spPr>
        <p:style>
          <a:lnRef idx="0">
            <a:scrgbClr r="0" g="0" b="0"/>
          </a:lnRef>
          <a:fillRef idx="0">
            <a:scrgbClr r="0" g="0" b="0"/>
          </a:fillRef>
          <a:effectRef idx="0">
            <a:scrgbClr r="0" g="0" b="0"/>
          </a:effectRef>
          <a:fontRef idx="major"/>
        </p:style>
        <p:txBody>
          <a:bodyPr wrap="square" lIns="81558" tIns="81558" rIns="81558" bIns="81558">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815727">
              <a:spcAft>
                <a:spcPts val="450"/>
              </a:spcAft>
              <a:defRPr/>
            </a:pPr>
            <a:r>
              <a:rPr lang="es-419" b="1">
                <a:cs typeface="Arial"/>
                <a:sym typeface="Helvetica Neue Light"/>
              </a:rPr>
              <a:t>Revisar su objetivo y la tasa de contribución</a:t>
            </a:r>
          </a:p>
        </p:txBody>
      </p:sp>
      <p:sp>
        <p:nvSpPr>
          <p:cNvPr id="16" name="Rectangle 15">
            <a:extLst>
              <a:ext uri="{FF2B5EF4-FFF2-40B4-BE49-F238E27FC236}">
                <a16:creationId xmlns:a16="http://schemas.microsoft.com/office/drawing/2014/main" id="{6EFBE649-8F46-CB46-BB06-0966EB6FE3A5}"/>
              </a:ext>
            </a:extLst>
          </p:cNvPr>
          <p:cNvSpPr/>
          <p:nvPr/>
        </p:nvSpPr>
        <p:spPr>
          <a:xfrm>
            <a:off x="659698" y="2028144"/>
            <a:ext cx="2531931" cy="1119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endParaRPr lang="en-US" sz="1350" dirty="0"/>
          </a:p>
        </p:txBody>
      </p:sp>
      <p:sp>
        <p:nvSpPr>
          <p:cNvPr id="17" name="Rectangle 16">
            <a:extLst>
              <a:ext uri="{FF2B5EF4-FFF2-40B4-BE49-F238E27FC236}">
                <a16:creationId xmlns:a16="http://schemas.microsoft.com/office/drawing/2014/main" id="{0BB7D5F0-084E-7345-8F75-38DAC86A3C87}"/>
              </a:ext>
            </a:extLst>
          </p:cNvPr>
          <p:cNvSpPr/>
          <p:nvPr/>
        </p:nvSpPr>
        <p:spPr>
          <a:xfrm>
            <a:off x="3306035" y="2028144"/>
            <a:ext cx="2531931" cy="1119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endParaRPr lang="en-US" sz="1350" dirty="0"/>
          </a:p>
        </p:txBody>
      </p:sp>
      <p:sp>
        <p:nvSpPr>
          <p:cNvPr id="18" name="Rectangle 17">
            <a:extLst>
              <a:ext uri="{FF2B5EF4-FFF2-40B4-BE49-F238E27FC236}">
                <a16:creationId xmlns:a16="http://schemas.microsoft.com/office/drawing/2014/main" id="{6E6144FA-1E24-E941-9835-C7B7B942529C}"/>
              </a:ext>
            </a:extLst>
          </p:cNvPr>
          <p:cNvSpPr/>
          <p:nvPr/>
        </p:nvSpPr>
        <p:spPr>
          <a:xfrm>
            <a:off x="5952371" y="2028144"/>
            <a:ext cx="2531931" cy="1119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endParaRPr lang="en-US" sz="1350" dirty="0"/>
          </a:p>
        </p:txBody>
      </p:sp>
      <p:sp>
        <p:nvSpPr>
          <p:cNvPr id="50179" name="Title 8">
            <a:extLst>
              <a:ext uri="{FF2B5EF4-FFF2-40B4-BE49-F238E27FC236}">
                <a16:creationId xmlns:a16="http://schemas.microsoft.com/office/drawing/2014/main" id="{77C62EA8-EAFE-481B-A9F4-4D7E88C66C85}"/>
              </a:ext>
            </a:extLst>
          </p:cNvPr>
          <p:cNvSpPr>
            <a:spLocks noGrp="1" noChangeArrowheads="1"/>
          </p:cNvSpPr>
          <p:nvPr>
            <p:ph type="title"/>
          </p:nvPr>
        </p:nvSpPr>
        <p:spPr/>
        <p:txBody>
          <a:bodyPr/>
          <a:lstStyle/>
          <a:p>
            <a:r>
              <a:rPr lang="es-419">
                <a:latin typeface="Arial" panose="020B0604020202020204" pitchFamily="34" charset="0"/>
                <a:cs typeface="Arial" panose="020B0604020202020204" pitchFamily="34" charset="0"/>
              </a:rPr>
              <a:t>Consejos para ayudarlo a mantener encaminadas sus metas de jubilación</a:t>
            </a:r>
            <a:br>
              <a:rPr lang="es-419"/>
            </a:br>
            <a:endParaRPr lang="es-419"/>
          </a:p>
        </p:txBody>
      </p:sp>
      <p:pic>
        <p:nvPicPr>
          <p:cNvPr id="4" name="Picture 3">
            <a:extLst>
              <a:ext uri="{FF2B5EF4-FFF2-40B4-BE49-F238E27FC236}">
                <a16:creationId xmlns:a16="http://schemas.microsoft.com/office/drawing/2014/main" id="{089BFC8B-BBFB-9F4B-A5E1-6F792D99AB83}"/>
              </a:ext>
            </a:extLst>
          </p:cNvPr>
          <p:cNvPicPr>
            <a:picLocks noChangeAspect="1"/>
          </p:cNvPicPr>
          <p:nvPr/>
        </p:nvPicPr>
        <p:blipFill>
          <a:blip r:embed="rId3"/>
          <a:stretch>
            <a:fillRect/>
          </a:stretch>
        </p:blipFill>
        <p:spPr>
          <a:xfrm>
            <a:off x="2203405" y="3853543"/>
            <a:ext cx="722675" cy="722675"/>
          </a:xfrm>
          <a:prstGeom prst="rect">
            <a:avLst/>
          </a:prstGeom>
        </p:spPr>
      </p:pic>
      <p:pic>
        <p:nvPicPr>
          <p:cNvPr id="5" name="Picture 4">
            <a:extLst>
              <a:ext uri="{FF2B5EF4-FFF2-40B4-BE49-F238E27FC236}">
                <a16:creationId xmlns:a16="http://schemas.microsoft.com/office/drawing/2014/main" id="{5682BC39-FD58-4E4D-8E13-DE3801F6D3A7}"/>
              </a:ext>
            </a:extLst>
          </p:cNvPr>
          <p:cNvPicPr>
            <a:picLocks noChangeAspect="1"/>
          </p:cNvPicPr>
          <p:nvPr/>
        </p:nvPicPr>
        <p:blipFill>
          <a:blip r:embed="rId4"/>
          <a:stretch>
            <a:fillRect/>
          </a:stretch>
        </p:blipFill>
        <p:spPr>
          <a:xfrm>
            <a:off x="4811924" y="3977764"/>
            <a:ext cx="736310" cy="531779"/>
          </a:xfrm>
          <a:prstGeom prst="rect">
            <a:avLst/>
          </a:prstGeom>
        </p:spPr>
      </p:pic>
      <p:pic>
        <p:nvPicPr>
          <p:cNvPr id="20" name="Picture 19">
            <a:extLst>
              <a:ext uri="{FF2B5EF4-FFF2-40B4-BE49-F238E27FC236}">
                <a16:creationId xmlns:a16="http://schemas.microsoft.com/office/drawing/2014/main" id="{990CB3EC-CA5C-784E-8BD3-CAE784B53C0B}"/>
              </a:ext>
            </a:extLst>
          </p:cNvPr>
          <p:cNvPicPr>
            <a:picLocks noChangeAspect="1"/>
          </p:cNvPicPr>
          <p:nvPr/>
        </p:nvPicPr>
        <p:blipFill>
          <a:blip r:embed="rId5"/>
          <a:stretch>
            <a:fillRect/>
          </a:stretch>
        </p:blipFill>
        <p:spPr>
          <a:xfrm>
            <a:off x="7511140" y="3853543"/>
            <a:ext cx="722675" cy="722675"/>
          </a:xfrm>
          <a:prstGeom prst="rect">
            <a:avLst/>
          </a:prstGeom>
        </p:spPr>
      </p:pic>
      <p:sp>
        <p:nvSpPr>
          <p:cNvPr id="50181" name="TextBox 50180"/>
          <p:cNvSpPr txBox="1"/>
          <p:nvPr/>
        </p:nvSpPr>
        <p:spPr>
          <a:xfrm>
            <a:off x="0" y="857250"/>
            <a:ext cx="0" cy="0"/>
          </a:xfrm>
          <a:prstGeom prst="rect">
            <a:avLst/>
          </a:prstGeom>
        </p:spPr>
        <p:txBody>
          <a:bodyPr rtlCol="0" anchor="t">
            <a:noAutofit/>
          </a:bodyPr>
          <a:lstStyle/>
          <a:p>
            <a:pPr algn="l"/>
            <a:endParaRPr lang="en-US" sz="825" dirty="0"/>
          </a:p>
        </p:txBody>
      </p:sp>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ADMASTER-STAMP!MGR0913222411560</a:t>
            </a:r>
          </a:p>
        </p:txBody>
      </p:sp>
      <p:sp>
        <p:nvSpPr>
          <p:cNvPr id="7" name="TextBox 6">
            <a:extLst>
              <a:ext uri="{FF2B5EF4-FFF2-40B4-BE49-F238E27FC236}">
                <a16:creationId xmlns:a16="http://schemas.microsoft.com/office/drawing/2014/main" id="{5A74B329-9552-41AF-E7D8-98EF30BDE24D}"/>
              </a:ext>
            </a:extLst>
          </p:cNvPr>
          <p:cNvSpPr txBox="1"/>
          <p:nvPr/>
        </p:nvSpPr>
        <p:spPr>
          <a:xfrm>
            <a:off x="489546" y="6003804"/>
            <a:ext cx="4572000" cy="215444"/>
          </a:xfrm>
          <a:prstGeom prst="rect">
            <a:avLst/>
          </a:prstGeom>
          <a:noFill/>
        </p:spPr>
        <p:txBody>
          <a:bodyPr wrap="square">
            <a:spAutoFit/>
          </a:bodyPr>
          <a:lstStyle/>
          <a:p>
            <a:r>
              <a:rPr lang="es-419" sz="800"/>
              <a:t>Ninguna estrategia de inversión garantiza que se alcanzarán los objetivos.</a:t>
            </a:r>
          </a:p>
        </p:txBody>
      </p:sp>
      <p:sp>
        <p:nvSpPr>
          <p:cNvPr id="14" name="TextBox 13">
            <a:extLst>
              <a:ext uri="{FF2B5EF4-FFF2-40B4-BE49-F238E27FC236}">
                <a16:creationId xmlns:a16="http://schemas.microsoft.com/office/drawing/2014/main" id="{409F277A-B8BB-CC4C-C6DF-4CFC1499FEC6}"/>
              </a:ext>
            </a:extLst>
          </p:cNvPr>
          <p:cNvSpPr txBox="1"/>
          <p:nvPr/>
        </p:nvSpPr>
        <p:spPr>
          <a:xfrm>
            <a:off x="398463" y="6616024"/>
            <a:ext cx="2127761" cy="246221"/>
          </a:xfrm>
          <a:prstGeom prst="rect">
            <a:avLst/>
          </a:prstGeom>
          <a:noFill/>
        </p:spPr>
        <p:txBody>
          <a:bodyPr wrap="square">
            <a:spAutoFit/>
          </a:bodyPr>
          <a:lstStyle/>
          <a:p>
            <a:r>
              <a:rPr lang="sv-SE" sz="1000" dirty="0"/>
              <a:t>          </a:t>
            </a:r>
            <a:endParaRPr lang="es-419" sz="1000" dirty="0"/>
          </a:p>
        </p:txBody>
      </p:sp>
      <p:sp>
        <p:nvSpPr>
          <p:cNvPr id="3" name="TextBox 2">
            <a:extLst>
              <a:ext uri="{FF2B5EF4-FFF2-40B4-BE49-F238E27FC236}">
                <a16:creationId xmlns:a16="http://schemas.microsoft.com/office/drawing/2014/main" id="{836617CC-A9B0-A1F4-841B-5F00AE04A28C}"/>
              </a:ext>
            </a:extLst>
          </p:cNvPr>
          <p:cNvSpPr txBox="1"/>
          <p:nvPr/>
        </p:nvSpPr>
        <p:spPr>
          <a:xfrm>
            <a:off x="309623" y="6618624"/>
            <a:ext cx="2549324" cy="246221"/>
          </a:xfrm>
          <a:prstGeom prst="rect">
            <a:avLst/>
          </a:prstGeom>
          <a:noFill/>
        </p:spPr>
        <p:txBody>
          <a:bodyPr wrap="square">
            <a:spAutoFit/>
          </a:bodyPr>
          <a:lstStyle/>
          <a:p>
            <a:r>
              <a:rPr lang="en-US" sz="1000" dirty="0"/>
              <a:t>MGS-P599817- SP GE 5/24 -599834</a:t>
            </a:r>
          </a:p>
        </p:txBody>
      </p:sp>
    </p:spTree>
    <p:extLst>
      <p:ext uri="{BB962C8B-B14F-4D97-AF65-F5344CB8AC3E}">
        <p14:creationId xmlns:p14="http://schemas.microsoft.com/office/powerpoint/2010/main" val="331399432"/>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6F7CB3B-8193-8D44-BA33-E8468337297A}"/>
              </a:ext>
            </a:extLst>
          </p:cNvPr>
          <p:cNvSpPr/>
          <p:nvPr/>
        </p:nvSpPr>
        <p:spPr>
          <a:xfrm>
            <a:off x="-1" y="1125527"/>
            <a:ext cx="9144001" cy="4538805"/>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33" name="Rectangle 32">
            <a:extLst>
              <a:ext uri="{FF2B5EF4-FFF2-40B4-BE49-F238E27FC236}">
                <a16:creationId xmlns:a16="http://schemas.microsoft.com/office/drawing/2014/main" id="{AA72924C-5AC1-BC40-A5B8-7002CAAF59A0}"/>
              </a:ext>
            </a:extLst>
          </p:cNvPr>
          <p:cNvSpPr/>
          <p:nvPr/>
        </p:nvSpPr>
        <p:spPr>
          <a:xfrm>
            <a:off x="206040" y="3131812"/>
            <a:ext cx="1649266" cy="1963825"/>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360000" bIns="360000" rtlCol="0" anchor="t"/>
          <a:lstStyle/>
          <a:p>
            <a:pPr>
              <a:spcAft>
                <a:spcPts val="800"/>
              </a:spcAft>
            </a:pPr>
            <a:endParaRPr lang="en-US" sz="4000" dirty="0">
              <a:solidFill>
                <a:schemeClr val="tx1"/>
              </a:solidFill>
            </a:endParaRPr>
          </a:p>
        </p:txBody>
      </p:sp>
      <p:sp>
        <p:nvSpPr>
          <p:cNvPr id="26" name="Rectangle 25">
            <a:extLst>
              <a:ext uri="{FF2B5EF4-FFF2-40B4-BE49-F238E27FC236}">
                <a16:creationId xmlns:a16="http://schemas.microsoft.com/office/drawing/2014/main" id="{32CF8D75-F49F-6F4E-AEEF-935D5A6B97F3}"/>
              </a:ext>
            </a:extLst>
          </p:cNvPr>
          <p:cNvSpPr/>
          <p:nvPr/>
        </p:nvSpPr>
        <p:spPr>
          <a:xfrm>
            <a:off x="7282698" y="3211597"/>
            <a:ext cx="1649266" cy="2147644"/>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360000" bIns="360000" rtlCol="0" anchor="t"/>
          <a:lstStyle/>
          <a:p>
            <a:pPr>
              <a:spcAft>
                <a:spcPts val="800"/>
              </a:spcAft>
            </a:pPr>
            <a:endParaRPr lang="en-US" sz="4000" dirty="0">
              <a:solidFill>
                <a:schemeClr val="tx1"/>
              </a:solidFill>
            </a:endParaRPr>
          </a:p>
        </p:txBody>
      </p:sp>
      <p:sp>
        <p:nvSpPr>
          <p:cNvPr id="5" name="Text Placeholder 4">
            <a:extLst>
              <a:ext uri="{FF2B5EF4-FFF2-40B4-BE49-F238E27FC236}">
                <a16:creationId xmlns:a16="http://schemas.microsoft.com/office/drawing/2014/main" id="{3D2CF87E-E62A-C240-9D09-C2920CCF6908}"/>
              </a:ext>
            </a:extLst>
          </p:cNvPr>
          <p:cNvSpPr>
            <a:spLocks noGrp="1"/>
          </p:cNvSpPr>
          <p:nvPr>
            <p:ph type="body" sz="quarter" idx="15"/>
          </p:nvPr>
        </p:nvSpPr>
        <p:spPr>
          <a:xfrm>
            <a:off x="1519367" y="5649834"/>
            <a:ext cx="7048532" cy="911593"/>
          </a:xfrm>
        </p:spPr>
        <p:txBody>
          <a:bodyPr/>
          <a:lstStyle/>
          <a:p>
            <a:r>
              <a:rPr lang="es-419">
                <a:latin typeface="+mn-lt"/>
              </a:rPr>
              <a:t>Las estimaciones de los ingresos de jubilación proyectados para sus cuentas actuales de John Hancock, contribuciones futuras, contribuciones de los empleadores (si corresponde), así como otras cuentas reservadas para la jubilación; las estimaciones de gastos de jubilación proyectados según algoritmos de propiedad y análisis predictivos; y su puntaje/cálculo de preparación para la jubilación son producto de una comparación de sus ingresos y gastos previstos en la jubilación, son hipotéticas, solo se muestran con fines ilustrativos y no constituyen asesoramiento en materia de inversiones. Revise la sección de cálculos y proyecciones para obtener más detalles. Al calcular su preparación para la jubilación, consulte siempre a sus asesores financieros y legales personales. Los resultados no están garantizados ni representan el rendimiento actual o futuro de ninguna cuenta o inversión específica. Debido a las fluctuaciones del mercado y a otros factores, es posible que no se alcancen los objetivos de inversión. Invertir implica riesgos, y el rendimiento pasado no garantiza los resultados futuros.</a:t>
            </a:r>
          </a:p>
        </p:txBody>
      </p:sp>
      <p:sp>
        <p:nvSpPr>
          <p:cNvPr id="12" name="TextBox 11">
            <a:extLst>
              <a:ext uri="{FF2B5EF4-FFF2-40B4-BE49-F238E27FC236}">
                <a16:creationId xmlns:a16="http://schemas.microsoft.com/office/drawing/2014/main" id="{2B779F54-D388-4F86-BFAC-C8E3B778FE67}"/>
              </a:ext>
            </a:extLst>
          </p:cNvPr>
          <p:cNvSpPr txBox="1"/>
          <p:nvPr/>
        </p:nvSpPr>
        <p:spPr>
          <a:xfrm>
            <a:off x="7381671" y="3244158"/>
            <a:ext cx="1511251" cy="1938992"/>
          </a:xfrm>
          <a:prstGeom prst="rect">
            <a:avLst/>
          </a:prstGeom>
          <a:noFill/>
        </p:spPr>
        <p:txBody>
          <a:bodyPr wrap="square" lIns="0" tIns="0" rIns="0" bIns="0" rtlCol="0">
            <a:spAutoFit/>
          </a:bodyPr>
          <a:lstStyle/>
          <a:p>
            <a:pPr>
              <a:spcBef>
                <a:spcPts val="450"/>
              </a:spcBef>
            </a:pPr>
            <a:r>
              <a:rPr lang="es-419" dirty="0"/>
              <a:t>La capacidad de personalizar sus proyecciones y mejorar su situación</a:t>
            </a:r>
          </a:p>
        </p:txBody>
      </p:sp>
      <p:sp>
        <p:nvSpPr>
          <p:cNvPr id="24" name="TextBox 23">
            <a:extLst>
              <a:ext uri="{FF2B5EF4-FFF2-40B4-BE49-F238E27FC236}">
                <a16:creationId xmlns:a16="http://schemas.microsoft.com/office/drawing/2014/main" id="{D80AD829-F97B-6A4C-AAAD-72274C526A49}"/>
              </a:ext>
            </a:extLst>
          </p:cNvPr>
          <p:cNvSpPr txBox="1"/>
          <p:nvPr/>
        </p:nvSpPr>
        <p:spPr>
          <a:xfrm>
            <a:off x="363833" y="3281571"/>
            <a:ext cx="1279436" cy="830997"/>
          </a:xfrm>
          <a:prstGeom prst="rect">
            <a:avLst/>
          </a:prstGeom>
          <a:noFill/>
        </p:spPr>
        <p:txBody>
          <a:bodyPr wrap="square" lIns="0" tIns="0" rIns="0" bIns="0" rtlCol="0">
            <a:spAutoFit/>
          </a:bodyPr>
          <a:lstStyle/>
          <a:p>
            <a:pPr>
              <a:spcBef>
                <a:spcPts val="450"/>
              </a:spcBef>
            </a:pPr>
            <a:r>
              <a:rPr lang="es-419" dirty="0"/>
              <a:t>Sus ingresos potenciales </a:t>
            </a:r>
          </a:p>
        </p:txBody>
      </p:sp>
      <p:pic>
        <p:nvPicPr>
          <p:cNvPr id="28" name="Picture 27">
            <a:extLst>
              <a:ext uri="{FF2B5EF4-FFF2-40B4-BE49-F238E27FC236}">
                <a16:creationId xmlns:a16="http://schemas.microsoft.com/office/drawing/2014/main" id="{65D3B798-071D-3A4B-B472-C379FF94E6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3549" y="1917694"/>
            <a:ext cx="6613724" cy="3758383"/>
          </a:xfrm>
          <a:prstGeom prst="rect">
            <a:avLst/>
          </a:prstGeom>
        </p:spPr>
      </p:pic>
      <p:sp>
        <p:nvSpPr>
          <p:cNvPr id="25" name="Rectangle 24">
            <a:extLst>
              <a:ext uri="{FF2B5EF4-FFF2-40B4-BE49-F238E27FC236}">
                <a16:creationId xmlns:a16="http://schemas.microsoft.com/office/drawing/2014/main" id="{ED94B175-5BFF-214C-9AB8-7BE6678730D9}"/>
              </a:ext>
            </a:extLst>
          </p:cNvPr>
          <p:cNvSpPr/>
          <p:nvPr/>
        </p:nvSpPr>
        <p:spPr>
          <a:xfrm>
            <a:off x="7282698" y="1359115"/>
            <a:ext cx="1649266" cy="1649394"/>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360000" bIns="360000" rtlCol="0" anchor="t"/>
          <a:lstStyle/>
          <a:p>
            <a:pPr>
              <a:spcAft>
                <a:spcPts val="800"/>
              </a:spcAft>
            </a:pPr>
            <a:endParaRPr lang="en-US" sz="4000" dirty="0">
              <a:solidFill>
                <a:schemeClr val="tx1"/>
              </a:solidFill>
            </a:endParaRPr>
          </a:p>
        </p:txBody>
      </p:sp>
      <p:sp>
        <p:nvSpPr>
          <p:cNvPr id="18" name="Rectangle 17">
            <a:extLst>
              <a:ext uri="{FF2B5EF4-FFF2-40B4-BE49-F238E27FC236}">
                <a16:creationId xmlns:a16="http://schemas.microsoft.com/office/drawing/2014/main" id="{E7FFE242-2F32-CE44-9444-D83C48866BFF}"/>
              </a:ext>
            </a:extLst>
          </p:cNvPr>
          <p:cNvSpPr/>
          <p:nvPr/>
        </p:nvSpPr>
        <p:spPr>
          <a:xfrm>
            <a:off x="206040" y="1343816"/>
            <a:ext cx="1649266" cy="1649394"/>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360000" bIns="360000" rtlCol="0" anchor="t"/>
          <a:lstStyle/>
          <a:p>
            <a:pPr>
              <a:spcAft>
                <a:spcPts val="800"/>
              </a:spcAft>
            </a:pPr>
            <a:endParaRPr lang="en-US" sz="4000" dirty="0">
              <a:solidFill>
                <a:schemeClr val="tx1"/>
              </a:solidFill>
            </a:endParaRPr>
          </a:p>
        </p:txBody>
      </p:sp>
      <p:sp>
        <p:nvSpPr>
          <p:cNvPr id="2" name="TextBox 1">
            <a:extLst>
              <a:ext uri="{FF2B5EF4-FFF2-40B4-BE49-F238E27FC236}">
                <a16:creationId xmlns:a16="http://schemas.microsoft.com/office/drawing/2014/main" id="{45EF341C-86F1-42B4-898C-0EA4454273CF}"/>
              </a:ext>
            </a:extLst>
          </p:cNvPr>
          <p:cNvSpPr txBox="1"/>
          <p:nvPr/>
        </p:nvSpPr>
        <p:spPr>
          <a:xfrm>
            <a:off x="398464" y="1467465"/>
            <a:ext cx="1271605" cy="830997"/>
          </a:xfrm>
          <a:prstGeom prst="rect">
            <a:avLst/>
          </a:prstGeom>
          <a:noFill/>
        </p:spPr>
        <p:txBody>
          <a:bodyPr wrap="square" lIns="0" tIns="0" rIns="0" bIns="0" rtlCol="0">
            <a:spAutoFit/>
          </a:bodyPr>
          <a:lstStyle/>
          <a:p>
            <a:pPr>
              <a:spcBef>
                <a:spcPts val="450"/>
              </a:spcBef>
            </a:pPr>
            <a:r>
              <a:rPr lang="es-419"/>
              <a:t>Sus gastos estimados</a:t>
            </a:r>
          </a:p>
        </p:txBody>
      </p:sp>
      <p:sp>
        <p:nvSpPr>
          <p:cNvPr id="10" name="TextBox 9">
            <a:extLst>
              <a:ext uri="{FF2B5EF4-FFF2-40B4-BE49-F238E27FC236}">
                <a16:creationId xmlns:a16="http://schemas.microsoft.com/office/drawing/2014/main" id="{3E45DDE0-3E47-458B-9373-51C3FA2C5CCB}"/>
              </a:ext>
            </a:extLst>
          </p:cNvPr>
          <p:cNvSpPr txBox="1"/>
          <p:nvPr/>
        </p:nvSpPr>
        <p:spPr>
          <a:xfrm>
            <a:off x="7439124" y="1498759"/>
            <a:ext cx="1271605" cy="1107996"/>
          </a:xfrm>
          <a:prstGeom prst="rect">
            <a:avLst/>
          </a:prstGeom>
          <a:noFill/>
        </p:spPr>
        <p:txBody>
          <a:bodyPr wrap="square" lIns="0" tIns="0" rIns="0" bIns="0" rtlCol="0">
            <a:spAutoFit/>
          </a:bodyPr>
          <a:lstStyle/>
          <a:p>
            <a:pPr>
              <a:spcBef>
                <a:spcPts val="450"/>
              </a:spcBef>
            </a:pPr>
            <a:r>
              <a:rPr lang="es-419"/>
              <a:t>Su progreso hacia su objetivo</a:t>
            </a:r>
          </a:p>
        </p:txBody>
      </p:sp>
      <p:cxnSp>
        <p:nvCxnSpPr>
          <p:cNvPr id="45" name="Elbow Connector 44">
            <a:extLst>
              <a:ext uri="{FF2B5EF4-FFF2-40B4-BE49-F238E27FC236}">
                <a16:creationId xmlns:a16="http://schemas.microsoft.com/office/drawing/2014/main" id="{82432793-16A0-404F-899E-2590010F890A}"/>
              </a:ext>
            </a:extLst>
          </p:cNvPr>
          <p:cNvCxnSpPr>
            <a:cxnSpLocks/>
          </p:cNvCxnSpPr>
          <p:nvPr/>
        </p:nvCxnSpPr>
        <p:spPr>
          <a:xfrm rot="10800000">
            <a:off x="1855306" y="2679225"/>
            <a:ext cx="1331844" cy="927654"/>
          </a:xfrm>
          <a:prstGeom prst="bentConnector3">
            <a:avLst/>
          </a:prstGeom>
          <a:ln w="19050">
            <a:solidFill>
              <a:schemeClr val="accent2"/>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Elbow Connector 45">
            <a:extLst>
              <a:ext uri="{FF2B5EF4-FFF2-40B4-BE49-F238E27FC236}">
                <a16:creationId xmlns:a16="http://schemas.microsoft.com/office/drawing/2014/main" id="{C6321758-E5CF-EA41-BBA8-61CA42F0AEFC}"/>
              </a:ext>
            </a:extLst>
          </p:cNvPr>
          <p:cNvCxnSpPr>
            <a:cxnSpLocks/>
          </p:cNvCxnSpPr>
          <p:nvPr/>
        </p:nvCxnSpPr>
        <p:spPr>
          <a:xfrm flipV="1">
            <a:off x="6229596" y="2679225"/>
            <a:ext cx="1053102" cy="1033670"/>
          </a:xfrm>
          <a:prstGeom prst="bentConnector3">
            <a:avLst/>
          </a:prstGeom>
          <a:ln w="19050">
            <a:solidFill>
              <a:schemeClr val="accent2"/>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Elbow Connector 46">
            <a:extLst>
              <a:ext uri="{FF2B5EF4-FFF2-40B4-BE49-F238E27FC236}">
                <a16:creationId xmlns:a16="http://schemas.microsoft.com/office/drawing/2014/main" id="{7831E330-0B84-6047-BDEF-C931D8882B7D}"/>
              </a:ext>
            </a:extLst>
          </p:cNvPr>
          <p:cNvCxnSpPr>
            <a:cxnSpLocks/>
          </p:cNvCxnSpPr>
          <p:nvPr/>
        </p:nvCxnSpPr>
        <p:spPr>
          <a:xfrm flipV="1">
            <a:off x="6229596" y="4640547"/>
            <a:ext cx="1053102" cy="225287"/>
          </a:xfrm>
          <a:prstGeom prst="bentConnector3">
            <a:avLst/>
          </a:prstGeom>
          <a:ln w="19050">
            <a:solidFill>
              <a:schemeClr val="accent2"/>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Elbow Connector 47">
            <a:extLst>
              <a:ext uri="{FF2B5EF4-FFF2-40B4-BE49-F238E27FC236}">
                <a16:creationId xmlns:a16="http://schemas.microsoft.com/office/drawing/2014/main" id="{4C74E868-E0C5-5C45-85E5-89E3AC03FCB8}"/>
              </a:ext>
            </a:extLst>
          </p:cNvPr>
          <p:cNvCxnSpPr>
            <a:cxnSpLocks/>
          </p:cNvCxnSpPr>
          <p:nvPr/>
        </p:nvCxnSpPr>
        <p:spPr>
          <a:xfrm rot="10800000" flipV="1">
            <a:off x="1855308" y="4068726"/>
            <a:ext cx="1331843" cy="797108"/>
          </a:xfrm>
          <a:prstGeom prst="bentConnector3">
            <a:avLst/>
          </a:prstGeom>
          <a:ln w="19050">
            <a:solidFill>
              <a:schemeClr val="accent2"/>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pic>
        <p:nvPicPr>
          <p:cNvPr id="49" name="Graphic 48">
            <a:extLst>
              <a:ext uri="{FF2B5EF4-FFF2-40B4-BE49-F238E27FC236}">
                <a16:creationId xmlns:a16="http://schemas.microsoft.com/office/drawing/2014/main" id="{36B5A1A6-100E-5B42-9447-2ECD22663B0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04446" y="2410816"/>
            <a:ext cx="471637" cy="471637"/>
          </a:xfrm>
          <a:prstGeom prst="rect">
            <a:avLst/>
          </a:prstGeom>
        </p:spPr>
      </p:pic>
      <p:pic>
        <p:nvPicPr>
          <p:cNvPr id="50" name="Graphic 49">
            <a:extLst>
              <a:ext uri="{FF2B5EF4-FFF2-40B4-BE49-F238E27FC236}">
                <a16:creationId xmlns:a16="http://schemas.microsoft.com/office/drawing/2014/main" id="{274EDED5-E460-2F41-9F2A-F8CDBA29A92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83549" y="4517667"/>
            <a:ext cx="471637" cy="471637"/>
          </a:xfrm>
          <a:prstGeom prst="rect">
            <a:avLst/>
          </a:prstGeom>
        </p:spPr>
      </p:pic>
      <p:pic>
        <p:nvPicPr>
          <p:cNvPr id="51" name="Graphic 50">
            <a:extLst>
              <a:ext uri="{FF2B5EF4-FFF2-40B4-BE49-F238E27FC236}">
                <a16:creationId xmlns:a16="http://schemas.microsoft.com/office/drawing/2014/main" id="{3F8E8433-8112-B949-8AE2-EE0ADD1343E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52978" y="2421459"/>
            <a:ext cx="471637" cy="471637"/>
          </a:xfrm>
          <a:prstGeom prst="rect">
            <a:avLst/>
          </a:prstGeom>
        </p:spPr>
      </p:pic>
      <p:pic>
        <p:nvPicPr>
          <p:cNvPr id="52" name="Graphic 51">
            <a:extLst>
              <a:ext uri="{FF2B5EF4-FFF2-40B4-BE49-F238E27FC236}">
                <a16:creationId xmlns:a16="http://schemas.microsoft.com/office/drawing/2014/main" id="{8DFB05FA-1932-4747-A36F-928D8BC8A26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34928" y="4806377"/>
            <a:ext cx="408748" cy="408748"/>
          </a:xfrm>
          <a:prstGeom prst="rect">
            <a:avLst/>
          </a:prstGeom>
        </p:spPr>
      </p:pic>
      <p:sp>
        <p:nvSpPr>
          <p:cNvPr id="8" name="Rectangle 7">
            <a:extLst>
              <a:ext uri="{FF2B5EF4-FFF2-40B4-BE49-F238E27FC236}">
                <a16:creationId xmlns:a16="http://schemas.microsoft.com/office/drawing/2014/main" id="{979C9818-1E2D-1413-66F1-2BBABBD96201}"/>
              </a:ext>
            </a:extLst>
          </p:cNvPr>
          <p:cNvSpPr/>
          <p:nvPr/>
        </p:nvSpPr>
        <p:spPr>
          <a:xfrm>
            <a:off x="-20875" y="397663"/>
            <a:ext cx="9164875" cy="8675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l"/>
            <a:endParaRPr lang="en-US" dirty="0">
              <a:solidFill>
                <a:srgbClr val="0432FF"/>
              </a:solidFill>
            </a:endParaRPr>
          </a:p>
        </p:txBody>
      </p:sp>
      <p:sp>
        <p:nvSpPr>
          <p:cNvPr id="9" name="TextBox 8">
            <a:extLst>
              <a:ext uri="{FF2B5EF4-FFF2-40B4-BE49-F238E27FC236}">
                <a16:creationId xmlns:a16="http://schemas.microsoft.com/office/drawing/2014/main" id="{DEADF982-2E5C-2F36-121B-FDE61F425324}"/>
              </a:ext>
            </a:extLst>
          </p:cNvPr>
          <p:cNvSpPr txBox="1"/>
          <p:nvPr/>
        </p:nvSpPr>
        <p:spPr>
          <a:xfrm>
            <a:off x="1176200" y="330757"/>
            <a:ext cx="7648415" cy="707886"/>
          </a:xfrm>
          <a:prstGeom prst="rect">
            <a:avLst/>
          </a:prstGeom>
          <a:noFill/>
        </p:spPr>
        <p:txBody>
          <a:bodyPr wrap="square" rtlCol="0">
            <a:spAutoFit/>
          </a:bodyPr>
          <a:lstStyle/>
          <a:p>
            <a:r>
              <a:rPr lang="es-419"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¿No está seguro de cuánto ahorrar? </a:t>
            </a:r>
          </a:p>
          <a:p>
            <a:r>
              <a:rPr lang="es-419" sz="1800" dirty="0">
                <a:solidFill>
                  <a:schemeClr val="bg1"/>
                </a:solidFill>
                <a:latin typeface="Arial" panose="020B0604020202020204" pitchFamily="34" charset="0"/>
                <a:ea typeface="Calibri" panose="020F0502020204030204" pitchFamily="34" charset="0"/>
                <a:cs typeface="Arial" panose="020B0604020202020204" pitchFamily="34" charset="0"/>
              </a:rPr>
              <a:t>Visite </a:t>
            </a:r>
            <a:r>
              <a:rPr lang="es-419" sz="2200" b="1" dirty="0">
                <a:solidFill>
                  <a:schemeClr val="bg1"/>
                </a:solidFill>
                <a:latin typeface="Arial" panose="020B0604020202020204" pitchFamily="34" charset="0"/>
                <a:ea typeface="Calibri" panose="020F0502020204030204" pitchFamily="34" charset="0"/>
                <a:cs typeface="Arial" panose="020B0604020202020204" pitchFamily="34" charset="0"/>
              </a:rPr>
              <a:t>myplan.johnhancock.com </a:t>
            </a:r>
            <a:r>
              <a:rPr lang="es-419" dirty="0">
                <a:solidFill>
                  <a:schemeClr val="bg1"/>
                </a:solidFill>
                <a:latin typeface="Arial" panose="020B0604020202020204" pitchFamily="34" charset="0"/>
                <a:ea typeface="Calibri" panose="020F0502020204030204" pitchFamily="34" charset="0"/>
                <a:cs typeface="Arial" panose="020B0604020202020204" pitchFamily="34" charset="0"/>
              </a:rPr>
              <a:t>para explorar nuestro planificador de jubilación</a:t>
            </a:r>
          </a:p>
        </p:txBody>
      </p:sp>
      <p:pic>
        <p:nvPicPr>
          <p:cNvPr id="13" name="Graphic 12">
            <a:extLst>
              <a:ext uri="{FF2B5EF4-FFF2-40B4-BE49-F238E27FC236}">
                <a16:creationId xmlns:a16="http://schemas.microsoft.com/office/drawing/2014/main" id="{9CE6918E-330D-B7EE-A681-D900FB178B7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63833" y="476162"/>
            <a:ext cx="661050" cy="661050"/>
          </a:xfrm>
          <a:prstGeom prst="rect">
            <a:avLst/>
          </a:prstGeom>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ADMASTER-STAMP!MGR0607232942911</a:t>
            </a:r>
          </a:p>
        </p:txBody>
      </p:sp>
      <p:sp>
        <p:nvSpPr>
          <p:cNvPr id="7" name="TextBox 6">
            <a:extLst>
              <a:ext uri="{FF2B5EF4-FFF2-40B4-BE49-F238E27FC236}">
                <a16:creationId xmlns:a16="http://schemas.microsoft.com/office/drawing/2014/main" id="{2E98DE9D-244E-5697-91AF-F2EE817B5165}"/>
              </a:ext>
            </a:extLst>
          </p:cNvPr>
          <p:cNvSpPr txBox="1"/>
          <p:nvPr/>
        </p:nvSpPr>
        <p:spPr>
          <a:xfrm>
            <a:off x="1519367" y="5552966"/>
            <a:ext cx="3200400" cy="123111"/>
          </a:xfrm>
          <a:prstGeom prst="rect">
            <a:avLst/>
          </a:prstGeom>
          <a:noFill/>
        </p:spPr>
        <p:txBody>
          <a:bodyPr wrap="square" lIns="0" tIns="0" rIns="0" bIns="0" rtlCol="0">
            <a:spAutoFit/>
          </a:bodyPr>
          <a:lstStyle/>
          <a:p>
            <a:pPr algn="l">
              <a:spcBef>
                <a:spcPts val="600"/>
              </a:spcBef>
            </a:pPr>
            <a:r>
              <a:rPr lang="es-419" sz="800"/>
              <a:t>Solo para fines ilustrativos.</a:t>
            </a:r>
          </a:p>
        </p:txBody>
      </p:sp>
      <p:sp>
        <p:nvSpPr>
          <p:cNvPr id="11" name="TextBox 10">
            <a:extLst>
              <a:ext uri="{FF2B5EF4-FFF2-40B4-BE49-F238E27FC236}">
                <a16:creationId xmlns:a16="http://schemas.microsoft.com/office/drawing/2014/main" id="{92B2B5F6-4254-861E-26BF-603F06AA66B8}"/>
              </a:ext>
            </a:extLst>
          </p:cNvPr>
          <p:cNvSpPr txBox="1"/>
          <p:nvPr/>
        </p:nvSpPr>
        <p:spPr>
          <a:xfrm>
            <a:off x="398463" y="6616024"/>
            <a:ext cx="2127761" cy="246221"/>
          </a:xfrm>
          <a:prstGeom prst="rect">
            <a:avLst/>
          </a:prstGeom>
          <a:noFill/>
        </p:spPr>
        <p:txBody>
          <a:bodyPr wrap="square">
            <a:spAutoFit/>
          </a:bodyPr>
          <a:lstStyle/>
          <a:p>
            <a:r>
              <a:rPr lang="sv-SE" sz="1000" dirty="0"/>
              <a:t>          </a:t>
            </a:r>
            <a:endParaRPr lang="es-419" sz="1000" dirty="0"/>
          </a:p>
        </p:txBody>
      </p:sp>
      <p:sp>
        <p:nvSpPr>
          <p:cNvPr id="4" name="TextBox 3">
            <a:extLst>
              <a:ext uri="{FF2B5EF4-FFF2-40B4-BE49-F238E27FC236}">
                <a16:creationId xmlns:a16="http://schemas.microsoft.com/office/drawing/2014/main" id="{EB7EC39E-CBF5-1334-4DFF-286D449E2EB7}"/>
              </a:ext>
            </a:extLst>
          </p:cNvPr>
          <p:cNvSpPr txBox="1"/>
          <p:nvPr/>
        </p:nvSpPr>
        <p:spPr>
          <a:xfrm>
            <a:off x="309623" y="6618624"/>
            <a:ext cx="2549324" cy="246221"/>
          </a:xfrm>
          <a:prstGeom prst="rect">
            <a:avLst/>
          </a:prstGeom>
          <a:noFill/>
        </p:spPr>
        <p:txBody>
          <a:bodyPr wrap="square">
            <a:spAutoFit/>
          </a:bodyPr>
          <a:lstStyle/>
          <a:p>
            <a:r>
              <a:rPr lang="en-US" sz="1000" dirty="0"/>
              <a:t>MGS-P599817- SP GE 5/24 -599834</a:t>
            </a:r>
          </a:p>
        </p:txBody>
      </p:sp>
    </p:spTree>
    <p:custDataLst>
      <p:tags r:id="rId1"/>
    </p:custDataLst>
    <p:extLst>
      <p:ext uri="{BB962C8B-B14F-4D97-AF65-F5344CB8AC3E}">
        <p14:creationId xmlns:p14="http://schemas.microsoft.com/office/powerpoint/2010/main" val="161270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D08EA-7A5A-8A42-9185-110EAF46532D}"/>
              </a:ext>
            </a:extLst>
          </p:cNvPr>
          <p:cNvSpPr>
            <a:spLocks noGrp="1"/>
          </p:cNvSpPr>
          <p:nvPr>
            <p:ph type="title"/>
          </p:nvPr>
        </p:nvSpPr>
        <p:spPr/>
        <p:txBody>
          <a:bodyPr/>
          <a:lstStyle/>
          <a:p>
            <a:r>
              <a:rPr lang="es-419"/>
              <a:t>¿Cuál es su situación actual?</a:t>
            </a:r>
            <a:br>
              <a:rPr lang="es-419"/>
            </a:br>
            <a:r>
              <a:rPr lang="es-419"/>
              <a:t> </a:t>
            </a:r>
          </a:p>
        </p:txBody>
      </p:sp>
      <p:sp>
        <p:nvSpPr>
          <p:cNvPr id="18" name="Rectangle 17">
            <a:extLst>
              <a:ext uri="{FF2B5EF4-FFF2-40B4-BE49-F238E27FC236}">
                <a16:creationId xmlns:a16="http://schemas.microsoft.com/office/drawing/2014/main" id="{C6EB9FCA-F75C-CC43-ABD9-426144C18913}"/>
              </a:ext>
            </a:extLst>
          </p:cNvPr>
          <p:cNvSpPr/>
          <p:nvPr/>
        </p:nvSpPr>
        <p:spPr>
          <a:xfrm>
            <a:off x="1" y="1263512"/>
            <a:ext cx="4978398" cy="4798634"/>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19" name="Rectangle 18">
            <a:extLst>
              <a:ext uri="{FF2B5EF4-FFF2-40B4-BE49-F238E27FC236}">
                <a16:creationId xmlns:a16="http://schemas.microsoft.com/office/drawing/2014/main" id="{25557385-D6F2-674D-A48D-52BF60A146C2}"/>
              </a:ext>
            </a:extLst>
          </p:cNvPr>
          <p:cNvSpPr/>
          <p:nvPr/>
        </p:nvSpPr>
        <p:spPr>
          <a:xfrm>
            <a:off x="312056" y="2055679"/>
            <a:ext cx="4351384" cy="727030"/>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900000" tIns="0" rIns="360000" bIns="0" rtlCol="0" anchor="ctr" anchorCtr="0"/>
          <a:lstStyle/>
          <a:p>
            <a:pPr>
              <a:spcAft>
                <a:spcPts val="800"/>
              </a:spcAft>
            </a:pPr>
            <a:r>
              <a:rPr lang="es-419" sz="2000">
                <a:solidFill>
                  <a:schemeClr val="tx1"/>
                </a:solidFill>
              </a:rPr>
              <a:t>Ingresos </a:t>
            </a:r>
          </a:p>
        </p:txBody>
      </p:sp>
      <p:pic>
        <p:nvPicPr>
          <p:cNvPr id="28" name="Picture 27">
            <a:extLst>
              <a:ext uri="{FF2B5EF4-FFF2-40B4-BE49-F238E27FC236}">
                <a16:creationId xmlns:a16="http://schemas.microsoft.com/office/drawing/2014/main" id="{53956454-6F13-5A4D-96AD-FE57075DAF3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753" b="6541"/>
          <a:stretch/>
        </p:blipFill>
        <p:spPr>
          <a:xfrm>
            <a:off x="4978399" y="1263511"/>
            <a:ext cx="4165600" cy="4798633"/>
          </a:xfrm>
          <a:prstGeom prst="rect">
            <a:avLst/>
          </a:prstGeom>
        </p:spPr>
      </p:pic>
      <p:sp>
        <p:nvSpPr>
          <p:cNvPr id="29" name="Rectangle 28">
            <a:extLst>
              <a:ext uri="{FF2B5EF4-FFF2-40B4-BE49-F238E27FC236}">
                <a16:creationId xmlns:a16="http://schemas.microsoft.com/office/drawing/2014/main" id="{D9E396A7-5C4A-8E48-BF86-D1A2CAE3DC84}"/>
              </a:ext>
            </a:extLst>
          </p:cNvPr>
          <p:cNvSpPr/>
          <p:nvPr/>
        </p:nvSpPr>
        <p:spPr>
          <a:xfrm>
            <a:off x="312056" y="1565286"/>
            <a:ext cx="4572000" cy="369332"/>
          </a:xfrm>
          <a:prstGeom prst="rect">
            <a:avLst/>
          </a:prstGeom>
        </p:spPr>
        <p:txBody>
          <a:bodyPr>
            <a:spAutoFit/>
          </a:bodyPr>
          <a:lstStyle/>
          <a:p>
            <a:pPr>
              <a:spcBef>
                <a:spcPts val="2000"/>
              </a:spcBef>
            </a:pPr>
            <a:r>
              <a:rPr lang="es-419" b="1"/>
              <a:t>Evalúe su situación financiera actual</a:t>
            </a:r>
          </a:p>
        </p:txBody>
      </p:sp>
      <p:sp>
        <p:nvSpPr>
          <p:cNvPr id="30" name="Rectangle 29">
            <a:extLst>
              <a:ext uri="{FF2B5EF4-FFF2-40B4-BE49-F238E27FC236}">
                <a16:creationId xmlns:a16="http://schemas.microsoft.com/office/drawing/2014/main" id="{C961CE99-196A-B741-9847-3DD6C92FD84B}"/>
              </a:ext>
            </a:extLst>
          </p:cNvPr>
          <p:cNvSpPr/>
          <p:nvPr/>
        </p:nvSpPr>
        <p:spPr>
          <a:xfrm>
            <a:off x="312056" y="3010352"/>
            <a:ext cx="4351384" cy="727030"/>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900000" tIns="0" rIns="360000" bIns="0" rtlCol="0" anchor="ctr" anchorCtr="0"/>
          <a:lstStyle/>
          <a:p>
            <a:pPr>
              <a:lnSpc>
                <a:spcPct val="100000"/>
              </a:lnSpc>
              <a:spcAft>
                <a:spcPts val="800"/>
              </a:spcAft>
            </a:pPr>
            <a:r>
              <a:rPr lang="es-419" sz="2000">
                <a:solidFill>
                  <a:schemeClr val="tx1"/>
                </a:solidFill>
                <a:highlight>
                  <a:srgbClr val="FFFFFD"/>
                </a:highlight>
              </a:rPr>
              <a:t>Gastos</a:t>
            </a:r>
          </a:p>
        </p:txBody>
      </p:sp>
      <p:sp>
        <p:nvSpPr>
          <p:cNvPr id="32" name="Rectangle 31">
            <a:extLst>
              <a:ext uri="{FF2B5EF4-FFF2-40B4-BE49-F238E27FC236}">
                <a16:creationId xmlns:a16="http://schemas.microsoft.com/office/drawing/2014/main" id="{BC4F8AA8-1AFF-E146-9482-5FB6B962AB83}"/>
              </a:ext>
            </a:extLst>
          </p:cNvPr>
          <p:cNvSpPr/>
          <p:nvPr/>
        </p:nvSpPr>
        <p:spPr>
          <a:xfrm>
            <a:off x="312056" y="3965025"/>
            <a:ext cx="4351384" cy="727030"/>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900000" tIns="0" rIns="360000" bIns="0" rtlCol="0" anchor="ctr" anchorCtr="0"/>
          <a:lstStyle/>
          <a:p>
            <a:pPr lvl="0"/>
            <a:r>
              <a:rPr lang="es-419" sz="2000">
                <a:solidFill>
                  <a:schemeClr val="tx1"/>
                </a:solidFill>
              </a:rPr>
              <a:t>Ahorros </a:t>
            </a:r>
          </a:p>
        </p:txBody>
      </p:sp>
      <p:sp>
        <p:nvSpPr>
          <p:cNvPr id="34" name="Rectangle 33">
            <a:extLst>
              <a:ext uri="{FF2B5EF4-FFF2-40B4-BE49-F238E27FC236}">
                <a16:creationId xmlns:a16="http://schemas.microsoft.com/office/drawing/2014/main" id="{F0420A37-776C-E544-B62C-6F52492C766A}"/>
              </a:ext>
            </a:extLst>
          </p:cNvPr>
          <p:cNvSpPr/>
          <p:nvPr/>
        </p:nvSpPr>
        <p:spPr>
          <a:xfrm>
            <a:off x="312056" y="4919698"/>
            <a:ext cx="4351384" cy="727030"/>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900000" tIns="0" rIns="360000" bIns="0" rtlCol="0" anchor="ctr" anchorCtr="0"/>
          <a:lstStyle/>
          <a:p>
            <a:r>
              <a:rPr lang="es-419" sz="2000">
                <a:solidFill>
                  <a:schemeClr val="tx1"/>
                </a:solidFill>
              </a:rPr>
              <a:t>Deudas</a:t>
            </a:r>
          </a:p>
        </p:txBody>
      </p:sp>
      <p:pic>
        <p:nvPicPr>
          <p:cNvPr id="17" name="Graphic 16">
            <a:extLst>
              <a:ext uri="{FF2B5EF4-FFF2-40B4-BE49-F238E27FC236}">
                <a16:creationId xmlns:a16="http://schemas.microsoft.com/office/drawing/2014/main" id="{DBEB90BC-3433-B241-8004-ABFD010F4F5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40518" y="4094317"/>
            <a:ext cx="468447" cy="468447"/>
          </a:xfrm>
          <a:prstGeom prst="rect">
            <a:avLst/>
          </a:prstGeom>
        </p:spPr>
      </p:pic>
      <p:pic>
        <p:nvPicPr>
          <p:cNvPr id="21" name="Graphic 20">
            <a:extLst>
              <a:ext uri="{FF2B5EF4-FFF2-40B4-BE49-F238E27FC236}">
                <a16:creationId xmlns:a16="http://schemas.microsoft.com/office/drawing/2014/main" id="{F4082D51-2DEE-CF45-9B49-09D1135B786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540517" y="3139644"/>
            <a:ext cx="468447" cy="468447"/>
          </a:xfrm>
          <a:prstGeom prst="rect">
            <a:avLst/>
          </a:prstGeom>
        </p:spPr>
      </p:pic>
      <p:pic>
        <p:nvPicPr>
          <p:cNvPr id="23" name="Graphic 22">
            <a:extLst>
              <a:ext uri="{FF2B5EF4-FFF2-40B4-BE49-F238E27FC236}">
                <a16:creationId xmlns:a16="http://schemas.microsoft.com/office/drawing/2014/main" id="{CC10A5E4-09E0-404F-B125-4D4B125BF0E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540515" y="2184970"/>
            <a:ext cx="468447" cy="468447"/>
          </a:xfrm>
          <a:prstGeom prst="rect">
            <a:avLst/>
          </a:prstGeom>
        </p:spPr>
      </p:pic>
      <p:pic>
        <p:nvPicPr>
          <p:cNvPr id="26" name="Graphic 25">
            <a:extLst>
              <a:ext uri="{FF2B5EF4-FFF2-40B4-BE49-F238E27FC236}">
                <a16:creationId xmlns:a16="http://schemas.microsoft.com/office/drawing/2014/main" id="{4A47D615-3971-944D-AFE8-78ED2C441AE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540514" y="5048990"/>
            <a:ext cx="468447" cy="468447"/>
          </a:xfrm>
          <a:prstGeom prst="rect">
            <a:avLst/>
          </a:prstGeom>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ADMASTER-STAMP!MGR0607232942911</a:t>
            </a:r>
          </a:p>
        </p:txBody>
      </p:sp>
      <p:sp>
        <p:nvSpPr>
          <p:cNvPr id="4" name="TextBox 3">
            <a:extLst>
              <a:ext uri="{FF2B5EF4-FFF2-40B4-BE49-F238E27FC236}">
                <a16:creationId xmlns:a16="http://schemas.microsoft.com/office/drawing/2014/main" id="{80BE9053-90E8-E369-40A4-FB35142CFF16}"/>
              </a:ext>
            </a:extLst>
          </p:cNvPr>
          <p:cNvSpPr txBox="1"/>
          <p:nvPr/>
        </p:nvSpPr>
        <p:spPr>
          <a:xfrm>
            <a:off x="398463" y="6616024"/>
            <a:ext cx="2127761" cy="246221"/>
          </a:xfrm>
          <a:prstGeom prst="rect">
            <a:avLst/>
          </a:prstGeom>
          <a:noFill/>
        </p:spPr>
        <p:txBody>
          <a:bodyPr wrap="square">
            <a:spAutoFit/>
          </a:bodyPr>
          <a:lstStyle/>
          <a:p>
            <a:r>
              <a:rPr lang="sv-SE" sz="1000" dirty="0"/>
              <a:t>          </a:t>
            </a:r>
            <a:endParaRPr lang="es-419" sz="1000" dirty="0"/>
          </a:p>
        </p:txBody>
      </p:sp>
      <p:sp>
        <p:nvSpPr>
          <p:cNvPr id="7" name="TextBox 6">
            <a:extLst>
              <a:ext uri="{FF2B5EF4-FFF2-40B4-BE49-F238E27FC236}">
                <a16:creationId xmlns:a16="http://schemas.microsoft.com/office/drawing/2014/main" id="{24EA1AEE-F994-3845-9E0D-4FC8C4AAB25E}"/>
              </a:ext>
            </a:extLst>
          </p:cNvPr>
          <p:cNvSpPr txBox="1"/>
          <p:nvPr/>
        </p:nvSpPr>
        <p:spPr>
          <a:xfrm>
            <a:off x="309623" y="6618624"/>
            <a:ext cx="2549324" cy="246221"/>
          </a:xfrm>
          <a:prstGeom prst="rect">
            <a:avLst/>
          </a:prstGeom>
          <a:noFill/>
        </p:spPr>
        <p:txBody>
          <a:bodyPr wrap="square">
            <a:spAutoFit/>
          </a:bodyPr>
          <a:lstStyle/>
          <a:p>
            <a:r>
              <a:rPr lang="en-US" sz="1000" dirty="0"/>
              <a:t>MGS-P599817- SP GE 5/24 -599834</a:t>
            </a:r>
          </a:p>
        </p:txBody>
      </p:sp>
    </p:spTree>
    <p:custDataLst>
      <p:tags r:id="rId1"/>
    </p:custDataLst>
    <p:extLst>
      <p:ext uri="{BB962C8B-B14F-4D97-AF65-F5344CB8AC3E}">
        <p14:creationId xmlns:p14="http://schemas.microsoft.com/office/powerpoint/2010/main" val="116446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DD5E35-AAFD-7B05-1F04-D28130AA2C59}"/>
              </a:ext>
            </a:extLst>
          </p:cNvPr>
          <p:cNvSpPr/>
          <p:nvPr/>
        </p:nvSpPr>
        <p:spPr>
          <a:xfrm>
            <a:off x="0" y="4616676"/>
            <a:ext cx="9144000" cy="13179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2" name="Title 1">
            <a:extLst>
              <a:ext uri="{FF2B5EF4-FFF2-40B4-BE49-F238E27FC236}">
                <a16:creationId xmlns:a16="http://schemas.microsoft.com/office/drawing/2014/main" id="{02B84D7D-4483-024E-B4E1-E5ACAD6B55A1}"/>
              </a:ext>
            </a:extLst>
          </p:cNvPr>
          <p:cNvSpPr>
            <a:spLocks noGrp="1"/>
          </p:cNvSpPr>
          <p:nvPr>
            <p:ph type="title"/>
          </p:nvPr>
        </p:nvSpPr>
        <p:spPr/>
        <p:txBody>
          <a:bodyPr/>
          <a:lstStyle/>
          <a:p>
            <a:r>
              <a:rPr lang="es-419"/>
              <a:t>¿Está aprovechando su plan?</a:t>
            </a:r>
          </a:p>
        </p:txBody>
      </p:sp>
      <p:sp>
        <p:nvSpPr>
          <p:cNvPr id="14" name="Rectangle 13">
            <a:extLst>
              <a:ext uri="{FF2B5EF4-FFF2-40B4-BE49-F238E27FC236}">
                <a16:creationId xmlns:a16="http://schemas.microsoft.com/office/drawing/2014/main" id="{5B4AD8B4-66A8-AA46-9A1D-B9C80E26EC7F}"/>
              </a:ext>
            </a:extLst>
          </p:cNvPr>
          <p:cNvSpPr/>
          <p:nvPr/>
        </p:nvSpPr>
        <p:spPr>
          <a:xfrm>
            <a:off x="985531" y="1427063"/>
            <a:ext cx="4132569" cy="1335024"/>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360000" bIns="0" rtlCol="0" anchor="ctr" anchorCtr="0"/>
          <a:lstStyle/>
          <a:p>
            <a:r>
              <a:rPr lang="es-419" sz="1600" dirty="0">
                <a:solidFill>
                  <a:schemeClr val="tx1"/>
                </a:solidFill>
                <a:highlight>
                  <a:srgbClr val="FFFFFD"/>
                </a:highlight>
              </a:rPr>
              <a:t>Vaya a </a:t>
            </a:r>
            <a:r>
              <a:rPr lang="es-419" b="1" dirty="0">
                <a:solidFill>
                  <a:schemeClr val="tx1"/>
                </a:solidFill>
                <a:highlight>
                  <a:srgbClr val="FFFFFD"/>
                </a:highlight>
              </a:rPr>
              <a:t>myplan.johnhancock.com</a:t>
            </a:r>
            <a:r>
              <a:rPr lang="es-419" dirty="0">
                <a:solidFill>
                  <a:schemeClr val="tx1"/>
                </a:solidFill>
                <a:highlight>
                  <a:srgbClr val="FFFFFD"/>
                </a:highlight>
              </a:rPr>
              <a:t>,</a:t>
            </a:r>
            <a:r>
              <a:rPr lang="es-419" b="1" dirty="0">
                <a:solidFill>
                  <a:schemeClr val="tx1"/>
                </a:solidFill>
                <a:highlight>
                  <a:srgbClr val="FFFFFD"/>
                </a:highlight>
              </a:rPr>
              <a:t> </a:t>
            </a:r>
            <a:r>
              <a:rPr lang="es-419" dirty="0">
                <a:solidFill>
                  <a:schemeClr val="tx1"/>
                </a:solidFill>
                <a:highlight>
                  <a:srgbClr val="FFFFFD"/>
                </a:highlight>
              </a:rPr>
              <a:t>o</a:t>
            </a:r>
            <a:r>
              <a:rPr lang="es-419" b="1" dirty="0">
                <a:solidFill>
                  <a:schemeClr val="tx1"/>
                </a:solidFill>
                <a:highlight>
                  <a:srgbClr val="FFFFFD"/>
                </a:highlight>
              </a:rPr>
              <a:t> </a:t>
            </a:r>
            <a:r>
              <a:rPr lang="es-419" dirty="0">
                <a:solidFill>
                  <a:schemeClr val="tx1"/>
                </a:solidFill>
                <a:highlight>
                  <a:srgbClr val="FFFFFD"/>
                </a:highlight>
              </a:rPr>
              <a:t>descargue la</a:t>
            </a:r>
            <a:r>
              <a:rPr lang="es-419" b="1" dirty="0">
                <a:solidFill>
                  <a:schemeClr val="tx1"/>
                </a:solidFill>
                <a:highlight>
                  <a:srgbClr val="FFFFFD"/>
                </a:highlight>
              </a:rPr>
              <a:t> aplicación de jubilación de John </a:t>
            </a:r>
            <a:r>
              <a:rPr lang="es-419" b="1" dirty="0" err="1">
                <a:solidFill>
                  <a:schemeClr val="tx1"/>
                </a:solidFill>
                <a:highlight>
                  <a:srgbClr val="FFFFFD"/>
                </a:highlight>
              </a:rPr>
              <a:t>Hancock</a:t>
            </a:r>
            <a:r>
              <a:rPr lang="es-419" b="1" dirty="0">
                <a:solidFill>
                  <a:schemeClr val="tx1"/>
                </a:solidFill>
                <a:highlight>
                  <a:srgbClr val="FFFFFD"/>
                </a:highlight>
              </a:rPr>
              <a:t> </a:t>
            </a:r>
            <a:r>
              <a:rPr lang="es-419" dirty="0">
                <a:solidFill>
                  <a:schemeClr val="tx1"/>
                </a:solidFill>
                <a:highlight>
                  <a:srgbClr val="FFFFFD"/>
                </a:highlight>
              </a:rPr>
              <a:t>para registrarse.</a:t>
            </a:r>
          </a:p>
          <a:p>
            <a:endParaRPr lang="en-US" sz="1600" dirty="0">
              <a:solidFill>
                <a:schemeClr val="tx1"/>
              </a:solidFill>
              <a:highlight>
                <a:srgbClr val="FFFFFD"/>
              </a:highlight>
            </a:endParaRPr>
          </a:p>
        </p:txBody>
      </p:sp>
      <p:sp>
        <p:nvSpPr>
          <p:cNvPr id="16" name="Rectangle 15">
            <a:extLst>
              <a:ext uri="{FF2B5EF4-FFF2-40B4-BE49-F238E27FC236}">
                <a16:creationId xmlns:a16="http://schemas.microsoft.com/office/drawing/2014/main" id="{2E5C517B-AB0E-E848-BCD2-6653FEBE2652}"/>
              </a:ext>
            </a:extLst>
          </p:cNvPr>
          <p:cNvSpPr/>
          <p:nvPr/>
        </p:nvSpPr>
        <p:spPr>
          <a:xfrm>
            <a:off x="985532" y="2864818"/>
            <a:ext cx="3898033" cy="1335024"/>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360000" bIns="0" rtlCol="0" anchor="ctr" anchorCtr="0"/>
          <a:lstStyle/>
          <a:p>
            <a:r>
              <a:rPr lang="es-419" b="1">
                <a:solidFill>
                  <a:schemeClr val="tx1"/>
                </a:solidFill>
              </a:rPr>
              <a:t>Inscríbase</a:t>
            </a:r>
            <a:r>
              <a:rPr lang="es-419">
                <a:solidFill>
                  <a:schemeClr val="tx1"/>
                </a:solidFill>
              </a:rPr>
              <a:t> y aproveche este beneficio.</a:t>
            </a:r>
          </a:p>
        </p:txBody>
      </p:sp>
      <p:sp>
        <p:nvSpPr>
          <p:cNvPr id="17" name="TextBox 16">
            <a:extLst>
              <a:ext uri="{FF2B5EF4-FFF2-40B4-BE49-F238E27FC236}">
                <a16:creationId xmlns:a16="http://schemas.microsoft.com/office/drawing/2014/main" id="{BB18C62A-EA74-5E43-8D0E-939C350227FE}"/>
              </a:ext>
            </a:extLst>
          </p:cNvPr>
          <p:cNvSpPr txBox="1"/>
          <p:nvPr/>
        </p:nvSpPr>
        <p:spPr>
          <a:xfrm>
            <a:off x="398463" y="1436406"/>
            <a:ext cx="512961" cy="1107996"/>
          </a:xfrm>
          <a:prstGeom prst="rect">
            <a:avLst/>
          </a:prstGeom>
          <a:noFill/>
        </p:spPr>
        <p:txBody>
          <a:bodyPr wrap="none" lIns="0" tIns="0" rIns="0" bIns="0" rtlCol="0">
            <a:spAutoFit/>
          </a:bodyPr>
          <a:lstStyle/>
          <a:p>
            <a:pPr algn="l">
              <a:spcBef>
                <a:spcPts val="600"/>
              </a:spcBef>
            </a:pPr>
            <a:r>
              <a:rPr lang="es-419" sz="7200" b="1"/>
              <a:t>1</a:t>
            </a:r>
          </a:p>
        </p:txBody>
      </p:sp>
      <p:sp>
        <p:nvSpPr>
          <p:cNvPr id="18" name="TextBox 17">
            <a:extLst>
              <a:ext uri="{FF2B5EF4-FFF2-40B4-BE49-F238E27FC236}">
                <a16:creationId xmlns:a16="http://schemas.microsoft.com/office/drawing/2014/main" id="{4DE2A371-27FA-B84A-8BD4-BFD977267B00}"/>
              </a:ext>
            </a:extLst>
          </p:cNvPr>
          <p:cNvSpPr txBox="1"/>
          <p:nvPr/>
        </p:nvSpPr>
        <p:spPr>
          <a:xfrm>
            <a:off x="398463" y="2978332"/>
            <a:ext cx="512961" cy="1107996"/>
          </a:xfrm>
          <a:prstGeom prst="rect">
            <a:avLst/>
          </a:prstGeom>
          <a:noFill/>
        </p:spPr>
        <p:txBody>
          <a:bodyPr wrap="none" lIns="0" tIns="0" rIns="0" bIns="0" rtlCol="0">
            <a:spAutoFit/>
          </a:bodyPr>
          <a:lstStyle/>
          <a:p>
            <a:pPr algn="l">
              <a:spcBef>
                <a:spcPts val="600"/>
              </a:spcBef>
            </a:pPr>
            <a:r>
              <a:rPr lang="es-419" sz="7200" b="1"/>
              <a:t>2</a:t>
            </a:r>
          </a:p>
        </p:txBody>
      </p:sp>
      <p:pic>
        <p:nvPicPr>
          <p:cNvPr id="19" name="Picture 18">
            <a:extLst>
              <a:ext uri="{FF2B5EF4-FFF2-40B4-BE49-F238E27FC236}">
                <a16:creationId xmlns:a16="http://schemas.microsoft.com/office/drawing/2014/main" id="{93CA6A2D-167C-4A87-ADB6-9C58A88EEB9E}"/>
              </a:ext>
            </a:extLst>
          </p:cNvPr>
          <p:cNvPicPr>
            <a:picLocks noChangeAspect="1"/>
          </p:cNvPicPr>
          <p:nvPr/>
        </p:nvPicPr>
        <p:blipFill rotWithShape="1">
          <a:blip r:embed="rId4">
            <a:extLst>
              <a:ext uri="{28A0092B-C50C-407E-A947-70E740481C1C}">
                <a14:useLocalDpi xmlns:a14="http://schemas.microsoft.com/office/drawing/2010/main" val="0"/>
              </a:ext>
            </a:extLst>
          </a:blip>
          <a:srcRect l="9906" t="376" r="23361" b="-376"/>
          <a:stretch/>
        </p:blipFill>
        <p:spPr>
          <a:xfrm>
            <a:off x="4957672" y="1322933"/>
            <a:ext cx="4168505" cy="4831259"/>
          </a:xfrm>
          <a:prstGeom prst="rect">
            <a:avLst/>
          </a:prstGeom>
        </p:spPr>
      </p:pic>
      <p:pic>
        <p:nvPicPr>
          <p:cNvPr id="7" name="Picture 6">
            <a:extLst>
              <a:ext uri="{FF2B5EF4-FFF2-40B4-BE49-F238E27FC236}">
                <a16:creationId xmlns:a16="http://schemas.microsoft.com/office/drawing/2014/main" id="{B80C032B-D4FB-75DF-71A1-0FFBE6B9D989}"/>
              </a:ext>
            </a:extLst>
          </p:cNvPr>
          <p:cNvPicPr>
            <a:picLocks noChangeAspect="1"/>
          </p:cNvPicPr>
          <p:nvPr/>
        </p:nvPicPr>
        <p:blipFill rotWithShape="1">
          <a:blip r:embed="rId5">
            <a:extLst>
              <a:ext uri="{28A0092B-C50C-407E-A947-70E740481C1C}">
                <a14:useLocalDpi xmlns:a14="http://schemas.microsoft.com/office/drawing/2010/main" val="0"/>
              </a:ext>
            </a:extLst>
          </a:blip>
          <a:srcRect b="27105"/>
          <a:stretch/>
        </p:blipFill>
        <p:spPr>
          <a:xfrm>
            <a:off x="398463" y="4922325"/>
            <a:ext cx="4421871" cy="706621"/>
          </a:xfrm>
          <a:prstGeom prst="rect">
            <a:avLst/>
          </a:prstGeom>
        </p:spPr>
      </p:pic>
      <p:sp>
        <p:nvSpPr>
          <p:cNvPr id="8" name="Rectangle 7">
            <a:extLst>
              <a:ext uri="{FF2B5EF4-FFF2-40B4-BE49-F238E27FC236}">
                <a16:creationId xmlns:a16="http://schemas.microsoft.com/office/drawing/2014/main" id="{55723B42-B1A8-46AC-ED11-75F95A3A3906}"/>
              </a:ext>
            </a:extLst>
          </p:cNvPr>
          <p:cNvSpPr/>
          <p:nvPr/>
        </p:nvSpPr>
        <p:spPr>
          <a:xfrm>
            <a:off x="2883578" y="4759867"/>
            <a:ext cx="2059388" cy="1136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pic>
        <p:nvPicPr>
          <p:cNvPr id="9" name="object 3">
            <a:extLst>
              <a:ext uri="{FF2B5EF4-FFF2-40B4-BE49-F238E27FC236}">
                <a16:creationId xmlns:a16="http://schemas.microsoft.com/office/drawing/2014/main" id="{D99CEF88-3F0E-FE03-646C-DEE27E00A5F0}"/>
              </a:ext>
            </a:extLst>
          </p:cNvPr>
          <p:cNvPicPr/>
          <p:nvPr/>
        </p:nvPicPr>
        <p:blipFill rotWithShape="1">
          <a:blip r:embed="rId6" cstate="print">
            <a:clrChange>
              <a:clrFrom>
                <a:srgbClr val="000000"/>
              </a:clrFrom>
              <a:clrTo>
                <a:srgbClr val="000000">
                  <a:alpha val="0"/>
                </a:srgbClr>
              </a:clrTo>
            </a:clrChange>
            <a:extLst>
              <a:ext uri="{BEBA8EAE-BF5A-486C-A8C5-ECC9F3942E4B}">
                <a14:imgProps xmlns:a14="http://schemas.microsoft.com/office/drawing/2010/main">
                  <a14:imgLayer r:embed="rId7">
                    <a14:imgEffect>
                      <a14:brightnessContrast bright="40000" contrast="40000"/>
                    </a14:imgEffect>
                  </a14:imgLayer>
                </a14:imgProps>
              </a:ext>
            </a:extLst>
          </a:blip>
          <a:srcRect l="13487" t="1306" r="13197" b="21893"/>
          <a:stretch/>
        </p:blipFill>
        <p:spPr>
          <a:xfrm>
            <a:off x="3742706" y="4821846"/>
            <a:ext cx="828144" cy="831009"/>
          </a:xfrm>
          <a:prstGeom prst="rect">
            <a:avLst/>
          </a:prstGeom>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ADMASTER-STAMP!MGR0607232942911</a:t>
            </a:r>
          </a:p>
        </p:txBody>
      </p:sp>
      <p:sp>
        <p:nvSpPr>
          <p:cNvPr id="12" name="TextBox 11">
            <a:extLst>
              <a:ext uri="{FF2B5EF4-FFF2-40B4-BE49-F238E27FC236}">
                <a16:creationId xmlns:a16="http://schemas.microsoft.com/office/drawing/2014/main" id="{9A347D99-1701-B0BA-4F14-5DF653D42DAE}"/>
              </a:ext>
            </a:extLst>
          </p:cNvPr>
          <p:cNvSpPr txBox="1"/>
          <p:nvPr/>
        </p:nvSpPr>
        <p:spPr>
          <a:xfrm>
            <a:off x="398463" y="6616024"/>
            <a:ext cx="2127761" cy="246221"/>
          </a:xfrm>
          <a:prstGeom prst="rect">
            <a:avLst/>
          </a:prstGeom>
          <a:noFill/>
        </p:spPr>
        <p:txBody>
          <a:bodyPr wrap="square">
            <a:spAutoFit/>
          </a:bodyPr>
          <a:lstStyle/>
          <a:p>
            <a:r>
              <a:rPr lang="sv-SE" sz="1000" dirty="0"/>
              <a:t>          </a:t>
            </a:r>
            <a:endParaRPr lang="es-419" sz="1000" dirty="0"/>
          </a:p>
        </p:txBody>
      </p:sp>
      <p:sp>
        <p:nvSpPr>
          <p:cNvPr id="10" name="TextBox 9">
            <a:extLst>
              <a:ext uri="{FF2B5EF4-FFF2-40B4-BE49-F238E27FC236}">
                <a16:creationId xmlns:a16="http://schemas.microsoft.com/office/drawing/2014/main" id="{46058689-C3C6-22DF-178A-4D458FE67945}"/>
              </a:ext>
            </a:extLst>
          </p:cNvPr>
          <p:cNvSpPr txBox="1"/>
          <p:nvPr/>
        </p:nvSpPr>
        <p:spPr>
          <a:xfrm>
            <a:off x="309623" y="6618624"/>
            <a:ext cx="2549324" cy="246221"/>
          </a:xfrm>
          <a:prstGeom prst="rect">
            <a:avLst/>
          </a:prstGeom>
          <a:noFill/>
        </p:spPr>
        <p:txBody>
          <a:bodyPr wrap="square">
            <a:spAutoFit/>
          </a:bodyPr>
          <a:lstStyle/>
          <a:p>
            <a:r>
              <a:rPr lang="en-US" sz="1000" dirty="0"/>
              <a:t>MGS-P599817- SP GE 5/24 -599834</a:t>
            </a:r>
          </a:p>
        </p:txBody>
      </p:sp>
    </p:spTree>
    <p:custDataLst>
      <p:tags r:id="rId1"/>
    </p:custDataLst>
    <p:extLst>
      <p:ext uri="{BB962C8B-B14F-4D97-AF65-F5344CB8AC3E}">
        <p14:creationId xmlns:p14="http://schemas.microsoft.com/office/powerpoint/2010/main" val="139269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anim calcmode="lin" valueType="num">
                                      <p:cBhvr>
                                        <p:cTn id="8" dur="1500" fill="hold"/>
                                        <p:tgtEl>
                                          <p:spTgt spid="7"/>
                                        </p:tgtEl>
                                        <p:attrNameLst>
                                          <p:attrName>ppt_x</p:attrName>
                                        </p:attrNameLst>
                                      </p:cBhvr>
                                      <p:tavLst>
                                        <p:tav tm="0">
                                          <p:val>
                                            <p:strVal val="#ppt_x"/>
                                          </p:val>
                                        </p:tav>
                                        <p:tav tm="100000">
                                          <p:val>
                                            <p:strVal val="#ppt_x"/>
                                          </p:val>
                                        </p:tav>
                                      </p:tavLst>
                                    </p:anim>
                                    <p:anim calcmode="lin" valueType="num">
                                      <p:cBhvr>
                                        <p:cTn id="9" dur="1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D08EA-7A5A-8A42-9185-110EAF46532D}"/>
              </a:ext>
            </a:extLst>
          </p:cNvPr>
          <p:cNvSpPr>
            <a:spLocks noGrp="1"/>
          </p:cNvSpPr>
          <p:nvPr>
            <p:ph type="title"/>
          </p:nvPr>
        </p:nvSpPr>
        <p:spPr/>
        <p:txBody>
          <a:bodyPr/>
          <a:lstStyle/>
          <a:p>
            <a:r>
              <a:rPr lang="es-419"/>
              <a:t>¿Sería más fácil gestionar todos sus ahorros en</a:t>
            </a:r>
            <a:br>
              <a:rPr lang="es-419"/>
            </a:br>
            <a:r>
              <a:rPr lang="es-419"/>
              <a:t>un solo lugar?</a:t>
            </a:r>
            <a:r>
              <a:rPr lang="es-419" baseline="30000"/>
              <a:t>1</a:t>
            </a:r>
            <a:br>
              <a:rPr lang="es-419"/>
            </a:br>
            <a:r>
              <a:rPr lang="es-419" sz="1800" b="0"/>
              <a:t> </a:t>
            </a:r>
          </a:p>
        </p:txBody>
      </p:sp>
      <p:sp>
        <p:nvSpPr>
          <p:cNvPr id="5" name="Text Placeholder 4">
            <a:extLst>
              <a:ext uri="{FF2B5EF4-FFF2-40B4-BE49-F238E27FC236}">
                <a16:creationId xmlns:a16="http://schemas.microsoft.com/office/drawing/2014/main" id="{7B028F16-976B-A247-BD91-92220DBEF047}"/>
              </a:ext>
            </a:extLst>
          </p:cNvPr>
          <p:cNvSpPr>
            <a:spLocks noGrp="1"/>
          </p:cNvSpPr>
          <p:nvPr>
            <p:ph type="body" sz="quarter" idx="13"/>
          </p:nvPr>
        </p:nvSpPr>
        <p:spPr/>
        <p:txBody>
          <a:bodyPr/>
          <a:lstStyle/>
          <a:p>
            <a:r>
              <a:rPr lang="es-419" b="1"/>
              <a:t>1 </a:t>
            </a:r>
            <a:r>
              <a:rPr lang="es-419"/>
              <a:t>Disponibles para los planes en los que se utilizan los servicios de consolidación de John Hancock; las transferencias están sujetas a las disposiciones del plan de la empresa. </a:t>
            </a:r>
            <a:r>
              <a:rPr lang="es-419" b="1"/>
              <a:t>2 </a:t>
            </a:r>
            <a:r>
              <a:rPr lang="es-419"/>
              <a:t>Ya que existen otras opciones disponibles, les recomendamos a los participantes que revisen esas opciones para determinar si combinar sus cuentas de jubilación es adecuado en su caso.</a:t>
            </a:r>
          </a:p>
        </p:txBody>
      </p:sp>
      <p:sp>
        <p:nvSpPr>
          <p:cNvPr id="18" name="Rectangle 17">
            <a:extLst>
              <a:ext uri="{FF2B5EF4-FFF2-40B4-BE49-F238E27FC236}">
                <a16:creationId xmlns:a16="http://schemas.microsoft.com/office/drawing/2014/main" id="{C6EB9FCA-F75C-CC43-ABD9-426144C18913}"/>
              </a:ext>
            </a:extLst>
          </p:cNvPr>
          <p:cNvSpPr/>
          <p:nvPr/>
        </p:nvSpPr>
        <p:spPr>
          <a:xfrm>
            <a:off x="0" y="1263512"/>
            <a:ext cx="9143999" cy="4798634"/>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29" name="Rectangle 28">
            <a:extLst>
              <a:ext uri="{FF2B5EF4-FFF2-40B4-BE49-F238E27FC236}">
                <a16:creationId xmlns:a16="http://schemas.microsoft.com/office/drawing/2014/main" id="{D9E396A7-5C4A-8E48-BF86-D1A2CAE3DC84}"/>
              </a:ext>
            </a:extLst>
          </p:cNvPr>
          <p:cNvSpPr/>
          <p:nvPr/>
        </p:nvSpPr>
        <p:spPr>
          <a:xfrm>
            <a:off x="312055" y="1565286"/>
            <a:ext cx="8433481" cy="456535"/>
          </a:xfrm>
          <a:prstGeom prst="rect">
            <a:avLst/>
          </a:prstGeom>
        </p:spPr>
        <p:txBody>
          <a:bodyPr wrap="square">
            <a:spAutoFit/>
          </a:bodyPr>
          <a:lstStyle/>
          <a:p>
            <a:pPr>
              <a:lnSpc>
                <a:spcPct val="150000"/>
              </a:lnSpc>
              <a:buFont typeface="Wingdings" pitchFamily="2" charset="2"/>
              <a:buNone/>
            </a:pPr>
            <a:r>
              <a:rPr lang="es-419" b="1">
                <a:latin typeface="Arial" panose="020B0604020202020204" pitchFamily="34" charset="0"/>
                <a:ea typeface="Geneva" pitchFamily="1" charset="0"/>
                <a:cs typeface="Arial" panose="020B0604020202020204" pitchFamily="34" charset="0"/>
              </a:rPr>
              <a:t>Las ventajas de una sola cuenta</a:t>
            </a:r>
            <a:r>
              <a:rPr lang="es-419" baseline="30000"/>
              <a:t>2</a:t>
            </a:r>
          </a:p>
        </p:txBody>
      </p:sp>
      <p:sp>
        <p:nvSpPr>
          <p:cNvPr id="24" name="Rectangle 23">
            <a:extLst>
              <a:ext uri="{FF2B5EF4-FFF2-40B4-BE49-F238E27FC236}">
                <a16:creationId xmlns:a16="http://schemas.microsoft.com/office/drawing/2014/main" id="{FCBF256F-7F6E-8947-A5CE-23589F51A8F9}"/>
              </a:ext>
            </a:extLst>
          </p:cNvPr>
          <p:cNvSpPr/>
          <p:nvPr/>
        </p:nvSpPr>
        <p:spPr>
          <a:xfrm>
            <a:off x="398463" y="2326255"/>
            <a:ext cx="2267108" cy="2636752"/>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827999" rIns="182880" bIns="0" numCol="1" spcCol="0" rtlCol="0" fromWordArt="0" anchor="t" anchorCtr="0" forceAA="0" compatLnSpc="1">
            <a:prstTxWarp prst="textNoShape">
              <a:avLst/>
            </a:prstTxWarp>
            <a:noAutofit/>
          </a:bodyPr>
          <a:lstStyle/>
          <a:p>
            <a:r>
              <a:rPr lang="es-419" dirty="0">
                <a:solidFill>
                  <a:schemeClr val="tx1"/>
                </a:solidFill>
              </a:rPr>
              <a:t>Un panorama más completo de su imagen de jubilación, así como de cualquier actividad en curso </a:t>
            </a:r>
          </a:p>
        </p:txBody>
      </p:sp>
      <p:sp>
        <p:nvSpPr>
          <p:cNvPr id="25" name="Rectangle 24">
            <a:extLst>
              <a:ext uri="{FF2B5EF4-FFF2-40B4-BE49-F238E27FC236}">
                <a16:creationId xmlns:a16="http://schemas.microsoft.com/office/drawing/2014/main" id="{E96F839C-200B-2D43-88FB-78726175211F}"/>
              </a:ext>
            </a:extLst>
          </p:cNvPr>
          <p:cNvSpPr/>
          <p:nvPr/>
        </p:nvSpPr>
        <p:spPr>
          <a:xfrm>
            <a:off x="2519812" y="2326255"/>
            <a:ext cx="2037147" cy="2636752"/>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827999" rIns="182880" bIns="0" numCol="1" spcCol="0" rtlCol="0" fromWordArt="0" anchor="t" anchorCtr="0" forceAA="0" compatLnSpc="1">
            <a:prstTxWarp prst="textNoShape">
              <a:avLst/>
            </a:prstTxWarp>
            <a:noAutofit/>
          </a:bodyPr>
          <a:lstStyle/>
          <a:p>
            <a:r>
              <a:rPr lang="es-419" dirty="0">
                <a:solidFill>
                  <a:schemeClr val="tx1"/>
                </a:solidFill>
              </a:rPr>
              <a:t>Una estrategia para manejar sus inversiones, para que se ajusten a una cartera general </a:t>
            </a:r>
          </a:p>
        </p:txBody>
      </p:sp>
      <p:sp>
        <p:nvSpPr>
          <p:cNvPr id="26" name="Rectangle 25">
            <a:extLst>
              <a:ext uri="{FF2B5EF4-FFF2-40B4-BE49-F238E27FC236}">
                <a16:creationId xmlns:a16="http://schemas.microsoft.com/office/drawing/2014/main" id="{40D2723B-A0F8-B54D-A3C5-AB1476FB5D59}"/>
              </a:ext>
            </a:extLst>
          </p:cNvPr>
          <p:cNvSpPr/>
          <p:nvPr/>
        </p:nvSpPr>
        <p:spPr>
          <a:xfrm>
            <a:off x="4641163" y="2326255"/>
            <a:ext cx="2037146" cy="2636752"/>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827999" rIns="182880" bIns="0" numCol="1" spcCol="0" rtlCol="0" fromWordArt="0" anchor="t" anchorCtr="0" forceAA="0" compatLnSpc="1">
            <a:prstTxWarp prst="textNoShape">
              <a:avLst/>
            </a:prstTxWarp>
            <a:noAutofit/>
          </a:bodyPr>
          <a:lstStyle/>
          <a:p>
            <a:r>
              <a:rPr lang="es-419">
                <a:solidFill>
                  <a:schemeClr val="tx1"/>
                </a:solidFill>
              </a:rPr>
              <a:t>Facilidad para llevar un seguimiento de su objetivo de ahorro para la jubilación </a:t>
            </a:r>
          </a:p>
        </p:txBody>
      </p:sp>
      <p:sp>
        <p:nvSpPr>
          <p:cNvPr id="27" name="Rectangle 26">
            <a:extLst>
              <a:ext uri="{FF2B5EF4-FFF2-40B4-BE49-F238E27FC236}">
                <a16:creationId xmlns:a16="http://schemas.microsoft.com/office/drawing/2014/main" id="{105A1E2C-27C0-D242-B528-AB1D12BCE17E}"/>
              </a:ext>
            </a:extLst>
          </p:cNvPr>
          <p:cNvSpPr/>
          <p:nvPr/>
        </p:nvSpPr>
        <p:spPr>
          <a:xfrm>
            <a:off x="6762513" y="2326254"/>
            <a:ext cx="2037146" cy="2636751"/>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827999" rIns="182880" bIns="0" numCol="1" spcCol="0" rtlCol="0" fromWordArt="0" anchor="t" anchorCtr="0" forceAA="0" compatLnSpc="1">
            <a:prstTxWarp prst="textNoShape">
              <a:avLst/>
            </a:prstTxWarp>
            <a:noAutofit/>
          </a:bodyPr>
          <a:lstStyle/>
          <a:p>
            <a:r>
              <a:rPr lang="es-419">
                <a:solidFill>
                  <a:schemeClr val="tx1"/>
                </a:solidFill>
              </a:rPr>
              <a:t>Potencialmente menos cuotas que pagar que si tuviera varias cuentas </a:t>
            </a:r>
          </a:p>
        </p:txBody>
      </p:sp>
      <p:pic>
        <p:nvPicPr>
          <p:cNvPr id="28" name="Picture 27">
            <a:extLst>
              <a:ext uri="{FF2B5EF4-FFF2-40B4-BE49-F238E27FC236}">
                <a16:creationId xmlns:a16="http://schemas.microsoft.com/office/drawing/2014/main" id="{7B755C68-4BB2-B648-B3D0-EA5520C4ABF1}"/>
              </a:ext>
            </a:extLst>
          </p:cNvPr>
          <p:cNvPicPr>
            <a:picLocks noChangeAspect="1"/>
          </p:cNvPicPr>
          <p:nvPr/>
        </p:nvPicPr>
        <p:blipFill>
          <a:blip r:embed="rId4">
            <a:lum bright="-100000"/>
          </a:blip>
          <a:stretch>
            <a:fillRect/>
          </a:stretch>
        </p:blipFill>
        <p:spPr>
          <a:xfrm>
            <a:off x="607284" y="2558999"/>
            <a:ext cx="367953" cy="413947"/>
          </a:xfrm>
          <a:prstGeom prst="rect">
            <a:avLst/>
          </a:prstGeom>
        </p:spPr>
      </p:pic>
      <p:pic>
        <p:nvPicPr>
          <p:cNvPr id="30" name="Picture 29">
            <a:extLst>
              <a:ext uri="{FF2B5EF4-FFF2-40B4-BE49-F238E27FC236}">
                <a16:creationId xmlns:a16="http://schemas.microsoft.com/office/drawing/2014/main" id="{B87F4DE0-F65A-D54F-A9B7-A916A12B443B}"/>
              </a:ext>
            </a:extLst>
          </p:cNvPr>
          <p:cNvPicPr>
            <a:picLocks noChangeAspect="1"/>
          </p:cNvPicPr>
          <p:nvPr/>
        </p:nvPicPr>
        <p:blipFill>
          <a:blip r:embed="rId5"/>
          <a:stretch>
            <a:fillRect/>
          </a:stretch>
        </p:blipFill>
        <p:spPr>
          <a:xfrm>
            <a:off x="2749775" y="2558998"/>
            <a:ext cx="412493" cy="412493"/>
          </a:xfrm>
          <a:prstGeom prst="rect">
            <a:avLst/>
          </a:prstGeom>
        </p:spPr>
      </p:pic>
      <p:pic>
        <p:nvPicPr>
          <p:cNvPr id="31" name="Picture 30">
            <a:extLst>
              <a:ext uri="{FF2B5EF4-FFF2-40B4-BE49-F238E27FC236}">
                <a16:creationId xmlns:a16="http://schemas.microsoft.com/office/drawing/2014/main" id="{1ABA8F32-0F44-094D-881D-744CED98C2F7}"/>
              </a:ext>
            </a:extLst>
          </p:cNvPr>
          <p:cNvPicPr>
            <a:picLocks noChangeAspect="1"/>
          </p:cNvPicPr>
          <p:nvPr/>
        </p:nvPicPr>
        <p:blipFill>
          <a:blip r:embed="rId6"/>
          <a:stretch>
            <a:fillRect/>
          </a:stretch>
        </p:blipFill>
        <p:spPr>
          <a:xfrm>
            <a:off x="6974810" y="2558999"/>
            <a:ext cx="460402" cy="405778"/>
          </a:xfrm>
          <a:prstGeom prst="rect">
            <a:avLst/>
          </a:prstGeom>
        </p:spPr>
      </p:pic>
      <p:pic>
        <p:nvPicPr>
          <p:cNvPr id="32" name="Picture 31">
            <a:extLst>
              <a:ext uri="{FF2B5EF4-FFF2-40B4-BE49-F238E27FC236}">
                <a16:creationId xmlns:a16="http://schemas.microsoft.com/office/drawing/2014/main" id="{9CA96A0F-21D3-744C-A6FF-ACB89CB18A28}"/>
              </a:ext>
            </a:extLst>
          </p:cNvPr>
          <p:cNvPicPr>
            <a:picLocks noChangeAspect="1"/>
          </p:cNvPicPr>
          <p:nvPr/>
        </p:nvPicPr>
        <p:blipFill>
          <a:blip r:embed="rId7"/>
          <a:stretch>
            <a:fillRect/>
          </a:stretch>
        </p:blipFill>
        <p:spPr>
          <a:xfrm>
            <a:off x="4844655" y="2558997"/>
            <a:ext cx="408237" cy="408237"/>
          </a:xfrm>
          <a:prstGeom prst="rect">
            <a:avLst/>
          </a:prstGeom>
        </p:spPr>
      </p:pic>
      <p:sp>
        <p:nvSpPr>
          <p:cNvPr id="17" name="Rectangle 16">
            <a:extLst>
              <a:ext uri="{FF2B5EF4-FFF2-40B4-BE49-F238E27FC236}">
                <a16:creationId xmlns:a16="http://schemas.microsoft.com/office/drawing/2014/main" id="{D457FE11-2C82-42F8-BA8C-4B838C7ED424}"/>
              </a:ext>
            </a:extLst>
          </p:cNvPr>
          <p:cNvSpPr/>
          <p:nvPr/>
        </p:nvSpPr>
        <p:spPr>
          <a:xfrm>
            <a:off x="0" y="5068985"/>
            <a:ext cx="9143999" cy="9452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endParaRPr lang="en-US" sz="1800" b="1" dirty="0">
              <a:solidFill>
                <a:schemeClr val="bg1"/>
              </a:solidFill>
            </a:endParaRPr>
          </a:p>
        </p:txBody>
      </p:sp>
      <p:sp>
        <p:nvSpPr>
          <p:cNvPr id="19" name="Rectangle 18">
            <a:extLst>
              <a:ext uri="{FF2B5EF4-FFF2-40B4-BE49-F238E27FC236}">
                <a16:creationId xmlns:a16="http://schemas.microsoft.com/office/drawing/2014/main" id="{70DC47E3-8B33-464E-80F3-320B3E6493D7}"/>
              </a:ext>
            </a:extLst>
          </p:cNvPr>
          <p:cNvSpPr/>
          <p:nvPr/>
        </p:nvSpPr>
        <p:spPr>
          <a:xfrm>
            <a:off x="3328562" y="5233122"/>
            <a:ext cx="3848659" cy="615553"/>
          </a:xfrm>
          <a:prstGeom prst="rect">
            <a:avLst/>
          </a:prstGeom>
        </p:spPr>
        <p:txBody>
          <a:bodyPr wrap="square">
            <a:spAutoFit/>
          </a:bodyPr>
          <a:lstStyle/>
          <a:p>
            <a:r>
              <a:rPr lang="es-419" sz="3400" b="1">
                <a:solidFill>
                  <a:schemeClr val="bg1"/>
                </a:solidFill>
              </a:rPr>
              <a:t>877-525-7655</a:t>
            </a:r>
          </a:p>
        </p:txBody>
      </p:sp>
      <p:pic>
        <p:nvPicPr>
          <p:cNvPr id="20" name="Picture 19">
            <a:extLst>
              <a:ext uri="{FF2B5EF4-FFF2-40B4-BE49-F238E27FC236}">
                <a16:creationId xmlns:a16="http://schemas.microsoft.com/office/drawing/2014/main" id="{2321ECC5-B53F-49CE-B474-441B7E15042D}"/>
              </a:ext>
            </a:extLst>
          </p:cNvPr>
          <p:cNvPicPr>
            <a:picLocks noChangeAspect="1"/>
          </p:cNvPicPr>
          <p:nvPr/>
        </p:nvPicPr>
        <p:blipFill>
          <a:blip r:embed="rId8"/>
          <a:stretch>
            <a:fillRect/>
          </a:stretch>
        </p:blipFill>
        <p:spPr>
          <a:xfrm>
            <a:off x="2435611" y="5233123"/>
            <a:ext cx="628328" cy="615553"/>
          </a:xfrm>
          <a:prstGeom prst="rect">
            <a:avLst/>
          </a:prstGeom>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ADMASTER-STAMP!MGR0607232942911</a:t>
            </a:r>
          </a:p>
        </p:txBody>
      </p:sp>
      <p:sp>
        <p:nvSpPr>
          <p:cNvPr id="8" name="TextBox 7">
            <a:extLst>
              <a:ext uri="{FF2B5EF4-FFF2-40B4-BE49-F238E27FC236}">
                <a16:creationId xmlns:a16="http://schemas.microsoft.com/office/drawing/2014/main" id="{A639D488-2D70-2577-D3FF-EFCB36DD4B59}"/>
              </a:ext>
            </a:extLst>
          </p:cNvPr>
          <p:cNvSpPr txBox="1"/>
          <p:nvPr/>
        </p:nvSpPr>
        <p:spPr>
          <a:xfrm>
            <a:off x="398463" y="6616024"/>
            <a:ext cx="2127761" cy="246221"/>
          </a:xfrm>
          <a:prstGeom prst="rect">
            <a:avLst/>
          </a:prstGeom>
          <a:noFill/>
        </p:spPr>
        <p:txBody>
          <a:bodyPr wrap="square">
            <a:spAutoFit/>
          </a:bodyPr>
          <a:lstStyle/>
          <a:p>
            <a:r>
              <a:rPr lang="sv-SE" sz="1000" dirty="0"/>
              <a:t>          </a:t>
            </a:r>
            <a:endParaRPr lang="es-419" sz="1000" dirty="0"/>
          </a:p>
        </p:txBody>
      </p:sp>
      <p:sp>
        <p:nvSpPr>
          <p:cNvPr id="6" name="TextBox 5">
            <a:extLst>
              <a:ext uri="{FF2B5EF4-FFF2-40B4-BE49-F238E27FC236}">
                <a16:creationId xmlns:a16="http://schemas.microsoft.com/office/drawing/2014/main" id="{57F7E6E0-9809-F3D1-20E5-57E2F4F163E6}"/>
              </a:ext>
            </a:extLst>
          </p:cNvPr>
          <p:cNvSpPr txBox="1"/>
          <p:nvPr/>
        </p:nvSpPr>
        <p:spPr>
          <a:xfrm>
            <a:off x="309623" y="6618624"/>
            <a:ext cx="2549324" cy="246221"/>
          </a:xfrm>
          <a:prstGeom prst="rect">
            <a:avLst/>
          </a:prstGeom>
          <a:noFill/>
        </p:spPr>
        <p:txBody>
          <a:bodyPr wrap="square">
            <a:spAutoFit/>
          </a:bodyPr>
          <a:lstStyle/>
          <a:p>
            <a:r>
              <a:rPr lang="en-US" sz="1000" dirty="0"/>
              <a:t>MGS-P599817- SP GE 5/24 -599834</a:t>
            </a:r>
          </a:p>
        </p:txBody>
      </p:sp>
    </p:spTree>
    <p:custDataLst>
      <p:tags r:id="rId1"/>
    </p:custDataLst>
    <p:extLst>
      <p:ext uri="{BB962C8B-B14F-4D97-AF65-F5344CB8AC3E}">
        <p14:creationId xmlns:p14="http://schemas.microsoft.com/office/powerpoint/2010/main" val="11033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D08EA-7A5A-8A42-9185-110EAF46532D}"/>
              </a:ext>
            </a:extLst>
          </p:cNvPr>
          <p:cNvSpPr>
            <a:spLocks noGrp="1"/>
          </p:cNvSpPr>
          <p:nvPr>
            <p:ph type="title"/>
          </p:nvPr>
        </p:nvSpPr>
        <p:spPr/>
        <p:txBody>
          <a:bodyPr/>
          <a:lstStyle/>
          <a:p>
            <a:r>
              <a:rPr lang="es-419"/>
              <a:t>Próximos pasos: ponga estos movimientos inteligentes de dinero en acción</a:t>
            </a:r>
          </a:p>
        </p:txBody>
      </p:sp>
      <p:sp>
        <p:nvSpPr>
          <p:cNvPr id="18" name="Rectangle 17">
            <a:extLst>
              <a:ext uri="{FF2B5EF4-FFF2-40B4-BE49-F238E27FC236}">
                <a16:creationId xmlns:a16="http://schemas.microsoft.com/office/drawing/2014/main" id="{C6EB9FCA-F75C-CC43-ABD9-426144C18913}"/>
              </a:ext>
            </a:extLst>
          </p:cNvPr>
          <p:cNvSpPr/>
          <p:nvPr/>
        </p:nvSpPr>
        <p:spPr>
          <a:xfrm>
            <a:off x="1" y="1263512"/>
            <a:ext cx="4978398" cy="4798634"/>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19" name="Rectangle 18">
            <a:extLst>
              <a:ext uri="{FF2B5EF4-FFF2-40B4-BE49-F238E27FC236}">
                <a16:creationId xmlns:a16="http://schemas.microsoft.com/office/drawing/2014/main" id="{25557385-D6F2-674D-A48D-52BF60A146C2}"/>
              </a:ext>
            </a:extLst>
          </p:cNvPr>
          <p:cNvSpPr/>
          <p:nvPr/>
        </p:nvSpPr>
        <p:spPr>
          <a:xfrm>
            <a:off x="203693" y="1472168"/>
            <a:ext cx="4571671" cy="4381317"/>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0" rtlCol="0" anchor="t" anchorCtr="0"/>
          <a:lstStyle/>
          <a:p>
            <a:pPr marL="285750" indent="-285750">
              <a:lnSpc>
                <a:spcPct val="150000"/>
              </a:lnSpc>
              <a:buFont typeface="Arial" panose="020B0604020202020204" pitchFamily="34" charset="0"/>
              <a:buChar char="•"/>
            </a:pPr>
            <a:r>
              <a:rPr lang="es-419" sz="2000">
                <a:solidFill>
                  <a:schemeClr val="tx1"/>
                </a:solidFill>
                <a:highlight>
                  <a:srgbClr val="FFFFFD"/>
                </a:highlight>
              </a:rPr>
              <a:t>Crear o actualizar su presupuesto</a:t>
            </a:r>
          </a:p>
          <a:p>
            <a:pPr marL="285750" indent="-285750">
              <a:lnSpc>
                <a:spcPct val="150000"/>
              </a:lnSpc>
              <a:buFont typeface="Arial" panose="020B0604020202020204" pitchFamily="34" charset="0"/>
              <a:buChar char="•"/>
            </a:pPr>
            <a:r>
              <a:rPr lang="es-419" sz="2000">
                <a:solidFill>
                  <a:schemeClr val="tx1"/>
                </a:solidFill>
                <a:highlight>
                  <a:srgbClr val="FFFFFD"/>
                </a:highlight>
              </a:rPr>
              <a:t>Ahorrar a través de su plan de jubilación</a:t>
            </a:r>
          </a:p>
          <a:p>
            <a:pPr marL="285750" indent="-285750">
              <a:lnSpc>
                <a:spcPct val="150000"/>
              </a:lnSpc>
              <a:buFont typeface="Arial" panose="020B0604020202020204" pitchFamily="34" charset="0"/>
              <a:buChar char="•"/>
            </a:pPr>
            <a:r>
              <a:rPr lang="es-419" sz="2000">
                <a:solidFill>
                  <a:schemeClr val="tx1"/>
                </a:solidFill>
              </a:rPr>
              <a:t>Reservar ahorros para emergencias</a:t>
            </a:r>
          </a:p>
          <a:p>
            <a:pPr marL="285750" indent="-285750">
              <a:lnSpc>
                <a:spcPct val="150000"/>
              </a:lnSpc>
              <a:buFont typeface="Arial" panose="020B0604020202020204" pitchFamily="34" charset="0"/>
              <a:buChar char="•"/>
            </a:pPr>
            <a:r>
              <a:rPr lang="es-419" sz="2000">
                <a:solidFill>
                  <a:schemeClr val="tx1"/>
                </a:solidFill>
                <a:highlight>
                  <a:srgbClr val="FFFFFD"/>
                </a:highlight>
              </a:rPr>
              <a:t>Gestionar su deuda</a:t>
            </a:r>
          </a:p>
          <a:p>
            <a:pPr marL="285750" indent="-285750">
              <a:lnSpc>
                <a:spcPct val="150000"/>
              </a:lnSpc>
              <a:buFont typeface="Arial" panose="020B0604020202020204" pitchFamily="34" charset="0"/>
              <a:buChar char="•"/>
            </a:pPr>
            <a:r>
              <a:rPr lang="es-419" sz="2000">
                <a:solidFill>
                  <a:schemeClr val="tx1"/>
                </a:solidFill>
                <a:highlight>
                  <a:srgbClr val="FFFFFD"/>
                </a:highlight>
              </a:rPr>
              <a:t>Elaborar un plan patrimonial</a:t>
            </a:r>
          </a:p>
          <a:p>
            <a:pPr lvl="0"/>
            <a:endParaRPr lang="en-US" sz="2000" b="1" dirty="0">
              <a:solidFill>
                <a:schemeClr val="tx1"/>
              </a:solidFill>
            </a:endParaRPr>
          </a:p>
        </p:txBody>
      </p:sp>
      <p:pic>
        <p:nvPicPr>
          <p:cNvPr id="17" name="Picture 16">
            <a:extLst>
              <a:ext uri="{FF2B5EF4-FFF2-40B4-BE49-F238E27FC236}">
                <a16:creationId xmlns:a16="http://schemas.microsoft.com/office/drawing/2014/main" id="{527CCFF5-256A-4B42-A78A-23B49AE17F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4562" r="7526"/>
          <a:stretch/>
        </p:blipFill>
        <p:spPr>
          <a:xfrm>
            <a:off x="4975495" y="1263510"/>
            <a:ext cx="4168505" cy="4798634"/>
          </a:xfrm>
          <a:prstGeom prst="rect">
            <a:avLst/>
          </a:prstGeom>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ADMASTER-STAMP!MGR0607232942911</a:t>
            </a:r>
          </a:p>
        </p:txBody>
      </p:sp>
      <p:sp>
        <p:nvSpPr>
          <p:cNvPr id="7" name="TextBox 6">
            <a:extLst>
              <a:ext uri="{FF2B5EF4-FFF2-40B4-BE49-F238E27FC236}">
                <a16:creationId xmlns:a16="http://schemas.microsoft.com/office/drawing/2014/main" id="{D7D813C4-ACF4-C3D2-DDB5-2D40FB1D3D36}"/>
              </a:ext>
            </a:extLst>
          </p:cNvPr>
          <p:cNvSpPr txBox="1"/>
          <p:nvPr/>
        </p:nvSpPr>
        <p:spPr>
          <a:xfrm>
            <a:off x="398463" y="6616024"/>
            <a:ext cx="2127761" cy="246221"/>
          </a:xfrm>
          <a:prstGeom prst="rect">
            <a:avLst/>
          </a:prstGeom>
          <a:noFill/>
        </p:spPr>
        <p:txBody>
          <a:bodyPr wrap="square">
            <a:spAutoFit/>
          </a:bodyPr>
          <a:lstStyle/>
          <a:p>
            <a:r>
              <a:rPr lang="sv-SE" sz="1000" dirty="0"/>
              <a:t>          </a:t>
            </a:r>
            <a:endParaRPr lang="es-419" sz="1000" dirty="0"/>
          </a:p>
        </p:txBody>
      </p:sp>
      <p:sp>
        <p:nvSpPr>
          <p:cNvPr id="4" name="TextBox 3">
            <a:extLst>
              <a:ext uri="{FF2B5EF4-FFF2-40B4-BE49-F238E27FC236}">
                <a16:creationId xmlns:a16="http://schemas.microsoft.com/office/drawing/2014/main" id="{A3243525-D3BA-EFE6-FE00-3D1B25F37180}"/>
              </a:ext>
            </a:extLst>
          </p:cNvPr>
          <p:cNvSpPr txBox="1"/>
          <p:nvPr/>
        </p:nvSpPr>
        <p:spPr>
          <a:xfrm>
            <a:off x="309623" y="6618624"/>
            <a:ext cx="2549324" cy="246221"/>
          </a:xfrm>
          <a:prstGeom prst="rect">
            <a:avLst/>
          </a:prstGeom>
          <a:noFill/>
        </p:spPr>
        <p:txBody>
          <a:bodyPr wrap="square">
            <a:spAutoFit/>
          </a:bodyPr>
          <a:lstStyle/>
          <a:p>
            <a:r>
              <a:rPr lang="en-US" sz="1000" dirty="0"/>
              <a:t>MGS-P599817- SP GE 5/24 -599834</a:t>
            </a:r>
          </a:p>
        </p:txBody>
      </p:sp>
    </p:spTree>
    <p:custDataLst>
      <p:tags r:id="rId1"/>
    </p:custDataLst>
    <p:extLst>
      <p:ext uri="{BB962C8B-B14F-4D97-AF65-F5344CB8AC3E}">
        <p14:creationId xmlns:p14="http://schemas.microsoft.com/office/powerpoint/2010/main" val="129863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8E677-D9EA-6041-9B6F-D6C5F17225C5}"/>
              </a:ext>
            </a:extLst>
          </p:cNvPr>
          <p:cNvSpPr>
            <a:spLocks noGrp="1"/>
          </p:cNvSpPr>
          <p:nvPr>
            <p:ph type="title"/>
          </p:nvPr>
        </p:nvSpPr>
        <p:spPr/>
        <p:txBody>
          <a:bodyPr/>
          <a:lstStyle/>
          <a:p>
            <a:r>
              <a:rPr lang="es-419"/>
              <a:t>Información importante</a:t>
            </a:r>
          </a:p>
        </p:txBody>
      </p:sp>
      <p:sp>
        <p:nvSpPr>
          <p:cNvPr id="3" name="Content Placeholder 2">
            <a:extLst>
              <a:ext uri="{FF2B5EF4-FFF2-40B4-BE49-F238E27FC236}">
                <a16:creationId xmlns:a16="http://schemas.microsoft.com/office/drawing/2014/main" id="{16DD4107-7657-5948-A49C-7011085C564F}"/>
              </a:ext>
            </a:extLst>
          </p:cNvPr>
          <p:cNvSpPr>
            <a:spLocks noGrp="1"/>
          </p:cNvSpPr>
          <p:nvPr>
            <p:ph idx="1"/>
          </p:nvPr>
        </p:nvSpPr>
        <p:spPr>
          <a:xfrm>
            <a:off x="398463" y="2709635"/>
            <a:ext cx="8347076" cy="4584842"/>
          </a:xfrm>
        </p:spPr>
        <p:txBody>
          <a:bodyPr/>
          <a:lstStyle/>
          <a:p>
            <a:pPr marL="0" indent="0">
              <a:buNone/>
            </a:pPr>
            <a:r>
              <a:rPr lang="es-ES" sz="1000" dirty="0"/>
              <a:t>Aun cuando la presente comunicación es en español, John Hancock </a:t>
            </a:r>
            <a:r>
              <a:rPr lang="es-ES" sz="1000" dirty="0" err="1"/>
              <a:t>Retirement</a:t>
            </a:r>
            <a:r>
              <a:rPr lang="es-ES" sz="1000" dirty="0"/>
              <a:t> desarrolla su actividad </a:t>
            </a:r>
            <a:r>
              <a:rPr lang="es-ES" sz="1000" dirty="0" err="1"/>
              <a:t>commercial</a:t>
            </a:r>
            <a:r>
              <a:rPr lang="es-ES" sz="1000" dirty="0"/>
              <a:t> en inglés.</a:t>
            </a:r>
            <a:r>
              <a:rPr lang="es-419" sz="1000" dirty="0"/>
              <a:t>El contenido de esta presentación se brinda únicamente como información general y se considera exacto y confiable a su fecha de publicación, pero puede estar sujeto a cambios. No está destinado a proporcionar asesoramiento relacionado con inversiones, impuestos, diseño de planes ni asuntos jurídicos (a menos que se indique lo contrario). Consulte con su propio asesor independiente sobre cualquier declaración realizada en materia de inversiones, fiscalidad o legalización.</a:t>
            </a:r>
          </a:p>
          <a:p>
            <a:pPr marL="0" indent="0">
              <a:buNone/>
            </a:pPr>
            <a:r>
              <a:rPr lang="es-419" sz="1000" dirty="0"/>
              <a:t>Es su responsabilidad seleccionar y supervisar sus opciones de inversión para cumplir con sus objetivos de jubilación. Le recomendamos revisar su estrategia de inversión por lo menos una vez al año. Asimismo, puede consultar a un asesor fiscal o de inversiones independiente o a un asesor jurídico.</a:t>
            </a:r>
          </a:p>
          <a:p>
            <a:pPr marL="0" indent="0">
              <a:buNone/>
            </a:pPr>
            <a:r>
              <a:rPr lang="es-419" sz="1000" dirty="0"/>
              <a:t>John </a:t>
            </a:r>
            <a:r>
              <a:rPr lang="es-419" sz="1000" dirty="0" err="1"/>
              <a:t>Hancock</a:t>
            </a:r>
            <a:r>
              <a:rPr lang="es-419" sz="1000" dirty="0"/>
              <a:t> </a:t>
            </a:r>
            <a:r>
              <a:rPr lang="es-419" sz="1000" dirty="0" err="1"/>
              <a:t>Retirement</a:t>
            </a:r>
            <a:r>
              <a:rPr lang="es-419" sz="1000" dirty="0"/>
              <a:t> Plan Services LLC ofrece servicios administrativos y de mantenimiento de registros a patrocinadores y administradores de planes de jubilación a través de una plataforma de arquitectura abierta. John </a:t>
            </a:r>
            <a:r>
              <a:rPr lang="es-419" sz="1000" dirty="0" err="1"/>
              <a:t>Hancock</a:t>
            </a:r>
            <a:r>
              <a:rPr lang="es-419" sz="1000" dirty="0"/>
              <a:t> Trust Company LLC, una empresa fiduciaria no depositaria de Nuevo Hampshire, proporciona servicios fiduciarios y de custodia de dichos planes, ofrece un producto de cuentas de jubilación individuales y mantiene fideicomisos de inversión colectivos específicos. Los contratos de anualidades colectivas y los acuerdos de mantenimiento de registros son emitidos por John </a:t>
            </a:r>
            <a:r>
              <a:rPr lang="es-419" sz="1000" dirty="0" err="1"/>
              <a:t>Hancock</a:t>
            </a:r>
            <a:r>
              <a:rPr lang="es-419" sz="1000" dirty="0"/>
              <a:t> </a:t>
            </a:r>
            <a:r>
              <a:rPr lang="es-419" sz="1000" dirty="0" err="1"/>
              <a:t>Life</a:t>
            </a:r>
            <a:r>
              <a:rPr lang="es-419" sz="1000" dirty="0"/>
              <a:t> </a:t>
            </a:r>
            <a:r>
              <a:rPr lang="es-419" sz="1000" dirty="0" err="1"/>
              <a:t>Insurance</a:t>
            </a:r>
            <a:r>
              <a:rPr lang="es-419" sz="1000" dirty="0"/>
              <a:t> Company (EE. UU.), Boston, MA (no autorizado en NY) y John </a:t>
            </a:r>
            <a:r>
              <a:rPr lang="es-419" sz="1000" dirty="0" err="1"/>
              <a:t>Hancock</a:t>
            </a:r>
            <a:r>
              <a:rPr lang="es-419" sz="1000" dirty="0"/>
              <a:t> </a:t>
            </a:r>
            <a:r>
              <a:rPr lang="es-419" sz="1000" dirty="0" err="1"/>
              <a:t>Life</a:t>
            </a:r>
            <a:r>
              <a:rPr lang="es-419" sz="1000" dirty="0"/>
              <a:t> </a:t>
            </a:r>
            <a:r>
              <a:rPr lang="es-419" sz="1000" dirty="0" err="1"/>
              <a:t>Insurance</a:t>
            </a:r>
            <a:r>
              <a:rPr lang="es-419" sz="1000" dirty="0"/>
              <a:t> Company of New York, </a:t>
            </a:r>
            <a:r>
              <a:rPr lang="es-419" sz="1000" dirty="0" err="1"/>
              <a:t>Valhalla</a:t>
            </a:r>
            <a:r>
              <a:rPr lang="es-419" sz="1000" dirty="0"/>
              <a:t>, NY. Las características y la disponibilidad del producto pueden variar según el estado. Todas las entidades hacen negocios en ciertas circunstancias usando la marca John </a:t>
            </a:r>
            <a:r>
              <a:rPr lang="es-419" sz="1000" dirty="0" err="1"/>
              <a:t>Hancock</a:t>
            </a:r>
            <a:r>
              <a:rPr lang="es-419" sz="1000" dirty="0"/>
              <a:t>. Cada entidad pone a disposición de los patrocinadores o los administradores de planes de jubilación una plataforma de alternativas de inversión, sin tener en cuenta las necesidades particulares de cada plan. A menos que se especifique lo contrario por escrito, ninguna entidad proporciona ni se compromete a proporcionar asesoramiento imparcial en materia de inversiones ni a prestar asesoramiento en calidad de fiduciarios. Los valores se ofrecen a través de John </a:t>
            </a:r>
            <a:r>
              <a:rPr lang="es-419" sz="1000" dirty="0" err="1"/>
              <a:t>Hancock</a:t>
            </a:r>
            <a:r>
              <a:rPr lang="es-419" sz="1000" dirty="0"/>
              <a:t> </a:t>
            </a:r>
            <a:r>
              <a:rPr lang="es-419" sz="1000" dirty="0" err="1"/>
              <a:t>Distributors</a:t>
            </a:r>
            <a:r>
              <a:rPr lang="es-419" sz="1000" dirty="0"/>
              <a:t> LLC, miembro de FINRA, SIPC.</a:t>
            </a:r>
          </a:p>
          <a:p>
            <a:pPr marL="0" indent="0">
              <a:buNone/>
            </a:pPr>
            <a:r>
              <a:rPr lang="es-419" sz="1000" dirty="0"/>
              <a:t>NO ASEGURADO POR LA FDIC. PUEDE PERDER VALOR. NO GARANTIZADO POR EL BANCO.</a:t>
            </a:r>
          </a:p>
          <a:p>
            <a:pPr marL="0" indent="0">
              <a:buNone/>
            </a:pPr>
            <a:r>
              <a:rPr lang="es-419" sz="1000" dirty="0"/>
              <a:t>© 2024 John </a:t>
            </a:r>
            <a:r>
              <a:rPr lang="es-419" sz="1000" dirty="0" err="1"/>
              <a:t>Hancock</a:t>
            </a:r>
            <a:r>
              <a:rPr lang="es-419" sz="1000" dirty="0"/>
              <a:t>. Todos los derechos reservados.</a:t>
            </a:r>
          </a:p>
          <a:p>
            <a:pPr marL="0" indent="0">
              <a:buNone/>
            </a:pPr>
            <a:endParaRPr lang="en-US" sz="1000" dirty="0"/>
          </a:p>
        </p:txBody>
      </p:sp>
      <p:sp>
        <p:nvSpPr>
          <p:cNvPr id="5" name="TextBox 5"/>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ADMASTER-STAMP!MGR0607232942911</a:t>
            </a:r>
          </a:p>
        </p:txBody>
      </p:sp>
      <p:sp>
        <p:nvSpPr>
          <p:cNvPr id="7" name="TextBox 6">
            <a:extLst>
              <a:ext uri="{FF2B5EF4-FFF2-40B4-BE49-F238E27FC236}">
                <a16:creationId xmlns:a16="http://schemas.microsoft.com/office/drawing/2014/main" id="{75FE8853-7632-8994-BC56-1D0351B2ECE6}"/>
              </a:ext>
            </a:extLst>
          </p:cNvPr>
          <p:cNvSpPr txBox="1"/>
          <p:nvPr/>
        </p:nvSpPr>
        <p:spPr>
          <a:xfrm>
            <a:off x="398463" y="6604449"/>
            <a:ext cx="2127761" cy="246221"/>
          </a:xfrm>
          <a:prstGeom prst="rect">
            <a:avLst/>
          </a:prstGeom>
          <a:noFill/>
        </p:spPr>
        <p:txBody>
          <a:bodyPr wrap="square">
            <a:spAutoFit/>
          </a:bodyPr>
          <a:lstStyle/>
          <a:p>
            <a:r>
              <a:rPr lang="sv-SE" sz="1000" dirty="0"/>
              <a:t>          </a:t>
            </a:r>
            <a:endParaRPr lang="es-419" sz="1000" dirty="0"/>
          </a:p>
        </p:txBody>
      </p:sp>
      <p:sp>
        <p:nvSpPr>
          <p:cNvPr id="4" name="TextBox 3">
            <a:extLst>
              <a:ext uri="{FF2B5EF4-FFF2-40B4-BE49-F238E27FC236}">
                <a16:creationId xmlns:a16="http://schemas.microsoft.com/office/drawing/2014/main" id="{8121290D-E1E0-4A5A-755B-86A2FA3B5C83}"/>
              </a:ext>
            </a:extLst>
          </p:cNvPr>
          <p:cNvSpPr txBox="1"/>
          <p:nvPr/>
        </p:nvSpPr>
        <p:spPr>
          <a:xfrm>
            <a:off x="309623" y="6618624"/>
            <a:ext cx="2549324" cy="246221"/>
          </a:xfrm>
          <a:prstGeom prst="rect">
            <a:avLst/>
          </a:prstGeom>
          <a:noFill/>
        </p:spPr>
        <p:txBody>
          <a:bodyPr wrap="square">
            <a:spAutoFit/>
          </a:bodyPr>
          <a:lstStyle/>
          <a:p>
            <a:r>
              <a:rPr lang="en-US" sz="1000" dirty="0"/>
              <a:t>MGS-P599817- SP GE 5/24 -599834</a:t>
            </a:r>
          </a:p>
        </p:txBody>
      </p:sp>
    </p:spTree>
    <p:custDataLst>
      <p:tags r:id="rId1"/>
    </p:custDataLst>
    <p:extLst>
      <p:ext uri="{BB962C8B-B14F-4D97-AF65-F5344CB8AC3E}">
        <p14:creationId xmlns:p14="http://schemas.microsoft.com/office/powerpoint/2010/main" val="297794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BDBA-0B0E-5845-BAD2-D2E710766229}"/>
              </a:ext>
            </a:extLst>
          </p:cNvPr>
          <p:cNvSpPr>
            <a:spLocks noGrp="1"/>
          </p:cNvSpPr>
          <p:nvPr>
            <p:ph type="title"/>
          </p:nvPr>
        </p:nvSpPr>
        <p:spPr/>
        <p:txBody>
          <a:bodyPr/>
          <a:lstStyle/>
          <a:p>
            <a:r>
              <a:rPr lang="es-419">
                <a:latin typeface="Arial" charset="0"/>
                <a:ea typeface="Arial" charset="0"/>
                <a:cs typeface="Arial" charset="0"/>
              </a:rPr>
              <a:t>Elabore un presupuesto. </a:t>
            </a:r>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ADMASTER-STAMP!MGR0607232942911</a:t>
            </a:r>
          </a:p>
        </p:txBody>
      </p:sp>
      <p:sp>
        <p:nvSpPr>
          <p:cNvPr id="6" name="TextBox 5">
            <a:extLst>
              <a:ext uri="{FF2B5EF4-FFF2-40B4-BE49-F238E27FC236}">
                <a16:creationId xmlns:a16="http://schemas.microsoft.com/office/drawing/2014/main" id="{B013404C-F60B-6541-F219-419A96700270}"/>
              </a:ext>
            </a:extLst>
          </p:cNvPr>
          <p:cNvSpPr txBox="1"/>
          <p:nvPr/>
        </p:nvSpPr>
        <p:spPr>
          <a:xfrm>
            <a:off x="398463" y="6616024"/>
            <a:ext cx="2127761" cy="246221"/>
          </a:xfrm>
          <a:prstGeom prst="rect">
            <a:avLst/>
          </a:prstGeom>
          <a:noFill/>
        </p:spPr>
        <p:txBody>
          <a:bodyPr wrap="square">
            <a:spAutoFit/>
          </a:bodyPr>
          <a:lstStyle/>
          <a:p>
            <a:r>
              <a:rPr lang="sv-SE" sz="1000" dirty="0"/>
              <a:t>          </a:t>
            </a:r>
            <a:endParaRPr lang="es-419" sz="1000" dirty="0"/>
          </a:p>
        </p:txBody>
      </p:sp>
      <p:sp>
        <p:nvSpPr>
          <p:cNvPr id="4" name="TextBox 3">
            <a:extLst>
              <a:ext uri="{FF2B5EF4-FFF2-40B4-BE49-F238E27FC236}">
                <a16:creationId xmlns:a16="http://schemas.microsoft.com/office/drawing/2014/main" id="{A18EB3A8-8F11-4D13-6450-82E94F1D89E8}"/>
              </a:ext>
            </a:extLst>
          </p:cNvPr>
          <p:cNvSpPr txBox="1"/>
          <p:nvPr/>
        </p:nvSpPr>
        <p:spPr>
          <a:xfrm>
            <a:off x="309623" y="6618624"/>
            <a:ext cx="2549324" cy="246221"/>
          </a:xfrm>
          <a:prstGeom prst="rect">
            <a:avLst/>
          </a:prstGeom>
          <a:noFill/>
        </p:spPr>
        <p:txBody>
          <a:bodyPr wrap="square">
            <a:spAutoFit/>
          </a:bodyPr>
          <a:lstStyle/>
          <a:p>
            <a:r>
              <a:rPr lang="en-US" sz="1000" dirty="0"/>
              <a:t>MGS-P599817- SP GE 5/24 -599834</a:t>
            </a:r>
          </a:p>
        </p:txBody>
      </p:sp>
    </p:spTree>
    <p:custDataLst>
      <p:tags r:id="rId1"/>
    </p:custDataLst>
    <p:extLst>
      <p:ext uri="{BB962C8B-B14F-4D97-AF65-F5344CB8AC3E}">
        <p14:creationId xmlns:p14="http://schemas.microsoft.com/office/powerpoint/2010/main" val="5354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le 10">
            <a:extLst>
              <a:ext uri="{FF2B5EF4-FFF2-40B4-BE49-F238E27FC236}">
                <a16:creationId xmlns:a16="http://schemas.microsoft.com/office/drawing/2014/main" id="{2DA6593B-C592-4277-8FDF-2285672D908F}"/>
              </a:ext>
            </a:extLst>
          </p:cNvPr>
          <p:cNvSpPr>
            <a:spLocks noGrp="1" noChangeArrowheads="1"/>
          </p:cNvSpPr>
          <p:nvPr>
            <p:ph type="title"/>
          </p:nvPr>
        </p:nvSpPr>
        <p:spPr/>
        <p:txBody>
          <a:bodyPr/>
          <a:lstStyle/>
          <a:p>
            <a:r>
              <a:rPr lang="es-419">
                <a:latin typeface="Arial" panose="020B0604020202020204" pitchFamily="34" charset="0"/>
                <a:cs typeface="Arial" panose="020B0604020202020204" pitchFamily="34" charset="0"/>
              </a:rPr>
              <a:t>Consejos fáciles para un presupuesto</a:t>
            </a:r>
          </a:p>
        </p:txBody>
      </p:sp>
      <p:sp>
        <p:nvSpPr>
          <p:cNvPr id="23" name="Rectangle 22">
            <a:extLst>
              <a:ext uri="{FF2B5EF4-FFF2-40B4-BE49-F238E27FC236}">
                <a16:creationId xmlns:a16="http://schemas.microsoft.com/office/drawing/2014/main" id="{1676D93C-C8FF-A443-B441-F95CE930A08B}"/>
              </a:ext>
            </a:extLst>
          </p:cNvPr>
          <p:cNvSpPr/>
          <p:nvPr/>
        </p:nvSpPr>
        <p:spPr>
          <a:xfrm>
            <a:off x="1" y="1263512"/>
            <a:ext cx="4983479" cy="4798634"/>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grpSp>
        <p:nvGrpSpPr>
          <p:cNvPr id="25" name="Group 24">
            <a:extLst>
              <a:ext uri="{FF2B5EF4-FFF2-40B4-BE49-F238E27FC236}">
                <a16:creationId xmlns:a16="http://schemas.microsoft.com/office/drawing/2014/main" id="{A023F35A-0197-F84F-9B58-A860FA3B38CE}"/>
              </a:ext>
            </a:extLst>
          </p:cNvPr>
          <p:cNvGrpSpPr/>
          <p:nvPr/>
        </p:nvGrpSpPr>
        <p:grpSpPr>
          <a:xfrm>
            <a:off x="344589" y="1501140"/>
            <a:ext cx="2084252" cy="4320539"/>
            <a:chOff x="312056" y="2387599"/>
            <a:chExt cx="2496457" cy="2600647"/>
          </a:xfrm>
        </p:grpSpPr>
        <p:sp>
          <p:nvSpPr>
            <p:cNvPr id="26" name="Rectangle 25">
              <a:extLst>
                <a:ext uri="{FF2B5EF4-FFF2-40B4-BE49-F238E27FC236}">
                  <a16:creationId xmlns:a16="http://schemas.microsoft.com/office/drawing/2014/main" id="{C477B400-55A9-F442-9B53-E672BA1BB7B3}"/>
                </a:ext>
              </a:extLst>
            </p:cNvPr>
            <p:cNvSpPr/>
            <p:nvPr/>
          </p:nvSpPr>
          <p:spPr>
            <a:xfrm>
              <a:off x="312056" y="2387599"/>
              <a:ext cx="2496457" cy="792167"/>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360000" bIns="360000" rtlCol="0" anchor="t"/>
            <a:lstStyle/>
            <a:p>
              <a:pPr>
                <a:spcAft>
                  <a:spcPts val="800"/>
                </a:spcAft>
              </a:pPr>
              <a:endParaRPr lang="en-US" sz="4000" dirty="0">
                <a:solidFill>
                  <a:schemeClr val="tx1"/>
                </a:solidFill>
              </a:endParaRPr>
            </a:p>
          </p:txBody>
        </p:sp>
        <p:sp>
          <p:nvSpPr>
            <p:cNvPr id="28" name="Rectangle 27">
              <a:extLst>
                <a:ext uri="{FF2B5EF4-FFF2-40B4-BE49-F238E27FC236}">
                  <a16:creationId xmlns:a16="http://schemas.microsoft.com/office/drawing/2014/main" id="{F9DA8E08-3A25-F246-9193-5037739A7321}"/>
                </a:ext>
              </a:extLst>
            </p:cNvPr>
            <p:cNvSpPr/>
            <p:nvPr/>
          </p:nvSpPr>
          <p:spPr>
            <a:xfrm>
              <a:off x="312056" y="3291839"/>
              <a:ext cx="2496457" cy="792167"/>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360000" bIns="360000" rtlCol="0" anchor="t"/>
            <a:lstStyle/>
            <a:p>
              <a:pPr>
                <a:spcAft>
                  <a:spcPts val="800"/>
                </a:spcAft>
              </a:pPr>
              <a:endParaRPr lang="en-US" sz="4000" dirty="0">
                <a:solidFill>
                  <a:schemeClr val="tx1"/>
                </a:solidFill>
              </a:endParaRPr>
            </a:p>
          </p:txBody>
        </p:sp>
        <p:sp>
          <p:nvSpPr>
            <p:cNvPr id="31" name="Rectangle 30">
              <a:extLst>
                <a:ext uri="{FF2B5EF4-FFF2-40B4-BE49-F238E27FC236}">
                  <a16:creationId xmlns:a16="http://schemas.microsoft.com/office/drawing/2014/main" id="{1E6A7C6F-C0BD-B34C-82ED-65F105A79434}"/>
                </a:ext>
              </a:extLst>
            </p:cNvPr>
            <p:cNvSpPr/>
            <p:nvPr/>
          </p:nvSpPr>
          <p:spPr>
            <a:xfrm>
              <a:off x="312056" y="4196079"/>
              <a:ext cx="2496457" cy="792167"/>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360000" bIns="360000" rtlCol="0" anchor="t"/>
            <a:lstStyle/>
            <a:p>
              <a:pPr>
                <a:spcAft>
                  <a:spcPts val="800"/>
                </a:spcAft>
              </a:pPr>
              <a:endParaRPr lang="en-US" sz="4000" dirty="0">
                <a:solidFill>
                  <a:schemeClr val="tx1"/>
                </a:solidFill>
              </a:endParaRPr>
            </a:p>
          </p:txBody>
        </p:sp>
      </p:grpSp>
      <p:sp>
        <p:nvSpPr>
          <p:cNvPr id="33" name="Rectangle 32">
            <a:extLst>
              <a:ext uri="{FF2B5EF4-FFF2-40B4-BE49-F238E27FC236}">
                <a16:creationId xmlns:a16="http://schemas.microsoft.com/office/drawing/2014/main" id="{EDD0E827-EFAF-AA40-8FF4-1968E556C435}"/>
              </a:ext>
            </a:extLst>
          </p:cNvPr>
          <p:cNvSpPr/>
          <p:nvPr/>
        </p:nvSpPr>
        <p:spPr>
          <a:xfrm>
            <a:off x="2582998" y="1501140"/>
            <a:ext cx="2084252" cy="1316053"/>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360000" bIns="360000" rtlCol="0" anchor="t"/>
          <a:lstStyle/>
          <a:p>
            <a:pPr>
              <a:spcAft>
                <a:spcPts val="800"/>
              </a:spcAft>
            </a:pPr>
            <a:endParaRPr lang="en-US" sz="4000" dirty="0">
              <a:solidFill>
                <a:schemeClr val="tx1"/>
              </a:solidFill>
            </a:endParaRPr>
          </a:p>
        </p:txBody>
      </p:sp>
      <p:sp>
        <p:nvSpPr>
          <p:cNvPr id="34" name="Rectangle 33">
            <a:extLst>
              <a:ext uri="{FF2B5EF4-FFF2-40B4-BE49-F238E27FC236}">
                <a16:creationId xmlns:a16="http://schemas.microsoft.com/office/drawing/2014/main" id="{8C4E3ACB-FAA2-9843-A442-2D09EE2163A9}"/>
              </a:ext>
            </a:extLst>
          </p:cNvPr>
          <p:cNvSpPr/>
          <p:nvPr/>
        </p:nvSpPr>
        <p:spPr>
          <a:xfrm>
            <a:off x="2582998" y="3003383"/>
            <a:ext cx="2084252" cy="1502243"/>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360000" bIns="360000" rtlCol="0" anchor="t"/>
          <a:lstStyle/>
          <a:p>
            <a:pPr>
              <a:spcAft>
                <a:spcPts val="800"/>
              </a:spcAft>
            </a:pPr>
            <a:endParaRPr lang="en-US" sz="4000" dirty="0">
              <a:solidFill>
                <a:schemeClr val="tx1"/>
              </a:solidFill>
            </a:endParaRPr>
          </a:p>
        </p:txBody>
      </p:sp>
      <p:sp>
        <p:nvSpPr>
          <p:cNvPr id="36" name="Title 1">
            <a:extLst>
              <a:ext uri="{FF2B5EF4-FFF2-40B4-BE49-F238E27FC236}">
                <a16:creationId xmlns:a16="http://schemas.microsoft.com/office/drawing/2014/main" id="{94E868FF-91F9-1D49-ADCD-D4E848135D55}"/>
              </a:ext>
            </a:extLst>
          </p:cNvPr>
          <p:cNvSpPr txBox="1">
            <a:spLocks/>
          </p:cNvSpPr>
          <p:nvPr/>
        </p:nvSpPr>
        <p:spPr>
          <a:xfrm>
            <a:off x="574402" y="1737677"/>
            <a:ext cx="1466433" cy="308363"/>
          </a:xfrm>
          <a:prstGeom prst="rect">
            <a:avLst/>
          </a:prstGeom>
        </p:spPr>
        <p:txBody>
          <a:bodyPr vert="horz" lIns="0" tIns="0" rIns="0" bIns="0" rtlCol="0" anchor="t">
            <a:noAutofit/>
          </a:bodyPr>
          <a:lst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a:lstStyle>
          <a:p>
            <a:r>
              <a:rPr lang="es-419" sz="1800" b="0"/>
              <a:t>Establecer sus metas</a:t>
            </a:r>
          </a:p>
        </p:txBody>
      </p:sp>
      <p:sp>
        <p:nvSpPr>
          <p:cNvPr id="37" name="Title 1">
            <a:extLst>
              <a:ext uri="{FF2B5EF4-FFF2-40B4-BE49-F238E27FC236}">
                <a16:creationId xmlns:a16="http://schemas.microsoft.com/office/drawing/2014/main" id="{AD265748-9B8D-D444-B1CE-71E8B7FE6854}"/>
              </a:ext>
            </a:extLst>
          </p:cNvPr>
          <p:cNvSpPr txBox="1">
            <a:spLocks/>
          </p:cNvSpPr>
          <p:nvPr/>
        </p:nvSpPr>
        <p:spPr>
          <a:xfrm>
            <a:off x="2829922" y="1737677"/>
            <a:ext cx="1203235" cy="308363"/>
          </a:xfrm>
          <a:prstGeom prst="rect">
            <a:avLst/>
          </a:prstGeom>
        </p:spPr>
        <p:txBody>
          <a:bodyPr vert="horz" lIns="0" tIns="0" rIns="0" bIns="0" rtlCol="0" anchor="t">
            <a:noAutofit/>
          </a:bodyPr>
          <a:lst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a:lstStyle>
          <a:p>
            <a:r>
              <a:rPr lang="es-419" sz="1800" b="0"/>
              <a:t>Entender sus ingresos</a:t>
            </a:r>
          </a:p>
        </p:txBody>
      </p:sp>
      <p:sp>
        <p:nvSpPr>
          <p:cNvPr id="38" name="Title 1">
            <a:extLst>
              <a:ext uri="{FF2B5EF4-FFF2-40B4-BE49-F238E27FC236}">
                <a16:creationId xmlns:a16="http://schemas.microsoft.com/office/drawing/2014/main" id="{9961204B-A7B4-1C4E-8844-42E490F98530}"/>
              </a:ext>
            </a:extLst>
          </p:cNvPr>
          <p:cNvSpPr txBox="1">
            <a:spLocks/>
          </p:cNvSpPr>
          <p:nvPr/>
        </p:nvSpPr>
        <p:spPr>
          <a:xfrm>
            <a:off x="574402" y="3193097"/>
            <a:ext cx="1597298" cy="308363"/>
          </a:xfrm>
          <a:prstGeom prst="rect">
            <a:avLst/>
          </a:prstGeom>
        </p:spPr>
        <p:txBody>
          <a:bodyPr vert="horz" lIns="0" tIns="0" rIns="0" bIns="0" rtlCol="0" anchor="t">
            <a:noAutofit/>
          </a:bodyPr>
          <a:lst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a:lstStyle>
          <a:p>
            <a:pPr>
              <a:spcAft>
                <a:spcPts val="300"/>
              </a:spcAft>
            </a:pPr>
            <a:r>
              <a:rPr lang="es-419" sz="1800" b="0"/>
              <a:t>Ver sus gastos mensuales</a:t>
            </a:r>
          </a:p>
        </p:txBody>
      </p:sp>
      <p:sp>
        <p:nvSpPr>
          <p:cNvPr id="39" name="Title 1">
            <a:extLst>
              <a:ext uri="{FF2B5EF4-FFF2-40B4-BE49-F238E27FC236}">
                <a16:creationId xmlns:a16="http://schemas.microsoft.com/office/drawing/2014/main" id="{64F1F0B6-7F01-FB4F-9F7F-9AF9F5065735}"/>
              </a:ext>
            </a:extLst>
          </p:cNvPr>
          <p:cNvSpPr txBox="1">
            <a:spLocks/>
          </p:cNvSpPr>
          <p:nvPr/>
        </p:nvSpPr>
        <p:spPr>
          <a:xfrm>
            <a:off x="2829922" y="3193097"/>
            <a:ext cx="1604918" cy="308363"/>
          </a:xfrm>
          <a:prstGeom prst="rect">
            <a:avLst/>
          </a:prstGeom>
        </p:spPr>
        <p:txBody>
          <a:bodyPr vert="horz" lIns="0" tIns="0" rIns="0" bIns="0" rtlCol="0" anchor="t">
            <a:noAutofit/>
          </a:bodyPr>
          <a:lst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a:lstStyle>
          <a:p>
            <a:r>
              <a:rPr lang="es-419" sz="1800" b="0"/>
              <a:t>Comparar sus ingresos con sus gastos</a:t>
            </a:r>
          </a:p>
        </p:txBody>
      </p:sp>
      <p:sp>
        <p:nvSpPr>
          <p:cNvPr id="40" name="Title 1">
            <a:extLst>
              <a:ext uri="{FF2B5EF4-FFF2-40B4-BE49-F238E27FC236}">
                <a16:creationId xmlns:a16="http://schemas.microsoft.com/office/drawing/2014/main" id="{B9FF71F7-2B93-1346-85E5-77E4BB86375A}"/>
              </a:ext>
            </a:extLst>
          </p:cNvPr>
          <p:cNvSpPr txBox="1">
            <a:spLocks/>
          </p:cNvSpPr>
          <p:nvPr/>
        </p:nvSpPr>
        <p:spPr>
          <a:xfrm>
            <a:off x="574402" y="4694237"/>
            <a:ext cx="1604918" cy="308363"/>
          </a:xfrm>
          <a:prstGeom prst="rect">
            <a:avLst/>
          </a:prstGeom>
        </p:spPr>
        <p:txBody>
          <a:bodyPr vert="horz" lIns="0" tIns="0" rIns="0" bIns="0" rtlCol="0" anchor="t">
            <a:noAutofit/>
          </a:bodyPr>
          <a:lst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a:lstStyle>
          <a:p>
            <a:r>
              <a:rPr lang="es-419" sz="1800" b="0"/>
              <a:t>Mantenerse centrado</a:t>
            </a:r>
          </a:p>
        </p:txBody>
      </p:sp>
      <p:pic>
        <p:nvPicPr>
          <p:cNvPr id="48" name="Picture 47">
            <a:extLst>
              <a:ext uri="{FF2B5EF4-FFF2-40B4-BE49-F238E27FC236}">
                <a16:creationId xmlns:a16="http://schemas.microsoft.com/office/drawing/2014/main" id="{95598387-0E8E-3A45-99B9-F9D229EA5A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84750" y="1260672"/>
            <a:ext cx="4159250" cy="4800600"/>
          </a:xfrm>
          <a:prstGeom prst="rect">
            <a:avLst/>
          </a:prstGeom>
        </p:spPr>
      </p:pic>
      <p:pic>
        <p:nvPicPr>
          <p:cNvPr id="49" name="Picture 48">
            <a:extLst>
              <a:ext uri="{FF2B5EF4-FFF2-40B4-BE49-F238E27FC236}">
                <a16:creationId xmlns:a16="http://schemas.microsoft.com/office/drawing/2014/main" id="{C395309D-9875-F34B-90B0-1C9FE141A041}"/>
              </a:ext>
            </a:extLst>
          </p:cNvPr>
          <p:cNvPicPr>
            <a:picLocks noChangeAspect="1"/>
          </p:cNvPicPr>
          <p:nvPr/>
        </p:nvPicPr>
        <p:blipFill>
          <a:blip r:embed="rId4"/>
          <a:stretch>
            <a:fillRect/>
          </a:stretch>
        </p:blipFill>
        <p:spPr>
          <a:xfrm>
            <a:off x="1778760" y="2167271"/>
            <a:ext cx="416540" cy="468607"/>
          </a:xfrm>
          <a:prstGeom prst="rect">
            <a:avLst/>
          </a:prstGeom>
        </p:spPr>
      </p:pic>
      <p:pic>
        <p:nvPicPr>
          <p:cNvPr id="50" name="Graphic 49">
            <a:extLst>
              <a:ext uri="{FF2B5EF4-FFF2-40B4-BE49-F238E27FC236}">
                <a16:creationId xmlns:a16="http://schemas.microsoft.com/office/drawing/2014/main" id="{48DC639F-727C-5E49-89F7-EB14C767B2B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06146" y="2129600"/>
            <a:ext cx="510757" cy="510757"/>
          </a:xfrm>
          <a:prstGeom prst="rect">
            <a:avLst/>
          </a:prstGeom>
        </p:spPr>
      </p:pic>
      <p:pic>
        <p:nvPicPr>
          <p:cNvPr id="51" name="Picture 50">
            <a:extLst>
              <a:ext uri="{FF2B5EF4-FFF2-40B4-BE49-F238E27FC236}">
                <a16:creationId xmlns:a16="http://schemas.microsoft.com/office/drawing/2014/main" id="{0D4F4210-929F-E34A-B7AE-1F884D6B1415}"/>
              </a:ext>
            </a:extLst>
          </p:cNvPr>
          <p:cNvPicPr>
            <a:picLocks noChangeAspect="1"/>
          </p:cNvPicPr>
          <p:nvPr/>
        </p:nvPicPr>
        <p:blipFill>
          <a:blip r:embed="rId7"/>
          <a:stretch>
            <a:fillRect/>
          </a:stretch>
        </p:blipFill>
        <p:spPr>
          <a:xfrm>
            <a:off x="1735371" y="3681445"/>
            <a:ext cx="459929" cy="459929"/>
          </a:xfrm>
          <a:prstGeom prst="rect">
            <a:avLst/>
          </a:prstGeom>
        </p:spPr>
      </p:pic>
      <p:pic>
        <p:nvPicPr>
          <p:cNvPr id="52" name="Picture 51">
            <a:extLst>
              <a:ext uri="{FF2B5EF4-FFF2-40B4-BE49-F238E27FC236}">
                <a16:creationId xmlns:a16="http://schemas.microsoft.com/office/drawing/2014/main" id="{766AC4D7-781E-C649-B284-BE416A27FAE4}"/>
              </a:ext>
            </a:extLst>
          </p:cNvPr>
          <p:cNvPicPr>
            <a:picLocks noChangeAspect="1"/>
          </p:cNvPicPr>
          <p:nvPr/>
        </p:nvPicPr>
        <p:blipFill>
          <a:blip r:embed="rId8"/>
          <a:stretch>
            <a:fillRect/>
          </a:stretch>
        </p:blipFill>
        <p:spPr>
          <a:xfrm>
            <a:off x="4022263" y="3857860"/>
            <a:ext cx="494640" cy="494640"/>
          </a:xfrm>
          <a:prstGeom prst="rect">
            <a:avLst/>
          </a:prstGeom>
        </p:spPr>
      </p:pic>
      <p:pic>
        <p:nvPicPr>
          <p:cNvPr id="53" name="Picture 52">
            <a:extLst>
              <a:ext uri="{FF2B5EF4-FFF2-40B4-BE49-F238E27FC236}">
                <a16:creationId xmlns:a16="http://schemas.microsoft.com/office/drawing/2014/main" id="{ADFB76EE-2BA7-064D-866F-5771DC163CFE}"/>
              </a:ext>
            </a:extLst>
          </p:cNvPr>
          <p:cNvPicPr>
            <a:picLocks noChangeAspect="1"/>
          </p:cNvPicPr>
          <p:nvPr/>
        </p:nvPicPr>
        <p:blipFill>
          <a:blip r:embed="rId9"/>
          <a:stretch>
            <a:fillRect/>
          </a:stretch>
        </p:blipFill>
        <p:spPr>
          <a:xfrm>
            <a:off x="1726068" y="5170278"/>
            <a:ext cx="468606" cy="468606"/>
          </a:xfrm>
          <a:prstGeom prst="rect">
            <a:avLst/>
          </a:prstGeom>
        </p:spPr>
      </p:pic>
      <p:sp>
        <p:nvSpPr>
          <p:cNvPr id="27" name="Rectangle 26">
            <a:extLst>
              <a:ext uri="{FF2B5EF4-FFF2-40B4-BE49-F238E27FC236}">
                <a16:creationId xmlns:a16="http://schemas.microsoft.com/office/drawing/2014/main" id="{AA8DD130-09F3-4492-8789-98B736DFB4B8}"/>
              </a:ext>
            </a:extLst>
          </p:cNvPr>
          <p:cNvSpPr/>
          <p:nvPr/>
        </p:nvSpPr>
        <p:spPr>
          <a:xfrm>
            <a:off x="2582998" y="4638673"/>
            <a:ext cx="2084252" cy="1316053"/>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360000" bIns="360000" rtlCol="0" anchor="t"/>
          <a:lstStyle/>
          <a:p>
            <a:pPr>
              <a:spcAft>
                <a:spcPts val="800"/>
              </a:spcAft>
            </a:pPr>
            <a:endParaRPr lang="en-US" sz="4000" dirty="0">
              <a:solidFill>
                <a:schemeClr val="tx1"/>
              </a:solidFill>
            </a:endParaRPr>
          </a:p>
        </p:txBody>
      </p:sp>
      <p:sp>
        <p:nvSpPr>
          <p:cNvPr id="29" name="Title 1">
            <a:extLst>
              <a:ext uri="{FF2B5EF4-FFF2-40B4-BE49-F238E27FC236}">
                <a16:creationId xmlns:a16="http://schemas.microsoft.com/office/drawing/2014/main" id="{613037BD-EABD-467A-8B9B-AF50C1C11B30}"/>
              </a:ext>
            </a:extLst>
          </p:cNvPr>
          <p:cNvSpPr txBox="1">
            <a:spLocks/>
          </p:cNvSpPr>
          <p:nvPr/>
        </p:nvSpPr>
        <p:spPr>
          <a:xfrm>
            <a:off x="2843020" y="4835211"/>
            <a:ext cx="1424180" cy="308363"/>
          </a:xfrm>
          <a:prstGeom prst="rect">
            <a:avLst/>
          </a:prstGeom>
        </p:spPr>
        <p:txBody>
          <a:bodyPr vert="horz" lIns="0" tIns="0" rIns="0" bIns="0" rtlCol="0" anchor="t">
            <a:noAutofit/>
          </a:bodyPr>
          <a:lst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a:lstStyle>
          <a:p>
            <a:r>
              <a:rPr lang="es-419" sz="1800" b="0" dirty="0"/>
              <a:t>Celebre cada meta cumplida</a:t>
            </a:r>
          </a:p>
        </p:txBody>
      </p:sp>
      <p:pic>
        <p:nvPicPr>
          <p:cNvPr id="30" name="Graphic 29">
            <a:extLst>
              <a:ext uri="{FF2B5EF4-FFF2-40B4-BE49-F238E27FC236}">
                <a16:creationId xmlns:a16="http://schemas.microsoft.com/office/drawing/2014/main" id="{179ABBE4-2E57-465E-A00F-6E3314DE45B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06146" y="5206977"/>
            <a:ext cx="498349" cy="498349"/>
          </a:xfrm>
          <a:prstGeom prst="rect">
            <a:avLst/>
          </a:prstGeom>
        </p:spPr>
      </p:pic>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ADMASTER-STAMP!MGR0913222411560</a:t>
            </a:r>
          </a:p>
        </p:txBody>
      </p:sp>
      <p:sp>
        <p:nvSpPr>
          <p:cNvPr id="5" name="TextBox 4">
            <a:extLst>
              <a:ext uri="{FF2B5EF4-FFF2-40B4-BE49-F238E27FC236}">
                <a16:creationId xmlns:a16="http://schemas.microsoft.com/office/drawing/2014/main" id="{A68E0675-5208-2513-EC1D-951138FC9E15}"/>
              </a:ext>
            </a:extLst>
          </p:cNvPr>
          <p:cNvSpPr txBox="1"/>
          <p:nvPr/>
        </p:nvSpPr>
        <p:spPr>
          <a:xfrm>
            <a:off x="398463" y="6616024"/>
            <a:ext cx="2127761" cy="246221"/>
          </a:xfrm>
          <a:prstGeom prst="rect">
            <a:avLst/>
          </a:prstGeom>
          <a:noFill/>
        </p:spPr>
        <p:txBody>
          <a:bodyPr wrap="square">
            <a:spAutoFit/>
          </a:bodyPr>
          <a:lstStyle/>
          <a:p>
            <a:r>
              <a:rPr lang="sv-SE" sz="1000" dirty="0"/>
              <a:t>          </a:t>
            </a:r>
            <a:endParaRPr lang="es-419" sz="1000" dirty="0"/>
          </a:p>
        </p:txBody>
      </p:sp>
      <p:sp>
        <p:nvSpPr>
          <p:cNvPr id="3" name="TextBox 2">
            <a:extLst>
              <a:ext uri="{FF2B5EF4-FFF2-40B4-BE49-F238E27FC236}">
                <a16:creationId xmlns:a16="http://schemas.microsoft.com/office/drawing/2014/main" id="{B705DD43-FD19-C38B-D975-16DEC32D3F21}"/>
              </a:ext>
            </a:extLst>
          </p:cNvPr>
          <p:cNvSpPr txBox="1"/>
          <p:nvPr/>
        </p:nvSpPr>
        <p:spPr>
          <a:xfrm>
            <a:off x="309623" y="6618624"/>
            <a:ext cx="2549324" cy="246221"/>
          </a:xfrm>
          <a:prstGeom prst="rect">
            <a:avLst/>
          </a:prstGeom>
          <a:noFill/>
        </p:spPr>
        <p:txBody>
          <a:bodyPr wrap="square">
            <a:spAutoFit/>
          </a:bodyPr>
          <a:lstStyle/>
          <a:p>
            <a:r>
              <a:rPr lang="en-US" sz="1000" dirty="0"/>
              <a:t>MGS-P599817- SP GE 5/24 -599834</a:t>
            </a: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D08EA-7A5A-8A42-9185-110EAF46532D}"/>
              </a:ext>
            </a:extLst>
          </p:cNvPr>
          <p:cNvSpPr>
            <a:spLocks noGrp="1"/>
          </p:cNvSpPr>
          <p:nvPr>
            <p:ph type="title"/>
          </p:nvPr>
        </p:nvSpPr>
        <p:spPr>
          <a:xfrm>
            <a:off x="398462" y="471343"/>
            <a:ext cx="8347076" cy="792167"/>
          </a:xfrm>
        </p:spPr>
        <p:txBody>
          <a:bodyPr/>
          <a:lstStyle/>
          <a:p>
            <a:r>
              <a:rPr lang="es-419"/>
              <a:t>Revise su presupuesto para ganarle a la inflación</a:t>
            </a:r>
            <a:br>
              <a:rPr lang="es-419"/>
            </a:br>
            <a:r>
              <a:rPr lang="es-419"/>
              <a:t> </a:t>
            </a:r>
          </a:p>
        </p:txBody>
      </p:sp>
      <p:sp>
        <p:nvSpPr>
          <p:cNvPr id="5" name="Text Placeholder 4">
            <a:extLst>
              <a:ext uri="{FF2B5EF4-FFF2-40B4-BE49-F238E27FC236}">
                <a16:creationId xmlns:a16="http://schemas.microsoft.com/office/drawing/2014/main" id="{7B028F16-976B-A247-BD91-92220DBEF047}"/>
              </a:ext>
            </a:extLst>
          </p:cNvPr>
          <p:cNvSpPr>
            <a:spLocks noGrp="1"/>
          </p:cNvSpPr>
          <p:nvPr>
            <p:ph type="body" sz="quarter" idx="13"/>
          </p:nvPr>
        </p:nvSpPr>
        <p:spPr/>
        <p:txBody>
          <a:bodyPr/>
          <a:lstStyle/>
          <a:p>
            <a:r>
              <a:rPr lang="es-419" sz="1600" b="1" baseline="30000">
                <a:effectLst/>
                <a:ea typeface="Calibri" panose="020F0502020204030204" pitchFamily="34" charset="0"/>
                <a:cs typeface="ManulifeJHSansTest4_1"/>
              </a:rPr>
              <a:t>1</a:t>
            </a:r>
            <a:r>
              <a:rPr lang="es-419" sz="1600" baseline="30000">
                <a:effectLst/>
                <a:ea typeface="Calibri" panose="020F0502020204030204" pitchFamily="34" charset="0"/>
                <a:cs typeface="ManulifeJHSansTest4_1"/>
              </a:rPr>
              <a:t> “</a:t>
            </a:r>
            <a:r>
              <a:rPr lang="es-419" sz="1600" u="sng" baseline="30000">
                <a:solidFill>
                  <a:srgbClr val="0000FF"/>
                </a:solidFill>
                <a:effectLst/>
                <a:ea typeface="Calibri" panose="020F0502020204030204" pitchFamily="34" charset="0"/>
                <a:cs typeface="ManulifeJHSansTest4_1"/>
                <a:hlinkClick r:id="rId4"/>
              </a:rPr>
              <a:t>Consumer Price Index–March 2024</a:t>
            </a:r>
            <a:r>
              <a:rPr lang="es-419" sz="1600" baseline="30000">
                <a:solidFill>
                  <a:srgbClr val="0000FF"/>
                </a:solidFill>
                <a:effectLst/>
                <a:ea typeface="Calibri" panose="020F0502020204030204" pitchFamily="34" charset="0"/>
                <a:cs typeface="ManulifeJHSansTest4_1"/>
              </a:rPr>
              <a:t>,”</a:t>
            </a:r>
            <a:r>
              <a:rPr lang="es-419" sz="1600" baseline="30000">
                <a:effectLst/>
                <a:ea typeface="Calibri" panose="020F0502020204030204" pitchFamily="34" charset="0"/>
                <a:cs typeface="ManulifeJHSansTest4_1"/>
              </a:rPr>
              <a:t> U.S. Bureau of Labor Statistics, abril de 2024.</a:t>
            </a:r>
          </a:p>
        </p:txBody>
      </p:sp>
      <p:sp>
        <p:nvSpPr>
          <p:cNvPr id="18" name="Rectangle 17">
            <a:extLst>
              <a:ext uri="{FF2B5EF4-FFF2-40B4-BE49-F238E27FC236}">
                <a16:creationId xmlns:a16="http://schemas.microsoft.com/office/drawing/2014/main" id="{C6EB9FCA-F75C-CC43-ABD9-426144C18913}"/>
              </a:ext>
            </a:extLst>
          </p:cNvPr>
          <p:cNvSpPr/>
          <p:nvPr/>
        </p:nvSpPr>
        <p:spPr>
          <a:xfrm>
            <a:off x="0" y="1263511"/>
            <a:ext cx="9143999" cy="4798634"/>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19" name="Rectangle 18">
            <a:extLst>
              <a:ext uri="{FF2B5EF4-FFF2-40B4-BE49-F238E27FC236}">
                <a16:creationId xmlns:a16="http://schemas.microsoft.com/office/drawing/2014/main" id="{25557385-D6F2-674D-A48D-52BF60A146C2}"/>
              </a:ext>
            </a:extLst>
          </p:cNvPr>
          <p:cNvSpPr/>
          <p:nvPr/>
        </p:nvSpPr>
        <p:spPr>
          <a:xfrm>
            <a:off x="312056" y="1659595"/>
            <a:ext cx="2566611" cy="3934894"/>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180000" tIns="1260000" rIns="360000" bIns="0" rtlCol="0" anchor="t" anchorCtr="0"/>
          <a:lstStyle/>
          <a:p>
            <a:r>
              <a:rPr lang="es-419" sz="2000">
                <a:solidFill>
                  <a:schemeClr val="tx1"/>
                </a:solidFill>
              </a:rPr>
              <a:t>La inflación significa precios en aumento y reduce el poder adquisitivo de su dinero con el tiempo.</a:t>
            </a:r>
          </a:p>
        </p:txBody>
      </p:sp>
      <p:sp>
        <p:nvSpPr>
          <p:cNvPr id="22" name="Rectangle 21">
            <a:extLst>
              <a:ext uri="{FF2B5EF4-FFF2-40B4-BE49-F238E27FC236}">
                <a16:creationId xmlns:a16="http://schemas.microsoft.com/office/drawing/2014/main" id="{C859CF29-D043-5A43-9B81-92FAAE81271E}"/>
              </a:ext>
            </a:extLst>
          </p:cNvPr>
          <p:cNvSpPr/>
          <p:nvPr/>
        </p:nvSpPr>
        <p:spPr>
          <a:xfrm>
            <a:off x="3190723" y="1659595"/>
            <a:ext cx="2566611" cy="3934894"/>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180000" tIns="1260000" rIns="360000" bIns="0" rtlCol="0" anchor="t" anchorCtr="0"/>
          <a:lstStyle/>
          <a:p>
            <a:pPr>
              <a:spcBef>
                <a:spcPts val="600"/>
              </a:spcBef>
            </a:pPr>
            <a:r>
              <a:rPr lang="es-419" sz="2000">
                <a:solidFill>
                  <a:schemeClr val="tx1"/>
                </a:solidFill>
              </a:rPr>
              <a:t>En marzo de 2024, los precios al consumidor subieron un 3,5 % respecto del año pasado.</a:t>
            </a:r>
            <a:r>
              <a:rPr lang="es-419" sz="2000" baseline="30000">
                <a:solidFill>
                  <a:schemeClr val="tx1"/>
                </a:solidFill>
              </a:rPr>
              <a:t>1</a:t>
            </a:r>
          </a:p>
          <a:p>
            <a:pPr>
              <a:spcBef>
                <a:spcPts val="600"/>
              </a:spcBef>
            </a:pPr>
            <a:endParaRPr lang="en-US" sz="2000" b="1" dirty="0">
              <a:solidFill>
                <a:schemeClr val="tx1"/>
              </a:solidFill>
            </a:endParaRPr>
          </a:p>
        </p:txBody>
      </p:sp>
      <p:sp>
        <p:nvSpPr>
          <p:cNvPr id="24" name="Rectangle 23">
            <a:extLst>
              <a:ext uri="{FF2B5EF4-FFF2-40B4-BE49-F238E27FC236}">
                <a16:creationId xmlns:a16="http://schemas.microsoft.com/office/drawing/2014/main" id="{A88EFF6B-F702-824A-89C6-09309D191CC7}"/>
              </a:ext>
            </a:extLst>
          </p:cNvPr>
          <p:cNvSpPr/>
          <p:nvPr/>
        </p:nvSpPr>
        <p:spPr>
          <a:xfrm>
            <a:off x="6069390" y="1659595"/>
            <a:ext cx="2566611" cy="3934894"/>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180000" tIns="1260000" rIns="360000" bIns="0" rtlCol="0" anchor="t" anchorCtr="0"/>
          <a:lstStyle/>
          <a:p>
            <a:pPr>
              <a:spcBef>
                <a:spcPts val="600"/>
              </a:spcBef>
            </a:pPr>
            <a:r>
              <a:rPr lang="es-419" sz="2000">
                <a:solidFill>
                  <a:schemeClr val="tx1"/>
                </a:solidFill>
              </a:rPr>
              <a:t>Cuidado con la reduinflación.</a:t>
            </a:r>
          </a:p>
        </p:txBody>
      </p:sp>
      <p:pic>
        <p:nvPicPr>
          <p:cNvPr id="17" name="Graphic 16">
            <a:extLst>
              <a:ext uri="{FF2B5EF4-FFF2-40B4-BE49-F238E27FC236}">
                <a16:creationId xmlns:a16="http://schemas.microsoft.com/office/drawing/2014/main" id="{C92D0D11-0431-6F4A-A6E2-016DFA8B146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02543" y="2109874"/>
            <a:ext cx="494048" cy="494048"/>
          </a:xfrm>
          <a:prstGeom prst="rect">
            <a:avLst/>
          </a:prstGeom>
        </p:spPr>
      </p:pic>
      <p:pic>
        <p:nvPicPr>
          <p:cNvPr id="13" name="Graphic 12">
            <a:extLst>
              <a:ext uri="{FF2B5EF4-FFF2-40B4-BE49-F238E27FC236}">
                <a16:creationId xmlns:a16="http://schemas.microsoft.com/office/drawing/2014/main" id="{4BB12B52-B7F8-4D73-98F5-DFD5FD615E2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296890" y="2087694"/>
            <a:ext cx="516228" cy="516228"/>
          </a:xfrm>
          <a:prstGeom prst="rect">
            <a:avLst/>
          </a:prstGeom>
        </p:spPr>
      </p:pic>
      <p:pic>
        <p:nvPicPr>
          <p:cNvPr id="15" name="Graphic 14">
            <a:extLst>
              <a:ext uri="{FF2B5EF4-FFF2-40B4-BE49-F238E27FC236}">
                <a16:creationId xmlns:a16="http://schemas.microsoft.com/office/drawing/2014/main" id="{FF1F510D-E835-4C85-84B5-DDED5029BBD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507999" y="2000284"/>
            <a:ext cx="603638" cy="603638"/>
          </a:xfrm>
          <a:prstGeom prst="rect">
            <a:avLst/>
          </a:prstGeom>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ADMASTER-STAMP!MGR0607232942911</a:t>
            </a:r>
          </a:p>
        </p:txBody>
      </p:sp>
      <p:sp>
        <p:nvSpPr>
          <p:cNvPr id="7" name="TextBox 6">
            <a:extLst>
              <a:ext uri="{FF2B5EF4-FFF2-40B4-BE49-F238E27FC236}">
                <a16:creationId xmlns:a16="http://schemas.microsoft.com/office/drawing/2014/main" id="{AA7D425F-2619-BBE1-9D63-35890D3A8AE0}"/>
              </a:ext>
            </a:extLst>
          </p:cNvPr>
          <p:cNvSpPr txBox="1"/>
          <p:nvPr/>
        </p:nvSpPr>
        <p:spPr>
          <a:xfrm>
            <a:off x="398463" y="6616024"/>
            <a:ext cx="2127761" cy="246221"/>
          </a:xfrm>
          <a:prstGeom prst="rect">
            <a:avLst/>
          </a:prstGeom>
          <a:noFill/>
        </p:spPr>
        <p:txBody>
          <a:bodyPr wrap="square">
            <a:spAutoFit/>
          </a:bodyPr>
          <a:lstStyle/>
          <a:p>
            <a:r>
              <a:rPr lang="sv-SE" sz="1000" dirty="0"/>
              <a:t>          </a:t>
            </a:r>
            <a:endParaRPr lang="es-419" sz="1000" dirty="0"/>
          </a:p>
        </p:txBody>
      </p:sp>
      <p:sp>
        <p:nvSpPr>
          <p:cNvPr id="4" name="TextBox 3">
            <a:extLst>
              <a:ext uri="{FF2B5EF4-FFF2-40B4-BE49-F238E27FC236}">
                <a16:creationId xmlns:a16="http://schemas.microsoft.com/office/drawing/2014/main" id="{1596692F-81C6-3470-54E8-71F549465044}"/>
              </a:ext>
            </a:extLst>
          </p:cNvPr>
          <p:cNvSpPr txBox="1"/>
          <p:nvPr/>
        </p:nvSpPr>
        <p:spPr>
          <a:xfrm>
            <a:off x="309623" y="6618624"/>
            <a:ext cx="2549324" cy="246221"/>
          </a:xfrm>
          <a:prstGeom prst="rect">
            <a:avLst/>
          </a:prstGeom>
          <a:noFill/>
        </p:spPr>
        <p:txBody>
          <a:bodyPr wrap="square">
            <a:spAutoFit/>
          </a:bodyPr>
          <a:lstStyle/>
          <a:p>
            <a:r>
              <a:rPr lang="en-US" sz="1000" dirty="0"/>
              <a:t>MGS-P599817- SP GE 5/24 -599834</a:t>
            </a:r>
          </a:p>
        </p:txBody>
      </p:sp>
    </p:spTree>
    <p:custDataLst>
      <p:tags r:id="rId1"/>
    </p:custDataLst>
    <p:extLst>
      <p:ext uri="{BB962C8B-B14F-4D97-AF65-F5344CB8AC3E}">
        <p14:creationId xmlns:p14="http://schemas.microsoft.com/office/powerpoint/2010/main" val="188254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BDBA-0B0E-5845-BAD2-D2E710766229}"/>
              </a:ext>
            </a:extLst>
          </p:cNvPr>
          <p:cNvSpPr>
            <a:spLocks noGrp="1"/>
          </p:cNvSpPr>
          <p:nvPr>
            <p:ph type="title"/>
          </p:nvPr>
        </p:nvSpPr>
        <p:spPr/>
        <p:txBody>
          <a:bodyPr/>
          <a:lstStyle/>
          <a:p>
            <a:r>
              <a:rPr lang="es-419">
                <a:latin typeface="Arial" charset="0"/>
                <a:ea typeface="Arial" charset="0"/>
                <a:cs typeface="Arial" charset="0"/>
              </a:rPr>
              <a:t>Reservar ahorros para emergencias</a:t>
            </a:r>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ADMASTER-STAMP!MGR0607232942911</a:t>
            </a:r>
          </a:p>
        </p:txBody>
      </p:sp>
      <p:sp>
        <p:nvSpPr>
          <p:cNvPr id="6" name="TextBox 5">
            <a:extLst>
              <a:ext uri="{FF2B5EF4-FFF2-40B4-BE49-F238E27FC236}">
                <a16:creationId xmlns:a16="http://schemas.microsoft.com/office/drawing/2014/main" id="{9598263C-947D-B1FB-3E2D-1BBE0BD47BC1}"/>
              </a:ext>
            </a:extLst>
          </p:cNvPr>
          <p:cNvSpPr txBox="1"/>
          <p:nvPr/>
        </p:nvSpPr>
        <p:spPr>
          <a:xfrm>
            <a:off x="398463" y="6616024"/>
            <a:ext cx="2127761" cy="246221"/>
          </a:xfrm>
          <a:prstGeom prst="rect">
            <a:avLst/>
          </a:prstGeom>
          <a:noFill/>
        </p:spPr>
        <p:txBody>
          <a:bodyPr wrap="square">
            <a:spAutoFit/>
          </a:bodyPr>
          <a:lstStyle/>
          <a:p>
            <a:r>
              <a:rPr lang="sv-SE" sz="1000" dirty="0"/>
              <a:t>          </a:t>
            </a:r>
            <a:endParaRPr lang="es-419" sz="1000" dirty="0"/>
          </a:p>
        </p:txBody>
      </p:sp>
      <p:sp>
        <p:nvSpPr>
          <p:cNvPr id="4" name="TextBox 3">
            <a:extLst>
              <a:ext uri="{FF2B5EF4-FFF2-40B4-BE49-F238E27FC236}">
                <a16:creationId xmlns:a16="http://schemas.microsoft.com/office/drawing/2014/main" id="{21B01E6C-6714-4316-0104-CCA1DD3EEA00}"/>
              </a:ext>
            </a:extLst>
          </p:cNvPr>
          <p:cNvSpPr txBox="1"/>
          <p:nvPr/>
        </p:nvSpPr>
        <p:spPr>
          <a:xfrm>
            <a:off x="309623" y="6618624"/>
            <a:ext cx="2549324" cy="246221"/>
          </a:xfrm>
          <a:prstGeom prst="rect">
            <a:avLst/>
          </a:prstGeom>
          <a:noFill/>
        </p:spPr>
        <p:txBody>
          <a:bodyPr wrap="square">
            <a:spAutoFit/>
          </a:bodyPr>
          <a:lstStyle/>
          <a:p>
            <a:r>
              <a:rPr lang="en-US" sz="1000" dirty="0"/>
              <a:t>MGS-P599817- SP GE 5/24 -599834</a:t>
            </a:r>
          </a:p>
        </p:txBody>
      </p:sp>
    </p:spTree>
    <p:custDataLst>
      <p:tags r:id="rId1"/>
    </p:custDataLst>
    <p:extLst>
      <p:ext uri="{BB962C8B-B14F-4D97-AF65-F5344CB8AC3E}">
        <p14:creationId xmlns:p14="http://schemas.microsoft.com/office/powerpoint/2010/main" val="387785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543CF7-0A18-48E0-8F90-05311DA76081}"/>
              </a:ext>
            </a:extLst>
          </p:cNvPr>
          <p:cNvSpPr>
            <a:spLocks noGrp="1"/>
          </p:cNvSpPr>
          <p:nvPr>
            <p:ph type="title"/>
          </p:nvPr>
        </p:nvSpPr>
        <p:spPr>
          <a:xfrm>
            <a:off x="213748" y="463844"/>
            <a:ext cx="2876029" cy="3401475"/>
          </a:xfrm>
        </p:spPr>
        <p:txBody>
          <a:bodyPr/>
          <a:lstStyle/>
          <a:p>
            <a:r>
              <a:rPr lang="es-419" dirty="0"/>
              <a:t>¿Qué es un fondo para emergencias? </a:t>
            </a:r>
          </a:p>
        </p:txBody>
      </p:sp>
      <p:grpSp>
        <p:nvGrpSpPr>
          <p:cNvPr id="2" name="Group 1">
            <a:extLst>
              <a:ext uri="{FF2B5EF4-FFF2-40B4-BE49-F238E27FC236}">
                <a16:creationId xmlns:a16="http://schemas.microsoft.com/office/drawing/2014/main" id="{B1AB6B6E-646C-0C8C-121F-D921625AA680}"/>
              </a:ext>
            </a:extLst>
          </p:cNvPr>
          <p:cNvGrpSpPr/>
          <p:nvPr/>
        </p:nvGrpSpPr>
        <p:grpSpPr>
          <a:xfrm>
            <a:off x="3378247" y="1957210"/>
            <a:ext cx="5367290" cy="3458932"/>
            <a:chOff x="4453358" y="892175"/>
            <a:chExt cx="6871299" cy="4610709"/>
          </a:xfrm>
        </p:grpSpPr>
        <p:sp>
          <p:nvSpPr>
            <p:cNvPr id="4" name="Rectangle 3">
              <a:extLst>
                <a:ext uri="{FF2B5EF4-FFF2-40B4-BE49-F238E27FC236}">
                  <a16:creationId xmlns:a16="http://schemas.microsoft.com/office/drawing/2014/main" id="{36264695-9038-F678-07E3-E9702D02F96D}"/>
                </a:ext>
              </a:extLst>
            </p:cNvPr>
            <p:cNvSpPr/>
            <p:nvPr/>
          </p:nvSpPr>
          <p:spPr>
            <a:xfrm>
              <a:off x="7877116" y="2292072"/>
              <a:ext cx="3447541" cy="3210812"/>
            </a:xfrm>
            <a:prstGeom prst="rect">
              <a:avLst/>
            </a:prstGeom>
          </p:spPr>
          <p:txBody>
            <a:bodyPr wrap="square">
              <a:spAutoFit/>
            </a:bodyPr>
            <a:lstStyle/>
            <a:p>
              <a:pPr>
                <a:spcBef>
                  <a:spcPts val="1125"/>
                </a:spcBef>
                <a:buClr>
                  <a:schemeClr val="tx1"/>
                </a:buClr>
                <a:buSzPct val="100000"/>
              </a:pPr>
              <a:r>
                <a:rPr lang="es-419" sz="2101" b="1" dirty="0"/>
                <a:t>Un fondo para emergencias </a:t>
              </a:r>
              <a:r>
                <a:rPr lang="es-419" sz="2101" b="1" i="1" dirty="0"/>
                <a:t>no es</a:t>
              </a:r>
              <a:r>
                <a:rPr lang="es-419" sz="2101" b="1" dirty="0"/>
                <a:t>:</a:t>
              </a:r>
            </a:p>
            <a:p>
              <a:pPr marL="170305" indent="-170305">
                <a:spcBef>
                  <a:spcPts val="1125"/>
                </a:spcBef>
                <a:buClr>
                  <a:schemeClr val="tx1"/>
                </a:buClr>
                <a:buSzPct val="100000"/>
                <a:buFont typeface="Manulife JH Sans" panose="020B0604020202020204" pitchFamily="34" charset="0"/>
                <a:buChar char="•"/>
              </a:pPr>
              <a:r>
                <a:rPr lang="es-419" sz="1200" dirty="0"/>
                <a:t>Una reserva de ahorros para compras planificadas</a:t>
              </a:r>
            </a:p>
            <a:p>
              <a:pPr marL="170305" indent="-170305">
                <a:spcBef>
                  <a:spcPts val="1125"/>
                </a:spcBef>
                <a:buClr>
                  <a:schemeClr val="tx1"/>
                </a:buClr>
                <a:buSzPct val="100000"/>
                <a:buFont typeface="Manulife JH Sans" panose="020B0604020202020204" pitchFamily="34" charset="0"/>
                <a:buChar char="•"/>
              </a:pPr>
              <a:r>
                <a:rPr lang="es-419" sz="1200" dirty="0"/>
                <a:t>Un monto grande e inalcanzable</a:t>
              </a:r>
            </a:p>
            <a:p>
              <a:pPr marL="170305" indent="-170305">
                <a:spcBef>
                  <a:spcPts val="1125"/>
                </a:spcBef>
                <a:buClr>
                  <a:schemeClr val="tx1"/>
                </a:buClr>
                <a:buSzPct val="100000"/>
                <a:buFont typeface="Manulife JH Sans" panose="020B0604020202020204" pitchFamily="34" charset="0"/>
                <a:buChar char="•"/>
              </a:pPr>
              <a:r>
                <a:rPr lang="es-419" sz="1200" dirty="0"/>
                <a:t>Una suma de dinero uniforme para todos</a:t>
              </a:r>
            </a:p>
          </p:txBody>
        </p:sp>
        <p:sp>
          <p:nvSpPr>
            <p:cNvPr id="5" name="Rectangle 4">
              <a:extLst>
                <a:ext uri="{FF2B5EF4-FFF2-40B4-BE49-F238E27FC236}">
                  <a16:creationId xmlns:a16="http://schemas.microsoft.com/office/drawing/2014/main" id="{34A23F81-1E88-358B-C01F-2A7107C2F01E}"/>
                </a:ext>
              </a:extLst>
            </p:cNvPr>
            <p:cNvSpPr/>
            <p:nvPr/>
          </p:nvSpPr>
          <p:spPr>
            <a:xfrm>
              <a:off x="4453358" y="2292072"/>
              <a:ext cx="3097928" cy="2345672"/>
            </a:xfrm>
            <a:prstGeom prst="rect">
              <a:avLst/>
            </a:prstGeom>
          </p:spPr>
          <p:txBody>
            <a:bodyPr wrap="square">
              <a:spAutoFit/>
            </a:bodyPr>
            <a:lstStyle/>
            <a:p>
              <a:r>
                <a:rPr lang="es-419" sz="2101" b="1" dirty="0"/>
                <a:t>Un fondo para emergencias </a:t>
              </a:r>
              <a:r>
                <a:rPr lang="es-419" sz="2101" b="1" i="1" dirty="0"/>
                <a:t>es</a:t>
              </a:r>
              <a:r>
                <a:rPr lang="es-419" sz="2101" b="1" dirty="0"/>
                <a:t>:</a:t>
              </a:r>
            </a:p>
            <a:p>
              <a:pPr marL="170305" indent="-170305">
                <a:spcBef>
                  <a:spcPts val="1125"/>
                </a:spcBef>
                <a:buClr>
                  <a:schemeClr val="tx1"/>
                </a:buClr>
                <a:buSzPct val="100000"/>
                <a:buFont typeface="Manulife JH Sans" panose="020B0604020202020204" pitchFamily="34" charset="0"/>
                <a:buChar char="•"/>
              </a:pPr>
              <a:r>
                <a:rPr lang="es-419" sz="1200" dirty="0"/>
                <a:t>Una reserva de ahorros para eventos inesperados</a:t>
              </a:r>
            </a:p>
            <a:p>
              <a:pPr marL="170305" indent="-170305">
                <a:spcBef>
                  <a:spcPts val="1125"/>
                </a:spcBef>
                <a:buClr>
                  <a:schemeClr val="tx1"/>
                </a:buClr>
                <a:buSzPct val="100000"/>
                <a:buFont typeface="Manulife JH Sans" panose="020B0604020202020204" pitchFamily="34" charset="0"/>
                <a:buChar char="•"/>
              </a:pPr>
              <a:r>
                <a:rPr lang="es-419" sz="1200" dirty="0"/>
                <a:t>Dinero disponible rápidamente</a:t>
              </a:r>
            </a:p>
          </p:txBody>
        </p:sp>
        <p:pic>
          <p:nvPicPr>
            <p:cNvPr id="6" name="Graphic 5">
              <a:extLst>
                <a:ext uri="{FF2B5EF4-FFF2-40B4-BE49-F238E27FC236}">
                  <a16:creationId xmlns:a16="http://schemas.microsoft.com/office/drawing/2014/main" id="{A26C356F-E33E-EDD4-0597-DE0F4C1FC0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97685" y="892175"/>
              <a:ext cx="1142999" cy="1143000"/>
            </a:xfrm>
            <a:prstGeom prst="rect">
              <a:avLst/>
            </a:prstGeom>
          </p:spPr>
        </p:pic>
        <p:pic>
          <p:nvPicPr>
            <p:cNvPr id="7" name="Graphic 6">
              <a:extLst>
                <a:ext uri="{FF2B5EF4-FFF2-40B4-BE49-F238E27FC236}">
                  <a16:creationId xmlns:a16="http://schemas.microsoft.com/office/drawing/2014/main" id="{400CA53B-3B9D-1691-D4F8-4056FF3767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42062" y="892175"/>
              <a:ext cx="1143000" cy="1143000"/>
            </a:xfrm>
            <a:prstGeom prst="rect">
              <a:avLst/>
            </a:prstGeom>
          </p:spPr>
        </p:pic>
      </p:grpSp>
      <p:sp>
        <p:nvSpPr>
          <p:cNvPr id="11" name="TextBox 10">
            <a:extLst>
              <a:ext uri="{FF2B5EF4-FFF2-40B4-BE49-F238E27FC236}">
                <a16:creationId xmlns:a16="http://schemas.microsoft.com/office/drawing/2014/main" id="{A65DA3FB-68B1-8315-3725-273A549100BF}"/>
              </a:ext>
            </a:extLst>
          </p:cNvPr>
          <p:cNvSpPr txBox="1"/>
          <p:nvPr/>
        </p:nvSpPr>
        <p:spPr>
          <a:xfrm>
            <a:off x="398463" y="6616024"/>
            <a:ext cx="2127761" cy="246221"/>
          </a:xfrm>
          <a:prstGeom prst="rect">
            <a:avLst/>
          </a:prstGeom>
          <a:noFill/>
        </p:spPr>
        <p:txBody>
          <a:bodyPr wrap="square">
            <a:spAutoFit/>
          </a:bodyPr>
          <a:lstStyle/>
          <a:p>
            <a:r>
              <a:rPr lang="sv-SE" sz="1000" dirty="0"/>
              <a:t>          </a:t>
            </a:r>
            <a:endParaRPr lang="es-419" sz="1000" dirty="0"/>
          </a:p>
        </p:txBody>
      </p:sp>
      <p:sp>
        <p:nvSpPr>
          <p:cNvPr id="8" name="TextBox 7">
            <a:extLst>
              <a:ext uri="{FF2B5EF4-FFF2-40B4-BE49-F238E27FC236}">
                <a16:creationId xmlns:a16="http://schemas.microsoft.com/office/drawing/2014/main" id="{C6B0CD76-BA1D-31DA-E99D-CE473111E20B}"/>
              </a:ext>
            </a:extLst>
          </p:cNvPr>
          <p:cNvSpPr txBox="1"/>
          <p:nvPr/>
        </p:nvSpPr>
        <p:spPr>
          <a:xfrm>
            <a:off x="309623" y="6618624"/>
            <a:ext cx="2549324" cy="246221"/>
          </a:xfrm>
          <a:prstGeom prst="rect">
            <a:avLst/>
          </a:prstGeom>
          <a:noFill/>
        </p:spPr>
        <p:txBody>
          <a:bodyPr wrap="square">
            <a:spAutoFit/>
          </a:bodyPr>
          <a:lstStyle/>
          <a:p>
            <a:r>
              <a:rPr lang="en-US" sz="1000" dirty="0"/>
              <a:t>MGS-P599817- SP GE 5/24 -599834</a:t>
            </a:r>
          </a:p>
        </p:txBody>
      </p:sp>
    </p:spTree>
    <p:extLst>
      <p:ext uri="{BB962C8B-B14F-4D97-AF65-F5344CB8AC3E}">
        <p14:creationId xmlns:p14="http://schemas.microsoft.com/office/powerpoint/2010/main" val="200175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A8D17E-762A-4145-B94B-735EF3B8E695}"/>
              </a:ext>
            </a:extLst>
          </p:cNvPr>
          <p:cNvSpPr>
            <a:spLocks noGrp="1"/>
          </p:cNvSpPr>
          <p:nvPr>
            <p:ph type="title"/>
          </p:nvPr>
        </p:nvSpPr>
        <p:spPr>
          <a:xfrm>
            <a:off x="266700" y="463844"/>
            <a:ext cx="2601552" cy="3401475"/>
          </a:xfrm>
        </p:spPr>
        <p:txBody>
          <a:bodyPr/>
          <a:lstStyle/>
          <a:p>
            <a:r>
              <a:rPr lang="es-419" dirty="0"/>
              <a:t>Posibles beneficios de los fondos para emergencias  </a:t>
            </a:r>
          </a:p>
        </p:txBody>
      </p:sp>
      <p:pic>
        <p:nvPicPr>
          <p:cNvPr id="2" name="Graphic 1">
            <a:extLst>
              <a:ext uri="{FF2B5EF4-FFF2-40B4-BE49-F238E27FC236}">
                <a16:creationId xmlns:a16="http://schemas.microsoft.com/office/drawing/2014/main" id="{D41B9DB8-F089-2E50-EBCA-98DE287789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43306" y="3548654"/>
            <a:ext cx="579093" cy="579093"/>
          </a:xfrm>
          <a:prstGeom prst="rect">
            <a:avLst/>
          </a:prstGeom>
        </p:spPr>
      </p:pic>
      <p:pic>
        <p:nvPicPr>
          <p:cNvPr id="5" name="Graphic 4">
            <a:extLst>
              <a:ext uri="{FF2B5EF4-FFF2-40B4-BE49-F238E27FC236}">
                <a16:creationId xmlns:a16="http://schemas.microsoft.com/office/drawing/2014/main" id="{A7B82235-DA18-7EE1-9F8B-285849CEFA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43306" y="2587523"/>
            <a:ext cx="579093" cy="579093"/>
          </a:xfrm>
          <a:prstGeom prst="rect">
            <a:avLst/>
          </a:prstGeom>
        </p:spPr>
      </p:pic>
      <p:sp>
        <p:nvSpPr>
          <p:cNvPr id="6" name="Rectangle 5">
            <a:extLst>
              <a:ext uri="{FF2B5EF4-FFF2-40B4-BE49-F238E27FC236}">
                <a16:creationId xmlns:a16="http://schemas.microsoft.com/office/drawing/2014/main" id="{8CD9D6DF-D974-EBDB-E632-4B42D66A1111}"/>
              </a:ext>
            </a:extLst>
          </p:cNvPr>
          <p:cNvSpPr/>
          <p:nvPr/>
        </p:nvSpPr>
        <p:spPr>
          <a:xfrm>
            <a:off x="3964647" y="1777403"/>
            <a:ext cx="4735388" cy="276999"/>
          </a:xfrm>
          <a:prstGeom prst="rect">
            <a:avLst/>
          </a:prstGeom>
        </p:spPr>
        <p:txBody>
          <a:bodyPr wrap="square" lIns="0" tIns="0" rIns="0" bIns="0">
            <a:spAutoFit/>
          </a:bodyPr>
          <a:lstStyle/>
          <a:p>
            <a:r>
              <a:rPr lang="es-419">
                <a:latin typeface="+mj-lt"/>
              </a:rPr>
              <a:t>Reducir el estrés</a:t>
            </a:r>
          </a:p>
        </p:txBody>
      </p:sp>
      <p:pic>
        <p:nvPicPr>
          <p:cNvPr id="7" name="Graphic 6">
            <a:extLst>
              <a:ext uri="{FF2B5EF4-FFF2-40B4-BE49-F238E27FC236}">
                <a16:creationId xmlns:a16="http://schemas.microsoft.com/office/drawing/2014/main" id="{F560D72F-DFE6-A41A-F704-CF93DFCAC97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43305" y="1626391"/>
            <a:ext cx="577951" cy="577951"/>
          </a:xfrm>
          <a:prstGeom prst="rect">
            <a:avLst/>
          </a:prstGeom>
        </p:spPr>
      </p:pic>
      <p:sp>
        <p:nvSpPr>
          <p:cNvPr id="9" name="Rectangle 8">
            <a:extLst>
              <a:ext uri="{FF2B5EF4-FFF2-40B4-BE49-F238E27FC236}">
                <a16:creationId xmlns:a16="http://schemas.microsoft.com/office/drawing/2014/main" id="{5AA5A1E6-7784-8D0B-9206-D22DE38FCF63}"/>
              </a:ext>
            </a:extLst>
          </p:cNvPr>
          <p:cNvSpPr/>
          <p:nvPr/>
        </p:nvSpPr>
        <p:spPr>
          <a:xfrm>
            <a:off x="3964647" y="4660796"/>
            <a:ext cx="4735388" cy="276999"/>
          </a:xfrm>
          <a:prstGeom prst="rect">
            <a:avLst/>
          </a:prstGeom>
        </p:spPr>
        <p:txBody>
          <a:bodyPr wrap="square" lIns="0" tIns="0" rIns="0" bIns="0">
            <a:spAutoFit/>
          </a:bodyPr>
          <a:lstStyle/>
          <a:p>
            <a:r>
              <a:rPr lang="es-419">
                <a:latin typeface="+mj-lt"/>
              </a:rPr>
              <a:t>Ayuda a centrarse en la emergencia, y no en el dinero.</a:t>
            </a:r>
          </a:p>
        </p:txBody>
      </p:sp>
      <p:sp>
        <p:nvSpPr>
          <p:cNvPr id="10" name="Rectangle 9">
            <a:extLst>
              <a:ext uri="{FF2B5EF4-FFF2-40B4-BE49-F238E27FC236}">
                <a16:creationId xmlns:a16="http://schemas.microsoft.com/office/drawing/2014/main" id="{37696892-7E45-2FF4-A655-93A9E39B18F3}"/>
              </a:ext>
            </a:extLst>
          </p:cNvPr>
          <p:cNvSpPr/>
          <p:nvPr/>
        </p:nvSpPr>
        <p:spPr>
          <a:xfrm>
            <a:off x="3964646" y="2599997"/>
            <a:ext cx="4571978" cy="553998"/>
          </a:xfrm>
          <a:prstGeom prst="rect">
            <a:avLst/>
          </a:prstGeom>
        </p:spPr>
        <p:txBody>
          <a:bodyPr wrap="square" lIns="0" tIns="0" rIns="0" bIns="0">
            <a:spAutoFit/>
          </a:bodyPr>
          <a:lstStyle/>
          <a:p>
            <a:r>
              <a:rPr lang="es-419" dirty="0">
                <a:latin typeface="+mj-lt"/>
              </a:rPr>
              <a:t>Ayuda a preservar otros ahorros, incluidos los de la cuenta para la jubilación.</a:t>
            </a:r>
          </a:p>
        </p:txBody>
      </p:sp>
      <p:pic>
        <p:nvPicPr>
          <p:cNvPr id="11" name="Graphic 10">
            <a:extLst>
              <a:ext uri="{FF2B5EF4-FFF2-40B4-BE49-F238E27FC236}">
                <a16:creationId xmlns:a16="http://schemas.microsoft.com/office/drawing/2014/main" id="{E4B2B3D4-A9DE-B0AD-20D7-BF0C87087B3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43305" y="4509785"/>
            <a:ext cx="579093" cy="579093"/>
          </a:xfrm>
          <a:prstGeom prst="rect">
            <a:avLst/>
          </a:prstGeom>
        </p:spPr>
      </p:pic>
      <p:sp>
        <p:nvSpPr>
          <p:cNvPr id="12" name="Rectangle 11">
            <a:extLst>
              <a:ext uri="{FF2B5EF4-FFF2-40B4-BE49-F238E27FC236}">
                <a16:creationId xmlns:a16="http://schemas.microsoft.com/office/drawing/2014/main" id="{409F10EB-4980-76C4-1ABC-1B1E7FE242F2}"/>
              </a:ext>
            </a:extLst>
          </p:cNvPr>
          <p:cNvSpPr/>
          <p:nvPr/>
        </p:nvSpPr>
        <p:spPr>
          <a:xfrm>
            <a:off x="3964646" y="3699664"/>
            <a:ext cx="4571978" cy="276999"/>
          </a:xfrm>
          <a:prstGeom prst="rect">
            <a:avLst/>
          </a:prstGeom>
        </p:spPr>
        <p:txBody>
          <a:bodyPr wrap="square" lIns="0" tIns="0" rIns="0" bIns="0">
            <a:spAutoFit/>
          </a:bodyPr>
          <a:lstStyle/>
          <a:p>
            <a:r>
              <a:rPr lang="es-419">
                <a:latin typeface="+mj-lt"/>
              </a:rPr>
              <a:t>Evita que se tomen decisiones financieras erróneas.</a:t>
            </a:r>
          </a:p>
        </p:txBody>
      </p:sp>
      <p:sp>
        <p:nvSpPr>
          <p:cNvPr id="14" name="TextBox 13">
            <a:extLst>
              <a:ext uri="{FF2B5EF4-FFF2-40B4-BE49-F238E27FC236}">
                <a16:creationId xmlns:a16="http://schemas.microsoft.com/office/drawing/2014/main" id="{22182371-642A-5360-5A54-D549C7AA6580}"/>
              </a:ext>
            </a:extLst>
          </p:cNvPr>
          <p:cNvSpPr txBox="1"/>
          <p:nvPr/>
        </p:nvSpPr>
        <p:spPr>
          <a:xfrm>
            <a:off x="398463" y="6616024"/>
            <a:ext cx="2127761" cy="246221"/>
          </a:xfrm>
          <a:prstGeom prst="rect">
            <a:avLst/>
          </a:prstGeom>
          <a:noFill/>
        </p:spPr>
        <p:txBody>
          <a:bodyPr wrap="square">
            <a:spAutoFit/>
          </a:bodyPr>
          <a:lstStyle/>
          <a:p>
            <a:r>
              <a:rPr lang="sv-SE" sz="1000" dirty="0"/>
              <a:t>          </a:t>
            </a:r>
            <a:endParaRPr lang="es-419" sz="1000" dirty="0"/>
          </a:p>
        </p:txBody>
      </p:sp>
      <p:sp>
        <p:nvSpPr>
          <p:cNvPr id="8" name="TextBox 7">
            <a:extLst>
              <a:ext uri="{FF2B5EF4-FFF2-40B4-BE49-F238E27FC236}">
                <a16:creationId xmlns:a16="http://schemas.microsoft.com/office/drawing/2014/main" id="{3198CFE4-B2DE-138F-4698-B258AC6317E5}"/>
              </a:ext>
            </a:extLst>
          </p:cNvPr>
          <p:cNvSpPr txBox="1"/>
          <p:nvPr/>
        </p:nvSpPr>
        <p:spPr>
          <a:xfrm>
            <a:off x="309623" y="6618624"/>
            <a:ext cx="2549324" cy="246221"/>
          </a:xfrm>
          <a:prstGeom prst="rect">
            <a:avLst/>
          </a:prstGeom>
          <a:noFill/>
        </p:spPr>
        <p:txBody>
          <a:bodyPr wrap="square">
            <a:spAutoFit/>
          </a:bodyPr>
          <a:lstStyle/>
          <a:p>
            <a:r>
              <a:rPr lang="en-US" sz="1000" dirty="0"/>
              <a:t>MGS-P599817- SP GE 5/24 -599834</a:t>
            </a:r>
          </a:p>
        </p:txBody>
      </p:sp>
    </p:spTree>
    <p:extLst>
      <p:ext uri="{BB962C8B-B14F-4D97-AF65-F5344CB8AC3E}">
        <p14:creationId xmlns:p14="http://schemas.microsoft.com/office/powerpoint/2010/main" val="1106717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COUNT" val="2"/>
  <p:tag name="SN" val="HIDDEN"/>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RNRSTYLE" val="NYL Footnote"/>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COUNT" val="2"/>
  <p:tag name="SN" val="HIDDE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COUNT" val="4"/>
  <p:tag name="SN" val="HIDDEN"/>
</p:tagLst>
</file>

<file path=ppt/tags/tag9.xml><?xml version="1.0" encoding="utf-8"?>
<p:tagLst xmlns:a="http://schemas.openxmlformats.org/drawingml/2006/main" xmlns:r="http://schemas.openxmlformats.org/officeDocument/2006/relationships" xmlns:p="http://schemas.openxmlformats.org/presentationml/2006/main">
  <p:tag name="COUNT" val="4"/>
  <p:tag name="SN" val="HIDDEN"/>
</p:tagLst>
</file>

<file path=ppt/theme/theme1.xml><?xml version="1.0" encoding="utf-8"?>
<a:theme xmlns:a="http://schemas.openxmlformats.org/drawingml/2006/main" name="John Hancock layouts">
  <a:themeElements>
    <a:clrScheme name="Theme">
      <a:dk1>
        <a:sysClr val="windowText" lastClr="000000"/>
      </a:dk1>
      <a:lt1>
        <a:sysClr val="window" lastClr="FFFFFF"/>
      </a:lt1>
      <a:dk2>
        <a:srgbClr val="282B3E"/>
      </a:dk2>
      <a:lt2>
        <a:srgbClr val="8E90A2"/>
      </a:lt2>
      <a:accent1>
        <a:srgbClr val="00A758"/>
      </a:accent1>
      <a:accent2>
        <a:srgbClr val="0000C1"/>
      </a:accent2>
      <a:accent3>
        <a:srgbClr val="EC6453"/>
      </a:accent3>
      <a:accent4>
        <a:srgbClr val="604584"/>
      </a:accent4>
      <a:accent5>
        <a:srgbClr val="F49600"/>
      </a:accent5>
      <a:accent6>
        <a:srgbClr val="06C7BA"/>
      </a:accent6>
      <a:hlink>
        <a:srgbClr val="0000C1"/>
      </a:hlink>
      <a:folHlink>
        <a:srgbClr val="0000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defPPr algn="l">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33363" indent="-233363" algn="l">
          <a:spcBef>
            <a:spcPts val="600"/>
          </a:spcBef>
          <a:buFont typeface="Arial" panose="020B0604020202020204" pitchFamily="34" charset="0"/>
          <a:buChar char="•"/>
          <a:defRPr dirty="0" err="1" smtClean="0"/>
        </a:defPPr>
      </a:lstStyle>
    </a:txDef>
  </a:objectDefaults>
  <a:extraClrSchemeLst/>
  <a:extLst>
    <a:ext uri="{05A4C25C-085E-4340-85A3-A5531E510DB2}">
      <thm15:themeFamily xmlns:thm15="http://schemas.microsoft.com/office/thememl/2012/main" name="1026722 - Corporate PPT Template_16x9_MP 1026722 E_0818_v14" id="{3527DC7A-8C8D-4E9E-9B6E-A1046016BC1D}" vid="{5393119F-6D4A-4296-9D2C-28F94A85A1E8}"/>
    </a:ext>
  </a:extLst>
</a:theme>
</file>

<file path=ppt/theme/theme2.xml><?xml version="1.0" encoding="utf-8"?>
<a:theme xmlns:a="http://schemas.openxmlformats.org/drawingml/2006/main" name="Office Theme">
  <a:themeElements>
    <a:clrScheme name="New Brand Final">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theme>
</file>

<file path=ppt/theme/theme3.xml><?xml version="1.0" encoding="utf-8"?>
<a:theme xmlns:a="http://schemas.openxmlformats.org/drawingml/2006/main" name="Office Theme">
  <a:themeElements>
    <a:clrScheme name="New Brand Final">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13679</TotalTime>
  <Words>7895</Words>
  <Application>Microsoft Office PowerPoint</Application>
  <PresentationFormat>On-screen Show (4:3)</PresentationFormat>
  <Paragraphs>577</Paragraphs>
  <Slides>33</Slides>
  <Notes>33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33</vt:i4>
      </vt:variant>
    </vt:vector>
  </HeadingPairs>
  <TitlesOfParts>
    <vt:vector size="47" baseType="lpstr">
      <vt:lpstr>ＭＳ Ｐゴシック</vt:lpstr>
      <vt:lpstr>Agency FB</vt:lpstr>
      <vt:lpstr>Arial</vt:lpstr>
      <vt:lpstr>Arial Unicode MS</vt:lpstr>
      <vt:lpstr>Calibri</vt:lpstr>
      <vt:lpstr>Courier New</vt:lpstr>
      <vt:lpstr>Geneva</vt:lpstr>
      <vt:lpstr>Manulife JH Sans</vt:lpstr>
      <vt:lpstr>Manulife JH Sans Demibold</vt:lpstr>
      <vt:lpstr>Tahoma</vt:lpstr>
      <vt:lpstr>Verdana</vt:lpstr>
      <vt:lpstr>Wingdings</vt:lpstr>
      <vt:lpstr>ヒラギノ角ゴ Pro W3</vt:lpstr>
      <vt:lpstr>John Hancock layouts</vt:lpstr>
      <vt:lpstr>Movimientos inteligentes de dinero</vt:lpstr>
      <vt:lpstr>Lo que aprenderá hoy</vt:lpstr>
      <vt:lpstr>¿Cuál es su situación actual?  </vt:lpstr>
      <vt:lpstr>Elabore un presupuesto. </vt:lpstr>
      <vt:lpstr>Consejos fáciles para un presupuesto</vt:lpstr>
      <vt:lpstr>Revise su presupuesto para ganarle a la inflación  </vt:lpstr>
      <vt:lpstr>Reservar ahorros para emergencias</vt:lpstr>
      <vt:lpstr>¿Qué es un fondo para emergencias? </vt:lpstr>
      <vt:lpstr>Posibles beneficios de los fondos para emergencias  </vt:lpstr>
      <vt:lpstr>¿Cuánto dinero es suficiente?</vt:lpstr>
      <vt:lpstr>¿Dónde debería tener el fondo para emergencias?</vt:lpstr>
      <vt:lpstr>Ahorros de emergencia  </vt:lpstr>
      <vt:lpstr>Declaración de ahorros de emergencia</vt:lpstr>
      <vt:lpstr>Gestionar su deuda</vt:lpstr>
      <vt:lpstr>Tipos de deuda</vt:lpstr>
      <vt:lpstr>Razones para pagar primero la deuda</vt:lpstr>
      <vt:lpstr>   Reducir su deuda</vt:lpstr>
      <vt:lpstr>PowerPoint Presentation</vt:lpstr>
      <vt:lpstr>Elaborar un plan patrimonial</vt:lpstr>
      <vt:lpstr>¿Quién debería tener un plan patrimonial?</vt:lpstr>
      <vt:lpstr>¿Cómo empezar?</vt:lpstr>
      <vt:lpstr>Prepárese para lo inesperado   </vt:lpstr>
      <vt:lpstr>Instrumentos básicos de planificación patrimonial</vt:lpstr>
      <vt:lpstr>Ayuda para crear su testamento  </vt:lpstr>
      <vt:lpstr>Un plan patrimonial puede ayudarlo a planificar un futuro más seguro para sus seres queridos.</vt:lpstr>
      <vt:lpstr>Ahorrar a través de su plan de jubilación</vt:lpstr>
      <vt:lpstr>Ventajas de participar en su plan de jubilación </vt:lpstr>
      <vt:lpstr>Consejos para ayudarlo a mantener encaminadas sus metas de jubilación </vt:lpstr>
      <vt:lpstr>PowerPoint Presentation</vt:lpstr>
      <vt:lpstr>¿Está aprovechando su plan?</vt:lpstr>
      <vt:lpstr>¿Sería más fácil gestionar todos sus ahorros en un solo lugar?1  </vt:lpstr>
      <vt:lpstr>Próximos pasos: ponga estos movimientos inteligentes de dinero en acción</vt:lpstr>
      <vt:lpstr>Información importante</vt:lpstr>
    </vt:vector>
  </TitlesOfParts>
  <Company>echosvoice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Galda</dc:creator>
  <cp:lastModifiedBy>Melissa Frontino</cp:lastModifiedBy>
  <cp:revision>740</cp:revision>
  <dcterms:created xsi:type="dcterms:W3CDTF">2015-03-19T18:06:20Z</dcterms:created>
  <dcterms:modified xsi:type="dcterms:W3CDTF">2025-02-12T17:10:35Z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dd5db4b-78fb-42ac-8616-2bbd1a698c72_Enabled">
    <vt:lpwstr>true</vt:lpwstr>
  </property>
  <property fmtid="{D5CDD505-2E9C-101B-9397-08002B2CF9AE}" pid="3" name="MSIP_Label_0dd5db4b-78fb-42ac-8616-2bbd1a698c72_SetDate">
    <vt:lpwstr>2021-10-04T17:12:18Z</vt:lpwstr>
  </property>
  <property fmtid="{D5CDD505-2E9C-101B-9397-08002B2CF9AE}" pid="4" name="MSIP_Label_0dd5db4b-78fb-42ac-8616-2bbd1a698c72_Method">
    <vt:lpwstr>Privileged</vt:lpwstr>
  </property>
  <property fmtid="{D5CDD505-2E9C-101B-9397-08002B2CF9AE}" pid="5" name="MSIP_Label_0dd5db4b-78fb-42ac-8616-2bbd1a698c72_Name">
    <vt:lpwstr>EXTERNAL</vt:lpwstr>
  </property>
  <property fmtid="{D5CDD505-2E9C-101B-9397-08002B2CF9AE}" pid="6" name="MSIP_Label_0dd5db4b-78fb-42ac-8616-2bbd1a698c72_SiteId">
    <vt:lpwstr>5d3e2773-e07f-4432-a630-1a0f68a28a05</vt:lpwstr>
  </property>
  <property fmtid="{D5CDD505-2E9C-101B-9397-08002B2CF9AE}" pid="7" name="MSIP_Label_0dd5db4b-78fb-42ac-8616-2bbd1a698c72_ActionId">
    <vt:lpwstr>c4cee88b-67ce-4412-bb80-c16f6f4991c2</vt:lpwstr>
  </property>
  <property fmtid="{D5CDD505-2E9C-101B-9397-08002B2CF9AE}" pid="8" name="MSIP_Label_0dd5db4b-78fb-42ac-8616-2bbd1a698c72_ContentBits">
    <vt:lpwstr>0</vt:lpwstr>
  </property>
  <property fmtid="{D5CDD505-2E9C-101B-9397-08002B2CF9AE}" pid="9" name="ArticulateGUID">
    <vt:lpwstr>02090161-A30E-4C67-A921-7CF3D3FA93DE</vt:lpwstr>
  </property>
  <property fmtid="{D5CDD505-2E9C-101B-9397-08002B2CF9AE}" pid="10" name="ArticulatePath">
    <vt:lpwstr>Smart Money Moves - Participant education presentation_Draft_2</vt:lpwstr>
  </property>
</Properties>
</file>