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F1B_117CC8.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316" r:id="rId2"/>
    <p:sldId id="350" r:id="rId3"/>
    <p:sldId id="336" r:id="rId4"/>
    <p:sldId id="351" r:id="rId5"/>
    <p:sldId id="416" r:id="rId6"/>
    <p:sldId id="363" r:id="rId7"/>
    <p:sldId id="354" r:id="rId8"/>
    <p:sldId id="417" r:id="rId9"/>
    <p:sldId id="3866" r:id="rId10"/>
    <p:sldId id="1107" r:id="rId11"/>
    <p:sldId id="3857" r:id="rId12"/>
    <p:sldId id="3854" r:id="rId13"/>
    <p:sldId id="3841" r:id="rId14"/>
    <p:sldId id="1104" r:id="rId15"/>
    <p:sldId id="3867" r:id="rId16"/>
    <p:sldId id="3858" r:id="rId17"/>
    <p:sldId id="3861" r:id="rId18"/>
    <p:sldId id="3859" r:id="rId19"/>
    <p:sldId id="3887" r:id="rId20"/>
    <p:sldId id="256" r:id="rId21"/>
    <p:sldId id="1108" r:id="rId22"/>
    <p:sldId id="1105" r:id="rId23"/>
    <p:sldId id="3838" r:id="rId24"/>
    <p:sldId id="3856" r:id="rId2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5511" userDrawn="1">
          <p15:clr>
            <a:srgbClr val="A4A3A4"/>
          </p15:clr>
        </p15:guide>
        <p15:guide id="5" orient="horz" pos="336" userDrawn="1">
          <p15:clr>
            <a:srgbClr val="A4A3A4"/>
          </p15:clr>
        </p15:guide>
        <p15:guide id="6" orient="horz" pos="923" userDrawn="1">
          <p15:clr>
            <a:srgbClr val="A4A3A4"/>
          </p15:clr>
        </p15:guide>
      </p15:sldGuideLst>
    </p:ext>
    <p:ext uri="{2D200454-40CA-4A62-9FC3-DE9A4176ACB9}">
      <p15:notesGuideLst xmlns:p15="http://schemas.microsoft.com/office/powerpoint/2012/main">
        <p15:guide id="1" orient="horz" pos="2330">
          <p15:clr>
            <a:srgbClr val="A4A3A4"/>
          </p15:clr>
        </p15:guide>
        <p15:guide id="2" pos="345">
          <p15:clr>
            <a:srgbClr val="A4A3A4"/>
          </p15:clr>
        </p15:guide>
        <p15:guide id="3" pos="397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AEE904-BDBF-3EE0-B5F4-8C0F96DFA0BD}" name="Lavinia Anne Lee" initials="LAL" userId="S::studlla@MFCGD.COM::456e74f7-a87a-4e3c-a939-3eb56dc5dc14" providerId="AD"/>
  <p188:author id="{32272D5D-3509-7249-7417-8B0E4A5A3221}" name="Elena Corrales" initials="EC" userId="S::corrael@MFCGD.COM::2dbf775d-8184-4414-96db-c4519c745ca9" providerId="AD"/>
  <p188:author id="{76E26FC9-A6A6-CD18-CC8A-D1C1BECEB5E6}" name="Sandra Jahnke" initials="SJ" userId="S::jahnksa@MFCGD.COM::fdf11850-c8ea-4bc9-8987-4b91a968dd4a" providerId="AD"/>
  <p188:author id="{AA125CD8-E2D4-E2B6-E267-EF2E89418411}" name="Kelly Sinclair" initials="KS" userId="S::sinclke@MFCGD.COM::c0581adb-da3c-4f5e-b808-9e8c641c5f2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lee M. Desravines" initials="MMD" lastIdx="3" clrIdx="0">
    <p:extLst>
      <p:ext uri="{19B8F6BF-5375-455C-9EA6-DF929625EA0E}">
        <p15:presenceInfo xmlns:p15="http://schemas.microsoft.com/office/powerpoint/2012/main" userId="S::matmari@MFCGD.COM::1ba7e796-deff-4d8e-9ff4-40b779a57756" providerId="AD"/>
      </p:ext>
    </p:extLst>
  </p:cmAuthor>
  <p:cmAuthor id="2" name="Kelly L. Sinclair" initials="KLS" lastIdx="16" clrIdx="1">
    <p:extLst>
      <p:ext uri="{19B8F6BF-5375-455C-9EA6-DF929625EA0E}">
        <p15:presenceInfo xmlns:p15="http://schemas.microsoft.com/office/powerpoint/2012/main" userId="S::sinclke@MFCGD.COM::c0581adb-da3c-4f5e-b808-9e8c641c5f2e" providerId="AD"/>
      </p:ext>
    </p:extLst>
  </p:cmAuthor>
  <p:cmAuthor id="3" name="Kathleen Nordgren" initials="KN" lastIdx="3" clrIdx="2">
    <p:extLst>
      <p:ext uri="{19B8F6BF-5375-455C-9EA6-DF929625EA0E}">
        <p15:presenceInfo xmlns:p15="http://schemas.microsoft.com/office/powerpoint/2012/main" userId="S::nothdka@MFCGD.COM::50fb4c34-c853-4326-9d70-bd9a0d98f957" providerId="AD"/>
      </p:ext>
    </p:extLst>
  </p:cmAuthor>
  <p:cmAuthor id="4" name="Eleanor Jan" initials="EJ" lastIdx="1" clrIdx="3">
    <p:extLst>
      <p:ext uri="{19B8F6BF-5375-455C-9EA6-DF929625EA0E}">
        <p15:presenceInfo xmlns:p15="http://schemas.microsoft.com/office/powerpoint/2012/main" userId="S::janelea@MFCGD.COM::331eda0f-1df8-4f14-90f0-b792c405a6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37" autoAdjust="0"/>
    <p:restoredTop sz="78530" autoAdjust="0"/>
  </p:normalViewPr>
  <p:slideViewPr>
    <p:cSldViewPr snapToGrid="0" snapToObjects="1">
      <p:cViewPr varScale="1">
        <p:scale>
          <a:sx n="49" d="100"/>
          <a:sy n="49" d="100"/>
        </p:scale>
        <p:origin x="2068" y="40"/>
      </p:cViewPr>
      <p:guideLst>
        <p:guide pos="5511"/>
        <p:guide orient="horz" pos="336"/>
        <p:guide orient="horz" pos="923"/>
      </p:guideLst>
    </p:cSldViewPr>
  </p:slideViewPr>
  <p:outlineViewPr>
    <p:cViewPr>
      <p:scale>
        <a:sx n="33" d="100"/>
        <a:sy n="33" d="100"/>
      </p:scale>
      <p:origin x="0" y="-7662"/>
    </p:cViewPr>
  </p:outlineViewPr>
  <p:notesTextViewPr>
    <p:cViewPr>
      <p:scale>
        <a:sx n="160" d="100"/>
        <a:sy n="160" d="100"/>
      </p:scale>
      <p:origin x="0" y="0"/>
    </p:cViewPr>
  </p:notesTextViewPr>
  <p:sorterViewPr>
    <p:cViewPr varScale="1">
      <p:scale>
        <a:sx n="1" d="1"/>
        <a:sy n="1" d="1"/>
      </p:scale>
      <p:origin x="0" y="-1532"/>
    </p:cViewPr>
  </p:sorterViewPr>
  <p:notesViewPr>
    <p:cSldViewPr snapToGrid="0" snapToObjects="1">
      <p:cViewPr varScale="1">
        <p:scale>
          <a:sx n="79" d="100"/>
          <a:sy n="79" d="100"/>
        </p:scale>
        <p:origin x="4020" y="108"/>
      </p:cViewPr>
      <p:guideLst>
        <p:guide orient="horz" pos="2330"/>
        <p:guide pos="345"/>
        <p:guide pos="397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5176-CF4C-89DA-0FD0A3EE5D6B}"/>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5176-CF4C-89DA-0FD0A3EE5D6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176-CF4C-89DA-0FD0A3EE5D6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176-CF4C-89DA-0FD0A3EE5D6B}"/>
              </c:ext>
            </c:extLst>
          </c:dPt>
          <c:cat>
            <c:strRef>
              <c:f>Sheet1!$A$2:$A$4</c:f>
              <c:strCache>
                <c:ptCount val="2"/>
                <c:pt idx="0">
                  <c:v>1st Qtr</c:v>
                </c:pt>
                <c:pt idx="1">
                  <c:v>2nd Qtr</c:v>
                </c:pt>
              </c:strCache>
            </c:strRef>
          </c:cat>
          <c:val>
            <c:numRef>
              <c:f>Sheet1!$B$2:$B$4</c:f>
              <c:numCache>
                <c:formatCode>General</c:formatCode>
                <c:ptCount val="3"/>
                <c:pt idx="0">
                  <c:v>68</c:v>
                </c:pt>
                <c:pt idx="1">
                  <c:v>42</c:v>
                </c:pt>
              </c:numCache>
            </c:numRef>
          </c:val>
          <c:extLst>
            <c:ext xmlns:c16="http://schemas.microsoft.com/office/drawing/2014/chart" uri="{C3380CC4-5D6E-409C-BE32-E72D297353CC}">
              <c16:uniqueId val="{00000008-5176-CF4C-89DA-0FD0A3EE5D6B}"/>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176-CF4C-89DA-0FD0A3EE5D6B}"/>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5176-CF4C-89DA-0FD0A3EE5D6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176-CF4C-89DA-0FD0A3EE5D6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176-CF4C-89DA-0FD0A3EE5D6B}"/>
              </c:ext>
            </c:extLst>
          </c:dPt>
          <c:cat>
            <c:strRef>
              <c:f>Sheet1!$A$2:$A$4</c:f>
              <c:strCache>
                <c:ptCount val="2"/>
                <c:pt idx="0">
                  <c:v>1st Qtr</c:v>
                </c:pt>
                <c:pt idx="1">
                  <c:v>2nd Qtr</c:v>
                </c:pt>
              </c:strCache>
            </c:strRef>
          </c:cat>
          <c:val>
            <c:numRef>
              <c:f>Sheet1!$B$2:$B$4</c:f>
              <c:numCache>
                <c:formatCode>General</c:formatCode>
                <c:ptCount val="3"/>
                <c:pt idx="0">
                  <c:v>71</c:v>
                </c:pt>
                <c:pt idx="1">
                  <c:v>30</c:v>
                </c:pt>
              </c:numCache>
            </c:numRef>
          </c:val>
          <c:extLst>
            <c:ext xmlns:c16="http://schemas.microsoft.com/office/drawing/2014/chart" uri="{C3380CC4-5D6E-409C-BE32-E72D297353CC}">
              <c16:uniqueId val="{00000008-5176-CF4C-89DA-0FD0A3EE5D6B}"/>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15857787564213E-2"/>
          <c:y val="9.4391254113147888E-2"/>
          <c:w val="0.87812506270408819"/>
          <c:h val="0.81121749177370428"/>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0.25</c:v>
                </c:pt>
              </c:numCache>
            </c:numRef>
          </c:val>
          <c:extLst>
            <c:ext xmlns:c16="http://schemas.microsoft.com/office/drawing/2014/chart" uri="{C3380CC4-5D6E-409C-BE32-E72D297353CC}">
              <c16:uniqueId val="{00000000-68AC-9940-A299-19DB967B3E4A}"/>
            </c:ext>
          </c:extLst>
        </c:ser>
        <c:ser>
          <c:idx val="1"/>
          <c:order val="1"/>
          <c:tx>
            <c:strRef>
              <c:f>Sheet1!$C$1</c:f>
              <c:strCache>
                <c:ptCount val="1"/>
                <c:pt idx="0">
                  <c:v>Series 2</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0.36</c:v>
                </c:pt>
              </c:numCache>
            </c:numRef>
          </c:val>
          <c:extLst>
            <c:ext xmlns:c16="http://schemas.microsoft.com/office/drawing/2014/chart" uri="{C3380CC4-5D6E-409C-BE32-E72D297353CC}">
              <c16:uniqueId val="{00000001-68AC-9940-A299-19DB967B3E4A}"/>
            </c:ext>
          </c:extLst>
        </c:ser>
        <c:dLbls>
          <c:dLblPos val="inEnd"/>
          <c:showLegendKey val="0"/>
          <c:showVal val="1"/>
          <c:showCatName val="0"/>
          <c:showSerName val="0"/>
          <c:showPercent val="0"/>
          <c:showBubbleSize val="0"/>
        </c:dLbls>
        <c:gapWidth val="0"/>
        <c:overlap val="-12"/>
        <c:axId val="1352128"/>
        <c:axId val="1353760"/>
      </c:barChart>
      <c:catAx>
        <c:axId val="1352128"/>
        <c:scaling>
          <c:orientation val="minMax"/>
        </c:scaling>
        <c:delete val="1"/>
        <c:axPos val="l"/>
        <c:numFmt formatCode="General" sourceLinked="1"/>
        <c:majorTickMark val="none"/>
        <c:minorTickMark val="none"/>
        <c:tickLblPos val="nextTo"/>
        <c:crossAx val="1353760"/>
        <c:crosses val="autoZero"/>
        <c:auto val="1"/>
        <c:lblAlgn val="ctr"/>
        <c:lblOffset val="100"/>
        <c:noMultiLvlLbl val="0"/>
      </c:catAx>
      <c:valAx>
        <c:axId val="135376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352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FDD0-9A4F-B7FB-0F356A908247}"/>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FDD0-9A4F-B7FB-0F356A90824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DD0-9A4F-B7FB-0F356A90824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DD0-9A4F-B7FB-0F356A908247}"/>
              </c:ext>
            </c:extLst>
          </c:dPt>
          <c:cat>
            <c:strRef>
              <c:f>Sheet1!$A$2:$A$4</c:f>
              <c:strCache>
                <c:ptCount val="2"/>
                <c:pt idx="0">
                  <c:v>1st Qtr</c:v>
                </c:pt>
                <c:pt idx="1">
                  <c:v>2nd Qtr</c:v>
                </c:pt>
              </c:strCache>
            </c:strRef>
          </c:cat>
          <c:val>
            <c:numRef>
              <c:f>Sheet1!$B$2:$B$4</c:f>
              <c:numCache>
                <c:formatCode>General</c:formatCode>
                <c:ptCount val="3"/>
                <c:pt idx="0">
                  <c:v>31</c:v>
                </c:pt>
                <c:pt idx="1">
                  <c:v>63</c:v>
                </c:pt>
              </c:numCache>
            </c:numRef>
          </c:val>
          <c:extLst>
            <c:ext xmlns:c16="http://schemas.microsoft.com/office/drawing/2014/chart" uri="{C3380CC4-5D6E-409C-BE32-E72D297353CC}">
              <c16:uniqueId val="{00000008-FDD0-9A4F-B7FB-0F356A908247}"/>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DD0-9A4F-B7FB-0F356A908247}"/>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FDD0-9A4F-B7FB-0F356A90824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DD0-9A4F-B7FB-0F356A90824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DD0-9A4F-B7FB-0F356A908247}"/>
              </c:ext>
            </c:extLst>
          </c:dPt>
          <c:cat>
            <c:strRef>
              <c:f>Sheet1!$A$2:$A$4</c:f>
              <c:strCache>
                <c:ptCount val="2"/>
                <c:pt idx="0">
                  <c:v>1st Qtr</c:v>
                </c:pt>
                <c:pt idx="1">
                  <c:v>2nd Qtr</c:v>
                </c:pt>
              </c:strCache>
            </c:strRef>
          </c:cat>
          <c:val>
            <c:numRef>
              <c:f>Sheet1!$B$2:$B$4</c:f>
              <c:numCache>
                <c:formatCode>General</c:formatCode>
                <c:ptCount val="3"/>
                <c:pt idx="0">
                  <c:v>45</c:v>
                </c:pt>
                <c:pt idx="1">
                  <c:v>55</c:v>
                </c:pt>
              </c:numCache>
            </c:numRef>
          </c:val>
          <c:extLst>
            <c:ext xmlns:c16="http://schemas.microsoft.com/office/drawing/2014/chart" uri="{C3380CC4-5D6E-409C-BE32-E72D297353CC}">
              <c16:uniqueId val="{00000008-FDD0-9A4F-B7FB-0F356A908247}"/>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F1B_117CC8.xml><?xml version="1.0" encoding="utf-8"?>
<p188:cmLst xmlns:a="http://schemas.openxmlformats.org/drawingml/2006/main" xmlns:r="http://schemas.openxmlformats.org/officeDocument/2006/relationships" xmlns:p188="http://schemas.microsoft.com/office/powerpoint/2018/8/main">
  <p188:cm id="{4179CF9B-8A07-4AE5-B400-E890025DA308}" authorId="{76E26FC9-A6A6-CD18-CC8A-D1C1BECEB5E6}" created="2023-03-03T14:43:34.202">
    <pc:sldMkLst xmlns:pc="http://schemas.microsoft.com/office/powerpoint/2013/main/command">
      <pc:docMk/>
      <pc:sldMk cId="1146056" sldId="3867"/>
    </pc:sldMkLst>
    <p188:replyLst>
      <p188:reply id="{21A9E5A6-A52B-4A30-98B6-CD4242A8A943}" authorId="{27AEE904-BDBF-3EE0-B5F4-8C0F96DFA0BD}" created="2023-03-07T19:23:20.471">
        <p188:txBody>
          <a:bodyPr/>
          <a:lstStyle/>
          <a:p>
            <a:r>
              <a:rPr lang="en-US"/>
              <a:t>Are these the top 5?  I think the top 5 were Inflation, current economic conditions, repaying student loans, not having enough retirement savings and rising interest rates, right?  Or are we looking at the extent to which people are worried for each?</a:t>
            </a:r>
          </a:p>
        </p188:txBody>
      </p188:reply>
      <p188:reply id="{44E30B21-74DF-480F-BA8D-A7E93FF10F7B}" authorId="{76E26FC9-A6A6-CD18-CC8A-D1C1BECEB5E6}" created="2023-03-08T14:11:07.614">
        <p188:txBody>
          <a:bodyPr/>
          <a:lstStyle/>
          <a:p>
            <a:r>
              <a:rPr lang="en-US"/>
              <a:t>These are the top 5 personal finance concerns according to Q24. The results are on page 10 of Edelman's report
</a:t>
            </a:r>
          </a:p>
        </p188:txBody>
      </p188:reply>
      <p188:reply id="{31F8EB79-578B-4663-A856-394AB307051B}" authorId="{AA125CD8-E2D4-E2B6-E267-EF2E89418411}" created="2023-04-12T20:02:19.078">
        <p188:txBody>
          <a:bodyPr/>
          <a:lstStyle/>
          <a:p>
            <a:r>
              <a:rPr lang="en-US"/>
              <a:t>Updated slide content from top 5 to three financial worries</a:t>
            </a:r>
          </a:p>
        </p188:txBody>
      </p188:reply>
    </p188:replyLst>
    <p188:txBody>
      <a:bodyPr/>
      <a:lstStyle/>
      <a:p>
        <a:r>
          <a:rPr lang="en-US"/>
          <a:t>Source Q24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4D345FD6-6E8E-4481-9C29-1B483B424A57}" type="slidenum">
              <a:rPr sz="1400"/>
              <a:t>‹#›</a:t>
            </a:fld>
            <a:endParaRPr sz="1400" dirty="0"/>
          </a:p>
        </p:txBody>
      </p:sp>
    </p:spTree>
    <p:extLst>
      <p:ext uri="{BB962C8B-B14F-4D97-AF65-F5344CB8AC3E}">
        <p14:creationId xmlns:p14="http://schemas.microsoft.com/office/powerpoint/2010/main" val="3722953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66825" y="319088"/>
            <a:ext cx="4322763" cy="3241675"/>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544513" y="3718559"/>
            <a:ext cx="5764213" cy="4958081"/>
          </a:xfrm>
          <a:prstGeom prst="rect">
            <a:avLst/>
          </a:prstGeom>
        </p:spPr>
        <p:txBody>
          <a:bodyPr vert="horz" lIns="91440" tIns="45720" rIns="91440" bIns="45720" rtlCol="0"/>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400">
                <a:latin typeface="+mn-lt"/>
              </a:defRPr>
            </a:lvl1pPr>
          </a:lstStyle>
          <a:p>
            <a:fld id="{4FF0573C-F130-4D1E-A886-85FBB65D3A1B}" type="slidenum">
              <a:rPr lang="en-CA" smtClean="0"/>
              <a:pPr/>
              <a:t>‹#›</a:t>
            </a:fld>
            <a:endParaRPr lang="en-CA" dirty="0"/>
          </a:p>
        </p:txBody>
      </p:sp>
    </p:spTree>
    <p:extLst>
      <p:ext uri="{BB962C8B-B14F-4D97-AF65-F5344CB8AC3E}">
        <p14:creationId xmlns:p14="http://schemas.microsoft.com/office/powerpoint/2010/main" val="3206337814"/>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1pPr>
    <a:lvl2pPr marL="45720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2pPr>
    <a:lvl3pPr marL="749808"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3pPr>
    <a:lvl4pPr marL="1033272"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1316736"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sz="1100" b="1" i="1" kern="1200" dirty="0">
                <a:solidFill>
                  <a:schemeClr val="tx1"/>
                </a:solidFill>
                <a:effectLst/>
                <a:latin typeface="Calibri" panose="020F0502020204030204" pitchFamily="34" charset="0"/>
                <a:cs typeface="Calibri" panose="020F0502020204030204" pitchFamily="34" charset="0"/>
              </a:rPr>
              <a:t>[PRESENTER: please note that all notes to presenter are set in brackets, bold, and italicized throughout.]</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100" kern="1200" dirty="0">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sz="1100" kern="1200" dirty="0">
                <a:solidFill>
                  <a:schemeClr val="tx1"/>
                </a:solidFill>
                <a:effectLst/>
                <a:latin typeface="Calibri" panose="020F0502020204030204" pitchFamily="34" charset="0"/>
                <a:cs typeface="Calibri" panose="020F0502020204030204" pitchFamily="34" charset="0"/>
              </a:rPr>
              <a:t>Welcome to today’s session. My name is </a:t>
            </a:r>
            <a:r>
              <a:rPr lang="en-US" sz="1100" i="1" kern="1200" dirty="0">
                <a:solidFill>
                  <a:schemeClr val="tx1"/>
                </a:solidFill>
                <a:effectLst/>
                <a:latin typeface="Calibri" panose="020F0502020204030204" pitchFamily="34" charset="0"/>
                <a:cs typeface="Calibri" panose="020F0502020204030204" pitchFamily="34" charset="0"/>
              </a:rPr>
              <a:t>[</a:t>
            </a:r>
            <a:r>
              <a:rPr lang="en-US" sz="1100" b="1" i="1" kern="1200" dirty="0">
                <a:solidFill>
                  <a:schemeClr val="tx1"/>
                </a:solidFill>
                <a:effectLst/>
                <a:latin typeface="Calibri" panose="020F0502020204030204" pitchFamily="34" charset="0"/>
                <a:cs typeface="Calibri" panose="020F0502020204030204" pitchFamily="34" charset="0"/>
              </a:rPr>
              <a:t>first and last name</a:t>
            </a:r>
            <a:r>
              <a:rPr lang="en-US" sz="1100" i="1" kern="1200" dirty="0">
                <a:solidFill>
                  <a:schemeClr val="tx1"/>
                </a:solidFill>
                <a:effectLst/>
                <a:latin typeface="Calibri" panose="020F0502020204030204" pitchFamily="34" charset="0"/>
                <a:cs typeface="Calibri" panose="020F0502020204030204" pitchFamily="34" charset="0"/>
              </a:rPr>
              <a:t>],</a:t>
            </a:r>
            <a:r>
              <a:rPr lang="en-US" sz="1100" kern="1200" dirty="0">
                <a:solidFill>
                  <a:schemeClr val="tx1"/>
                </a:solidFill>
                <a:effectLst/>
                <a:latin typeface="Calibri" panose="020F0502020204030204" pitchFamily="34" charset="0"/>
                <a:cs typeface="Calibri" panose="020F0502020204030204" pitchFamily="34" charset="0"/>
              </a:rPr>
              <a:t> and I work with </a:t>
            </a:r>
            <a:r>
              <a:rPr lang="en-US" sz="1100" i="1" kern="1200" dirty="0">
                <a:solidFill>
                  <a:schemeClr val="tx1"/>
                </a:solidFill>
                <a:effectLst/>
                <a:latin typeface="Calibri" panose="020F0502020204030204" pitchFamily="34" charset="0"/>
                <a:cs typeface="Calibri" panose="020F0502020204030204" pitchFamily="34" charset="0"/>
              </a:rPr>
              <a:t>[</a:t>
            </a:r>
            <a:r>
              <a:rPr lang="en-US" sz="1100" b="1" i="1" kern="1200" dirty="0">
                <a:solidFill>
                  <a:schemeClr val="tx1"/>
                </a:solidFill>
                <a:effectLst/>
                <a:latin typeface="Calibri" panose="020F0502020204030204" pitchFamily="34" charset="0"/>
                <a:cs typeface="Calibri" panose="020F0502020204030204" pitchFamily="34" charset="0"/>
              </a:rPr>
              <a:t>organization name</a:t>
            </a:r>
            <a:r>
              <a:rPr lang="en-US" sz="1100" i="1" kern="1200" dirty="0">
                <a:solidFill>
                  <a:schemeClr val="tx1"/>
                </a:solidFill>
                <a:effectLst/>
                <a:latin typeface="Calibri" panose="020F0502020204030204" pitchFamily="34" charset="0"/>
                <a:cs typeface="Calibri" panose="020F0502020204030204" pitchFamily="34" charset="0"/>
              </a:rPr>
              <a:t>].</a:t>
            </a:r>
            <a:r>
              <a:rPr lang="en-US" sz="1100" kern="1200" dirty="0">
                <a:solidFill>
                  <a:schemeClr val="tx1"/>
                </a:solidFill>
                <a:effectLst/>
                <a:latin typeface="Calibri" panose="020F0502020204030204" pitchFamily="34" charset="0"/>
                <a:cs typeface="Calibri" panose="020F0502020204030204" pitchFamily="34" charset="0"/>
              </a:rPr>
              <a:t> </a:t>
            </a:r>
          </a:p>
          <a:p>
            <a:endParaRPr lang="en-US" dirty="0"/>
          </a:p>
          <a:p>
            <a:endParaRPr lang="en-US" dirty="0"/>
          </a:p>
          <a:p>
            <a:pPr marL="0" indent="0">
              <a:buNone/>
            </a:pPr>
            <a:endParaRPr lang="en-US" sz="1200" b="0" i="0" u="none" strike="noStrike" kern="1200" baseline="0" dirty="0">
              <a:solidFill>
                <a:schemeClr val="tx1"/>
              </a:solidFill>
              <a:latin typeface="+mn-lt"/>
              <a:ea typeface="+mn-ea"/>
              <a:cs typeface="+mn-cs"/>
            </a:endParaRPr>
          </a:p>
          <a:p>
            <a:pPr marL="0" indent="0">
              <a:buNone/>
            </a:pPr>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a:t>
            </a:fld>
            <a:endParaRPr lang="en-CA" dirty="0"/>
          </a:p>
        </p:txBody>
      </p:sp>
    </p:spTree>
    <p:extLst>
      <p:ext uri="{BB962C8B-B14F-4D97-AF65-F5344CB8AC3E}">
        <p14:creationId xmlns:p14="http://schemas.microsoft.com/office/powerpoint/2010/main" val="3121063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2763" y="234950"/>
            <a:ext cx="3189287" cy="2392363"/>
          </a:xfrm>
        </p:spPr>
      </p:sp>
      <p:sp>
        <p:nvSpPr>
          <p:cNvPr id="3" name="Notes Placeholder 2"/>
          <p:cNvSpPr>
            <a:spLocks noGrp="1"/>
          </p:cNvSpPr>
          <p:nvPr>
            <p:ph type="body" idx="1"/>
          </p:nvPr>
        </p:nvSpPr>
        <p:spPr/>
        <p:txBody>
          <a:bodyPr/>
          <a:lstStyle/>
          <a:p>
            <a:pPr marL="0" indent="0">
              <a:buNone/>
            </a:pPr>
            <a:r>
              <a:rPr lang="en-US" sz="1100" b="0" i="0" u="none" strike="noStrike" kern="1200" baseline="0" dirty="0">
                <a:solidFill>
                  <a:schemeClr val="tx1"/>
                </a:solidFill>
                <a:latin typeface="+mn-lt"/>
                <a:ea typeface="+mn-ea"/>
                <a:cs typeface="+mn-cs"/>
              </a:rPr>
              <a:t>Every year, retirement savings is a top financial worry. </a:t>
            </a:r>
          </a:p>
          <a:p>
            <a:pPr marL="0" indent="0">
              <a:buNone/>
            </a:pPr>
            <a:r>
              <a:rPr lang="en-US" sz="1100" b="0" i="0" u="none" strike="noStrike" kern="1200" baseline="0" dirty="0">
                <a:solidFill>
                  <a:schemeClr val="tx1"/>
                </a:solidFill>
                <a:latin typeface="+mn-lt"/>
                <a:ea typeface="+mn-ea"/>
                <a:cs typeface="+mn-cs"/>
              </a:rPr>
              <a:t>If you’re worried about your retirement savings, here are some steps you can take now:</a:t>
            </a:r>
          </a:p>
          <a:p>
            <a:pPr marL="233363" marR="0" lvl="0" indent="-233363"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en-US" sz="1100" dirty="0"/>
              <a:t>Participate in your plan </a:t>
            </a:r>
            <a:r>
              <a:rPr lang="en-US" sz="1100" i="0" u="none" dirty="0"/>
              <a:t>as soon as you can.</a:t>
            </a:r>
          </a:p>
          <a:p>
            <a:pPr marL="233363" indent="-233363">
              <a:spcBef>
                <a:spcPts val="600"/>
              </a:spcBef>
              <a:buFont typeface="Arial" panose="020B0604020202020204" pitchFamily="34" charset="0"/>
              <a:buChar char="•"/>
            </a:pPr>
            <a:r>
              <a:rPr lang="en-US" sz="1100" dirty="0"/>
              <a:t>Get a plan, and know how much you need to save.</a:t>
            </a:r>
          </a:p>
          <a:p>
            <a:pPr marL="233363" indent="-233363">
              <a:spcBef>
                <a:spcPts val="600"/>
              </a:spcBef>
              <a:buFont typeface="Arial" panose="020B0604020202020204" pitchFamily="34" charset="0"/>
              <a:buChar char="•"/>
            </a:pPr>
            <a:r>
              <a:rPr lang="en-US" sz="1100" dirty="0"/>
              <a:t>Save small amounts and regularly increase your contributions each year.</a:t>
            </a:r>
          </a:p>
          <a:p>
            <a:pPr marL="0" marR="0" lvl="0" indent="0" algn="l" defTabSz="914400" rtl="0" eaLnBrk="1" fontAlgn="auto" latinLnBrk="0" hangingPunct="1">
              <a:lnSpc>
                <a:spcPct val="100000"/>
              </a:lnSpc>
              <a:spcBef>
                <a:spcPts val="600"/>
              </a:spcBef>
              <a:spcAft>
                <a:spcPts val="0"/>
              </a:spcAft>
              <a:buClr>
                <a:schemeClr val="tx1"/>
              </a:buClr>
              <a:buSzTx/>
              <a:buNone/>
              <a:tabLst/>
              <a:defRPr/>
            </a:pPr>
            <a:endParaRPr lang="en-US" sz="11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None/>
              <a:tabLst/>
              <a:defRPr/>
            </a:pPr>
            <a:r>
              <a:rPr lang="en-US" sz="1100" b="0" i="0" u="none" strike="noStrike" kern="1200" baseline="0" dirty="0">
                <a:solidFill>
                  <a:schemeClr val="tx1"/>
                </a:solidFill>
                <a:latin typeface="+mn-lt"/>
                <a:ea typeface="+mn-ea"/>
                <a:cs typeface="+mn-cs"/>
              </a:rPr>
              <a:t>Let’s look at these in more detail.</a:t>
            </a:r>
          </a:p>
          <a:p>
            <a:pPr marL="171450" indent="-171450"/>
            <a:endParaRPr lang="en-US" sz="11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10</a:t>
            </a:fld>
            <a:endParaRPr lang="en-CA" dirty="0"/>
          </a:p>
        </p:txBody>
      </p:sp>
    </p:spTree>
    <p:extLst>
      <p:ext uri="{BB962C8B-B14F-4D97-AF65-F5344CB8AC3E}">
        <p14:creationId xmlns:p14="http://schemas.microsoft.com/office/powerpoint/2010/main" val="3568557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u="none" strike="noStrike" kern="1200" baseline="0" dirty="0">
                <a:solidFill>
                  <a:schemeClr val="tx1"/>
                </a:solidFill>
                <a:latin typeface="+mn-lt"/>
                <a:ea typeface="+mn-ea"/>
                <a:cs typeface="+mn-cs"/>
              </a:rPr>
              <a:t>Participate in your retirement plan and start saving as early as you can. </a:t>
            </a:r>
          </a:p>
          <a:p>
            <a:pPr marL="0" indent="0">
              <a:buNone/>
            </a:pPr>
            <a:endParaRPr lang="en-US" sz="1200" b="0" i="0" u="none" strike="noStrike" kern="1200" baseline="0" dirty="0">
              <a:solidFill>
                <a:schemeClr val="tx1"/>
              </a:solidFill>
              <a:latin typeface="+mn-lt"/>
              <a:ea typeface="+mn-ea"/>
              <a:cs typeface="+mn-cs"/>
            </a:endParaRPr>
          </a:p>
          <a:p>
            <a:pPr marL="0" indent="0">
              <a:buNone/>
            </a:pPr>
            <a:r>
              <a:rPr lang="en-US" sz="1200" b="0" i="0" u="none" strike="noStrike" kern="1200" baseline="0" dirty="0">
                <a:solidFill>
                  <a:schemeClr val="tx1"/>
                </a:solidFill>
                <a:latin typeface="+mn-lt"/>
                <a:ea typeface="+mn-ea"/>
                <a:cs typeface="+mn-cs"/>
              </a:rPr>
              <a:t>When you save through your retirement plan, your deposits can generate earnings,</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dirty="0">
                <a:latin typeface="Arial" panose="020B0604020202020204" pitchFamily="34" charset="0"/>
                <a:cs typeface="Arial" panose="020B0604020202020204" pitchFamily="34" charset="0"/>
              </a:rPr>
              <a:t>which go back into your account, giving you more money to generate more earnings, which are also added to your account. This is called compounding, and although it’s not guaranteed, it may have a significant impact on your retirement savings.</a:t>
            </a:r>
          </a:p>
          <a:p>
            <a:pPr marL="0" indent="0">
              <a:buNone/>
            </a:pPr>
            <a:endParaRPr lang="en-US" sz="1200" dirty="0">
              <a:latin typeface="Arial" panose="020B0604020202020204" pitchFamily="34" charset="0"/>
              <a:cs typeface="Arial" panose="020B0604020202020204" pitchFamily="34" charset="0"/>
            </a:endParaRPr>
          </a:p>
          <a:p>
            <a:pPr marL="0" indent="0" eaLnBrk="1" hangingPunct="1">
              <a:spcBef>
                <a:spcPct val="0"/>
              </a:spcBef>
              <a:buNone/>
            </a:pPr>
            <a:r>
              <a:rPr lang="en-US" altLang="en-US" sz="1200" dirty="0">
                <a:latin typeface="Arial" panose="020B0604020202020204" pitchFamily="34" charset="0"/>
                <a:ea typeface="Geneva" pitchFamily="1" charset="0"/>
                <a:cs typeface="Arial" panose="020B0604020202020204" pitchFamily="34" charset="0"/>
              </a:rPr>
              <a:t>It may not seem like much in the early days, but compounding can really add up! Let’s look at an example:</a:t>
            </a:r>
          </a:p>
          <a:p>
            <a:pPr marL="0" indent="0" eaLnBrk="1" hangingPunct="1">
              <a:spcBef>
                <a:spcPct val="0"/>
              </a:spcBef>
              <a:buNone/>
            </a:pPr>
            <a:endParaRPr lang="en-US" altLang="en-US" sz="1200" dirty="0">
              <a:latin typeface="Arial" panose="020B0604020202020204" pitchFamily="34" charset="0"/>
              <a:ea typeface="Geneva" pitchFamily="1"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
                <a:schemeClr val="tx1"/>
              </a:buClr>
              <a:buSzTx/>
              <a:buFont typeface="Arial" panose="020B0604020202020204" pitchFamily="34" charset="0"/>
              <a:buNone/>
              <a:tabLst/>
              <a:defRPr/>
            </a:pPr>
            <a:r>
              <a:rPr lang="en-US" altLang="en-US" sz="1200" b="1" i="1" dirty="0">
                <a:latin typeface="Arial" panose="020B0604020202020204" pitchFamily="34" charset="0"/>
                <a:ea typeface="Geneva" pitchFamily="1" charset="0"/>
                <a:cs typeface="Arial" panose="020B0604020202020204" pitchFamily="34" charset="0"/>
              </a:rPr>
              <a:t>[PRESENTER—Please make sure that speakers note bracket information corresponds to any changes made to chart data and footnote assumptions</a:t>
            </a:r>
            <a:r>
              <a:rPr lang="en-US" altLang="en-US" sz="1200" b="1" dirty="0">
                <a:latin typeface="Arial" panose="020B0604020202020204" pitchFamily="34" charset="0"/>
                <a:ea typeface="Geneva" pitchFamily="1" charset="0"/>
                <a:cs typeface="Arial" panose="020B0604020202020204" pitchFamily="34" charset="0"/>
              </a:rPr>
              <a:t>.</a:t>
            </a:r>
            <a:r>
              <a:rPr lang="en-US" altLang="en-US" sz="1200" b="1" i="1" dirty="0">
                <a:latin typeface="Arial" panose="020B0604020202020204" pitchFamily="34" charset="0"/>
                <a:ea typeface="Geneva" pitchFamily="1" charset="0"/>
                <a:cs typeface="Arial" panose="020B0604020202020204" pitchFamily="34" charset="0"/>
              </a:rPr>
              <a:t>]</a:t>
            </a:r>
          </a:p>
          <a:p>
            <a:pPr marL="0" indent="0" eaLnBrk="1" hangingPunct="1">
              <a:spcBef>
                <a:spcPct val="0"/>
              </a:spcBef>
              <a:buNone/>
            </a:pPr>
            <a:endParaRPr lang="en-US" altLang="en-US" sz="1200" dirty="0">
              <a:latin typeface="Arial" panose="020B0604020202020204" pitchFamily="34" charset="0"/>
              <a:ea typeface="Geneva" pitchFamily="1" charset="0"/>
              <a:cs typeface="Arial" panose="020B0604020202020204" pitchFamily="34" charset="0"/>
            </a:endParaRPr>
          </a:p>
          <a:p>
            <a:pPr marL="0" indent="0" eaLnBrk="1" hangingPunct="1">
              <a:spcBef>
                <a:spcPct val="0"/>
              </a:spcBef>
              <a:buNone/>
            </a:pPr>
            <a:r>
              <a:rPr lang="en-US" altLang="en-US" sz="1200" dirty="0">
                <a:latin typeface="Arial" panose="020B0604020202020204" pitchFamily="34" charset="0"/>
                <a:ea typeface="Geneva" pitchFamily="1" charset="0"/>
                <a:cs typeface="Arial" panose="020B0604020202020204" pitchFamily="34" charset="0"/>
              </a:rPr>
              <a:t>A</a:t>
            </a:r>
            <a:r>
              <a:rPr lang="en-US" altLang="en-US" sz="1200" b="1" i="1" dirty="0">
                <a:latin typeface="Arial" panose="020B0604020202020204" pitchFamily="34" charset="0"/>
                <a:ea typeface="Geneva" pitchFamily="1" charset="0"/>
                <a:cs typeface="Arial" panose="020B0604020202020204" pitchFamily="34" charset="0"/>
              </a:rPr>
              <a:t> </a:t>
            </a:r>
            <a:r>
              <a:rPr lang="en-US" altLang="en-US" sz="1200" b="0" i="0" dirty="0">
                <a:latin typeface="Arial" panose="020B0604020202020204" pitchFamily="34" charset="0"/>
                <a:ea typeface="Geneva" pitchFamily="1" charset="0"/>
                <a:cs typeface="Arial" panose="020B0604020202020204" pitchFamily="34" charset="0"/>
              </a:rPr>
              <a:t>$</a:t>
            </a:r>
            <a:r>
              <a:rPr lang="en-US" altLang="en-US" sz="1200" b="1" i="1" dirty="0">
                <a:latin typeface="Arial" panose="020B0604020202020204" pitchFamily="34" charset="0"/>
                <a:ea typeface="Geneva" pitchFamily="1" charset="0"/>
                <a:cs typeface="Arial" panose="020B0604020202020204" pitchFamily="34" charset="0"/>
              </a:rPr>
              <a:t>[100]</a:t>
            </a:r>
            <a:r>
              <a:rPr lang="en-US" altLang="en-US" sz="1200" b="0" dirty="0">
                <a:latin typeface="Arial" panose="020B0604020202020204" pitchFamily="34" charset="0"/>
                <a:ea typeface="Geneva" pitchFamily="1" charset="0"/>
                <a:cs typeface="Arial" panose="020B0604020202020204" pitchFamily="34" charset="0"/>
              </a:rPr>
              <a:t> </a:t>
            </a:r>
            <a:r>
              <a:rPr lang="en-US" altLang="en-US" sz="1200" dirty="0">
                <a:latin typeface="Arial" panose="020B0604020202020204" pitchFamily="34" charset="0"/>
                <a:ea typeface="Geneva" pitchFamily="1" charset="0"/>
                <a:cs typeface="Arial" panose="020B0604020202020204" pitchFamily="34" charset="0"/>
              </a:rPr>
              <a:t>contribution to your plan each month for </a:t>
            </a:r>
            <a:r>
              <a:rPr lang="en-US" altLang="en-US" sz="1200" b="1" i="1" dirty="0">
                <a:latin typeface="Arial" panose="020B0604020202020204" pitchFamily="34" charset="0"/>
                <a:ea typeface="Geneva" pitchFamily="1" charset="0"/>
                <a:cs typeface="Arial" panose="020B0604020202020204" pitchFamily="34" charset="0"/>
              </a:rPr>
              <a:t>[20] </a:t>
            </a:r>
            <a:r>
              <a:rPr lang="en-US" altLang="en-US" sz="1200" dirty="0">
                <a:latin typeface="Arial" panose="020B0604020202020204" pitchFamily="34" charset="0"/>
                <a:ea typeface="Geneva" pitchFamily="1" charset="0"/>
                <a:cs typeface="Arial" panose="020B0604020202020204" pitchFamily="34" charset="0"/>
              </a:rPr>
              <a:t>years would total </a:t>
            </a:r>
            <a:r>
              <a:rPr lang="en-US" altLang="en-US" sz="1200" b="0" i="0" dirty="0">
                <a:latin typeface="Arial" panose="020B0604020202020204" pitchFamily="34" charset="0"/>
                <a:ea typeface="Geneva" pitchFamily="1" charset="0"/>
                <a:cs typeface="Arial" panose="020B0604020202020204" pitchFamily="34" charset="0"/>
              </a:rPr>
              <a:t>$</a:t>
            </a:r>
            <a:r>
              <a:rPr lang="en-US" altLang="en-US" sz="1200" b="1" i="1" dirty="0">
                <a:latin typeface="Arial" panose="020B0604020202020204" pitchFamily="34" charset="0"/>
                <a:ea typeface="Geneva" pitchFamily="1" charset="0"/>
                <a:cs typeface="Arial" panose="020B0604020202020204" pitchFamily="34" charset="0"/>
              </a:rPr>
              <a:t>[24,000]</a:t>
            </a:r>
            <a:r>
              <a:rPr lang="en-US" altLang="en-US" sz="1200" dirty="0">
                <a:latin typeface="Arial" panose="020B0604020202020204" pitchFamily="34" charset="0"/>
                <a:ea typeface="Geneva" pitchFamily="1" charset="0"/>
                <a:cs typeface="Arial" panose="020B0604020202020204" pitchFamily="34" charset="0"/>
              </a:rPr>
              <a:t>. If the account generates and reinvests a steady </a:t>
            </a:r>
            <a:r>
              <a:rPr lang="en-US" altLang="en-US" sz="1200" b="1" i="1" dirty="0">
                <a:latin typeface="Arial" panose="020B0604020202020204" pitchFamily="34" charset="0"/>
                <a:ea typeface="Geneva" pitchFamily="1" charset="0"/>
                <a:cs typeface="Arial" panose="020B0604020202020204" pitchFamily="34" charset="0"/>
              </a:rPr>
              <a:t>[7]</a:t>
            </a:r>
            <a:r>
              <a:rPr lang="en-US" altLang="en-US" sz="1200" dirty="0">
                <a:latin typeface="Arial" panose="020B0604020202020204" pitchFamily="34" charset="0"/>
                <a:ea typeface="Geneva" pitchFamily="1" charset="0"/>
                <a:cs typeface="Arial" panose="020B0604020202020204" pitchFamily="34" charset="0"/>
              </a:rPr>
              <a:t>% return on investments, that could add up to </a:t>
            </a:r>
            <a:r>
              <a:rPr lang="en-US" altLang="en-US" sz="1200" b="0" i="0" dirty="0">
                <a:latin typeface="Arial" panose="020B0604020202020204" pitchFamily="34" charset="0"/>
                <a:ea typeface="Geneva" pitchFamily="1" charset="0"/>
                <a:cs typeface="Arial" panose="020B0604020202020204" pitchFamily="34" charset="0"/>
              </a:rPr>
              <a:t>$</a:t>
            </a:r>
            <a:r>
              <a:rPr lang="en-US" altLang="en-US" sz="1200" b="1" i="1" dirty="0">
                <a:latin typeface="Arial" panose="020B0604020202020204" pitchFamily="34" charset="0"/>
                <a:ea typeface="Geneva" pitchFamily="1" charset="0"/>
                <a:cs typeface="Arial" panose="020B0604020202020204" pitchFamily="34" charset="0"/>
              </a:rPr>
              <a:t>[28,090] </a:t>
            </a:r>
            <a:r>
              <a:rPr lang="en-US" altLang="en-US" sz="1200" dirty="0">
                <a:latin typeface="Arial" panose="020B0604020202020204" pitchFamily="34" charset="0"/>
                <a:ea typeface="Geneva" pitchFamily="1" charset="0"/>
                <a:cs typeface="Arial" panose="020B0604020202020204" pitchFamily="34" charset="0"/>
              </a:rPr>
              <a:t>in earnings. So the total account balance could be </a:t>
            </a:r>
            <a:r>
              <a:rPr lang="en-US" altLang="en-US" sz="1200" b="0" i="0" dirty="0">
                <a:latin typeface="Arial" panose="020B0604020202020204" pitchFamily="34" charset="0"/>
                <a:ea typeface="Geneva" pitchFamily="1" charset="0"/>
                <a:cs typeface="Arial" panose="020B0604020202020204" pitchFamily="34" charset="0"/>
              </a:rPr>
              <a:t>$</a:t>
            </a:r>
            <a:r>
              <a:rPr lang="en-US" altLang="en-US" sz="1200" b="1" i="1" dirty="0">
                <a:latin typeface="Arial" panose="020B0604020202020204" pitchFamily="34" charset="0"/>
                <a:ea typeface="Geneva" pitchFamily="1" charset="0"/>
                <a:cs typeface="Arial" panose="020B0604020202020204" pitchFamily="34" charset="0"/>
              </a:rPr>
              <a:t>[52,090]</a:t>
            </a:r>
            <a:r>
              <a:rPr lang="en-US" altLang="en-US" sz="1200" dirty="0">
                <a:latin typeface="Arial" panose="020B0604020202020204" pitchFamily="34" charset="0"/>
                <a:ea typeface="Geneva" pitchFamily="1" charset="0"/>
                <a:cs typeface="Arial" panose="020B0604020202020204" pitchFamily="34" charset="0"/>
              </a:rPr>
              <a:t>. After </a:t>
            </a:r>
            <a:r>
              <a:rPr lang="en-US" altLang="en-US" sz="1200" b="1" i="1" dirty="0">
                <a:latin typeface="Arial" panose="020B0604020202020204" pitchFamily="34" charset="0"/>
                <a:ea typeface="Geneva" pitchFamily="1" charset="0"/>
                <a:cs typeface="Arial" panose="020B0604020202020204" pitchFamily="34" charset="0"/>
              </a:rPr>
              <a:t>[30] </a:t>
            </a:r>
            <a:r>
              <a:rPr lang="en-US" altLang="en-US" sz="1200" dirty="0">
                <a:latin typeface="Arial" panose="020B0604020202020204" pitchFamily="34" charset="0"/>
                <a:ea typeface="Geneva" pitchFamily="1" charset="0"/>
                <a:cs typeface="Arial" panose="020B0604020202020204" pitchFamily="34" charset="0"/>
              </a:rPr>
              <a:t>years, the account balance could be </a:t>
            </a:r>
            <a:r>
              <a:rPr lang="en-US" altLang="en-US" sz="1200" b="0" i="0" dirty="0">
                <a:latin typeface="Arial" panose="020B0604020202020204" pitchFamily="34" charset="0"/>
                <a:ea typeface="Geneva" pitchFamily="1" charset="0"/>
                <a:cs typeface="Arial" panose="020B0604020202020204" pitchFamily="34" charset="0"/>
              </a:rPr>
              <a:t>$</a:t>
            </a:r>
            <a:r>
              <a:rPr lang="en-US" altLang="en-US" sz="1200" b="1" i="1" dirty="0">
                <a:latin typeface="Arial" panose="020B0604020202020204" pitchFamily="34" charset="0"/>
                <a:ea typeface="Geneva" pitchFamily="1" charset="0"/>
                <a:cs typeface="Arial" panose="020B0604020202020204" pitchFamily="34" charset="0"/>
              </a:rPr>
              <a:t>[121,987]</a:t>
            </a:r>
            <a:r>
              <a:rPr lang="en-US" altLang="en-US" sz="1200" dirty="0">
                <a:latin typeface="Arial" panose="020B0604020202020204" pitchFamily="34" charset="0"/>
                <a:ea typeface="Geneva" pitchFamily="1" charset="0"/>
                <a:cs typeface="Arial" panose="020B0604020202020204" pitchFamily="34" charset="0"/>
              </a:rPr>
              <a:t>, with a total contribution amount of only </a:t>
            </a:r>
            <a:r>
              <a:rPr lang="en-US" altLang="en-US" sz="1200" b="0" i="0" dirty="0">
                <a:latin typeface="Arial" panose="020B0604020202020204" pitchFamily="34" charset="0"/>
                <a:ea typeface="Geneva" pitchFamily="1" charset="0"/>
                <a:cs typeface="Arial" panose="020B0604020202020204" pitchFamily="34" charset="0"/>
              </a:rPr>
              <a:t>$</a:t>
            </a:r>
            <a:r>
              <a:rPr lang="en-US" altLang="en-US" sz="1200" b="1" i="1" dirty="0">
                <a:latin typeface="Arial" panose="020B0604020202020204" pitchFamily="34" charset="0"/>
                <a:ea typeface="Geneva" pitchFamily="1" charset="0"/>
                <a:cs typeface="Arial" panose="020B0604020202020204" pitchFamily="34" charset="0"/>
              </a:rPr>
              <a:t>[36,000]</a:t>
            </a:r>
            <a:r>
              <a:rPr lang="en-US" altLang="en-US" sz="1200" dirty="0">
                <a:latin typeface="Arial" panose="020B0604020202020204" pitchFamily="34" charset="0"/>
                <a:ea typeface="Geneva" pitchFamily="1" charset="0"/>
                <a:cs typeface="Arial" panose="020B0604020202020204" pitchFamily="34" charset="0"/>
              </a:rPr>
              <a:t>.</a:t>
            </a:r>
          </a:p>
          <a:p>
            <a:pPr marL="0" indent="0" eaLnBrk="1" hangingPunct="1">
              <a:spcBef>
                <a:spcPct val="0"/>
              </a:spcBef>
              <a:buNone/>
            </a:pPr>
            <a:endParaRPr lang="en-US" altLang="en-US" sz="1200" dirty="0">
              <a:latin typeface="Arial" panose="020B0604020202020204" pitchFamily="34" charset="0"/>
              <a:ea typeface="Geneva" pitchFamily="1"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
                <a:schemeClr val="tx1"/>
              </a:buClr>
              <a:buSzTx/>
              <a:buNone/>
              <a:tabLst/>
              <a:defRPr/>
            </a:pPr>
            <a:r>
              <a:rPr lang="en-US" sz="1200" b="0" i="0" u="none" strike="noStrike" kern="1200" baseline="0" dirty="0">
                <a:solidFill>
                  <a:schemeClr val="tx1"/>
                </a:solidFill>
                <a:latin typeface="+mn-lt"/>
                <a:ea typeface="+mn-ea"/>
                <a:cs typeface="+mn-cs"/>
              </a:rPr>
              <a:t>The more time you give your savings to grow, the greater potential it has to accumulate additional earnings and the better prepared you’ll be for the future.</a:t>
            </a:r>
            <a:endParaRPr lang="en-US" altLang="en-US" sz="1200" dirty="0">
              <a:latin typeface="Arial" panose="020B0604020202020204" pitchFamily="34" charset="0"/>
              <a:ea typeface="Geneva" pitchFamily="1"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11</a:t>
            </a:fld>
            <a:endParaRPr lang="en-CA" dirty="0"/>
          </a:p>
        </p:txBody>
      </p:sp>
    </p:spTree>
    <p:extLst>
      <p:ext uri="{BB962C8B-B14F-4D97-AF65-F5344CB8AC3E}">
        <p14:creationId xmlns:p14="http://schemas.microsoft.com/office/powerpoint/2010/main" val="3825631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100" b="0" i="0" u="none" strike="noStrike" kern="1200" baseline="0" dirty="0">
                <a:solidFill>
                  <a:schemeClr val="tx1"/>
                </a:solidFill>
                <a:latin typeface="+mn-lt"/>
                <a:ea typeface="+mn-ea"/>
                <a:cs typeface="+mn-cs"/>
              </a:rPr>
              <a:t>According to our 2022 financial stress survey, only 31% of people have a financial plan (with women less likely to have a plan than men), so it’s no surprise that they’re also worried about affording basic expenses and healthcare in retirement. </a:t>
            </a:r>
            <a:endParaRPr lang="en-US" sz="1100" b="0" i="0" u="none" strike="sngStrike" kern="1200" baseline="0" dirty="0">
              <a:solidFill>
                <a:schemeClr val="tx1"/>
              </a:solidFill>
              <a:latin typeface="+mn-lt"/>
              <a:ea typeface="+mn-ea"/>
              <a:cs typeface="+mn-cs"/>
            </a:endParaRPr>
          </a:p>
          <a:p>
            <a:pPr marL="171450" indent="-171450">
              <a:buFontTx/>
              <a:buChar char="-"/>
            </a:pPr>
            <a:endParaRPr lang="en-US" sz="1100" b="0" i="0" u="none" strike="noStrike" kern="1200" baseline="0" dirty="0">
              <a:solidFill>
                <a:schemeClr val="tx1"/>
              </a:solidFill>
              <a:latin typeface="+mn-lt"/>
              <a:ea typeface="+mn-ea"/>
              <a:cs typeface="+mn-cs"/>
            </a:endParaRPr>
          </a:p>
          <a:p>
            <a:pPr marL="0" indent="0">
              <a:buNone/>
            </a:pPr>
            <a:r>
              <a:rPr lang="en-US" sz="1100" b="0" i="0" u="none" strike="noStrike" kern="1200" baseline="0" dirty="0">
                <a:solidFill>
                  <a:schemeClr val="tx1"/>
                </a:solidFill>
                <a:latin typeface="+mn-lt"/>
                <a:ea typeface="+mn-ea"/>
                <a:cs typeface="+mn-cs"/>
              </a:rPr>
              <a:t>How about you? Do you feel you could benefit from a more formal approach to retirement planning and the guidance to help you do it?</a:t>
            </a:r>
          </a:p>
          <a:p>
            <a:pPr marL="0" indent="0">
              <a:buNone/>
            </a:pPr>
            <a:endParaRPr lang="en-US" sz="11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12</a:t>
            </a:fld>
            <a:endParaRPr lang="en-CA" dirty="0"/>
          </a:p>
        </p:txBody>
      </p:sp>
    </p:spTree>
    <p:extLst>
      <p:ext uri="{BB962C8B-B14F-4D97-AF65-F5344CB8AC3E}">
        <p14:creationId xmlns:p14="http://schemas.microsoft.com/office/powerpoint/2010/main" val="1046572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altLang="en-US" sz="1100" b="0" i="0" dirty="0">
                <a:latin typeface="Arial" panose="020B0604020202020204" pitchFamily="34" charset="0"/>
                <a:ea typeface="Geneva" panose="020B0503030404040204"/>
                <a:cs typeface="Arial" panose="020B0604020202020204" pitchFamily="34" charset="0"/>
              </a:rPr>
              <a:t>If you answered yes to that question, check out our retirement planner on the homepage of our website.</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100" b="0"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sz="1100" b="0" kern="1200" dirty="0">
                <a:solidFill>
                  <a:schemeClr val="tx1"/>
                </a:solidFill>
                <a:effectLst/>
                <a:latin typeface="Arial" panose="020B0604020202020204" pitchFamily="34" charset="0"/>
                <a:cs typeface="Arial" panose="020B0604020202020204" pitchFamily="34" charset="0"/>
              </a:rPr>
              <a:t>There, you’ll be able </a:t>
            </a:r>
            <a:r>
              <a:rPr lang="en-US" sz="1100" dirty="0">
                <a:effectLst/>
                <a:latin typeface="Arial" panose="020B0604020202020204" pitchFamily="34" charset="0"/>
                <a:ea typeface="Calibri" panose="020F0502020204030204" pitchFamily="34" charset="0"/>
                <a:cs typeface="Arial" panose="020B0604020202020204" pitchFamily="34" charset="0"/>
              </a:rPr>
              <a:t>to personalize your projected retirement expenses based on your own unique circumstances</a:t>
            </a:r>
            <a:r>
              <a:rPr lang="en-US" sz="1100" b="0" kern="1200" dirty="0">
                <a:solidFill>
                  <a:schemeClr val="tx1"/>
                </a:solidFill>
                <a:effectLst/>
                <a:latin typeface="Arial" panose="020B0604020202020204" pitchFamily="34" charset="0"/>
                <a:cs typeface="Arial" panose="020B0604020202020204" pitchFamily="34" charset="0"/>
              </a:rPr>
              <a:t>. In just a few minutes, you can find out if you’re contributing enough today to enjoy a comfortable retirement. </a:t>
            </a:r>
            <a:endParaRPr lang="en-US" sz="1100" dirty="0">
              <a:latin typeface="Arial" panose="020B0604020202020204" pitchFamily="34" charset="0"/>
              <a:cs typeface="Arial" panose="020B0604020202020204" pitchFamily="34" charset="0"/>
            </a:endParaRPr>
          </a:p>
          <a:p>
            <a:pPr marL="0" marR="0" indent="0">
              <a:lnSpc>
                <a:spcPct val="107000"/>
              </a:lnSpc>
              <a:spcBef>
                <a:spcPts val="0"/>
              </a:spcBef>
              <a:spcAft>
                <a:spcPts val="800"/>
              </a:spcAft>
              <a:buFont typeface="Arial" panose="020B0604020202020204" pitchFamily="34" charset="0"/>
              <a:buNone/>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Font typeface="Arial" panose="020B0604020202020204" pitchFamily="34" charset="0"/>
              <a:buNone/>
            </a:pPr>
            <a:r>
              <a:rPr lang="en-US" sz="1100" dirty="0">
                <a:effectLst/>
                <a:latin typeface="Arial" panose="020B0604020202020204" pitchFamily="34" charset="0"/>
                <a:ea typeface="Calibri" panose="020F0502020204030204" pitchFamily="34" charset="0"/>
                <a:cs typeface="Arial" panose="020B0604020202020204" pitchFamily="34" charset="0"/>
              </a:rPr>
              <a:t>The spending curve shows your projected expenses in three categories—the basics, healthcare, and nonessentials—so you can see where your savings strategy may be falling short. </a:t>
            </a:r>
            <a:r>
              <a:rPr lang="en-US" sz="1100" b="0" kern="1200" dirty="0">
                <a:solidFill>
                  <a:schemeClr val="tx1"/>
                </a:solidFill>
                <a:effectLst/>
                <a:latin typeface="Arial" panose="020B0604020202020204" pitchFamily="34" charset="0"/>
                <a:cs typeface="Arial" panose="020B0604020202020204" pitchFamily="34" charset="0"/>
              </a:rPr>
              <a:t>If you find there’s a shortfall, we’ll provide you with guidance on actions you can take to close that gap. </a:t>
            </a:r>
          </a:p>
          <a:p>
            <a:pPr marL="0" marR="0" indent="0">
              <a:lnSpc>
                <a:spcPct val="107000"/>
              </a:lnSpc>
              <a:spcBef>
                <a:spcPts val="0"/>
              </a:spcBef>
              <a:spcAft>
                <a:spcPts val="800"/>
              </a:spcAft>
              <a:buFont typeface="Arial" panose="020B0604020202020204" pitchFamily="34" charset="0"/>
              <a:buNone/>
            </a:pPr>
            <a:endParaRPr lang="en-US" sz="1100" b="0" kern="1200" dirty="0">
              <a:solidFill>
                <a:schemeClr val="tx1"/>
              </a:solidFill>
              <a:effectLst/>
              <a:latin typeface="Arial" panose="020B0604020202020204" pitchFamily="34" charset="0"/>
              <a:cs typeface="Arial" panose="020B0604020202020204" pitchFamily="34" charset="0"/>
            </a:endParaRPr>
          </a:p>
          <a:p>
            <a:pPr marL="0" marR="0" indent="0">
              <a:lnSpc>
                <a:spcPct val="107000"/>
              </a:lnSpc>
              <a:spcBef>
                <a:spcPts val="0"/>
              </a:spcBef>
              <a:spcAft>
                <a:spcPts val="800"/>
              </a:spcAft>
              <a:buFont typeface="Arial" panose="020B0604020202020204" pitchFamily="34" charset="0"/>
              <a:buNone/>
            </a:pPr>
            <a:r>
              <a:rPr lang="en-US" sz="1100" b="0" kern="1200" dirty="0">
                <a:solidFill>
                  <a:schemeClr val="tx1"/>
                </a:solidFill>
                <a:effectLst/>
                <a:latin typeface="Arial" panose="020B0604020202020204" pitchFamily="34" charset="0"/>
                <a:cs typeface="Arial" panose="020B0604020202020204" pitchFamily="34" charset="0"/>
              </a:rPr>
              <a:t>You can also easily adjust the tool and see the effects that a different contribution rate or a change in your retirement location may have on your ability to cover your expenses in retirement. </a:t>
            </a:r>
            <a:r>
              <a:rPr lang="en-US" sz="1100" dirty="0">
                <a:effectLst/>
                <a:latin typeface="Arial" panose="020B0604020202020204" pitchFamily="34" charset="0"/>
                <a:ea typeface="Calibri" panose="020F0502020204030204" pitchFamily="34" charset="0"/>
                <a:cs typeface="Arial" panose="020B0604020202020204" pitchFamily="34" charset="0"/>
              </a:rPr>
              <a:t>Changing your contribution rate is easy: Just submit a change request online or speak with your plan administrator.</a:t>
            </a:r>
          </a:p>
          <a:p>
            <a:pPr marL="0" marR="0" indent="0">
              <a:lnSpc>
                <a:spcPct val="107000"/>
              </a:lnSpc>
              <a:spcBef>
                <a:spcPts val="0"/>
              </a:spcBef>
              <a:spcAft>
                <a:spcPts val="800"/>
              </a:spcAft>
              <a:buFont typeface="Arial" panose="020B0604020202020204" pitchFamily="34" charset="0"/>
              <a:buNone/>
            </a:pPr>
            <a:endParaRPr lang="en-US" sz="1100" b="0" kern="1200" dirty="0">
              <a:solidFill>
                <a:schemeClr val="tx1"/>
              </a:solidFill>
              <a:effectLst/>
              <a:latin typeface="Arial" panose="020B0604020202020204" pitchFamily="34" charset="0"/>
              <a:cs typeface="Arial" panose="020B0604020202020204" pitchFamily="34" charset="0"/>
            </a:endParaRPr>
          </a:p>
          <a:p>
            <a:pPr marL="0" marR="0" indent="0">
              <a:lnSpc>
                <a:spcPct val="107000"/>
              </a:lnSpc>
              <a:spcBef>
                <a:spcPts val="0"/>
              </a:spcBef>
              <a:spcAft>
                <a:spcPts val="800"/>
              </a:spcAft>
              <a:buFont typeface="Arial" panose="020B0604020202020204" pitchFamily="34" charset="0"/>
              <a:buNone/>
            </a:pPr>
            <a:r>
              <a:rPr lang="en-US" sz="1100" b="0" kern="1200" dirty="0">
                <a:solidFill>
                  <a:schemeClr val="tx1"/>
                </a:solidFill>
                <a:effectLst/>
                <a:latin typeface="Arial" panose="020B0604020202020204" pitchFamily="34" charset="0"/>
                <a:cs typeface="Arial" panose="020B0604020202020204" pitchFamily="34" charset="0"/>
              </a:rPr>
              <a:t>Review your plan often, especially if your personal circumstances change. If you’re not making the progress you want, you may want to adjust your savings strategy.</a:t>
            </a:r>
          </a:p>
          <a:p>
            <a:pPr marL="0" marR="0" indent="0">
              <a:lnSpc>
                <a:spcPct val="107000"/>
              </a:lnSpc>
              <a:spcBef>
                <a:spcPts val="0"/>
              </a:spcBef>
              <a:spcAft>
                <a:spcPts val="800"/>
              </a:spcAft>
              <a:buFont typeface="Arial" panose="020B0604020202020204" pitchFamily="34" charset="0"/>
              <a:buNone/>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Font typeface="Arial" panose="020B0604020202020204" pitchFamily="34" charset="0"/>
              <a:buNone/>
            </a:pPr>
            <a:r>
              <a:rPr lang="en-US" sz="1100" dirty="0">
                <a:effectLst/>
                <a:latin typeface="Arial" panose="020B0604020202020204" pitchFamily="34" charset="0"/>
                <a:ea typeface="Calibri" panose="020F0502020204030204" pitchFamily="34" charset="0"/>
                <a:cs typeface="Arial" panose="020B0604020202020204" pitchFamily="34" charset="0"/>
              </a:rPr>
              <a:t>Visit the retirement plan website and click on the “Let’s go” button to get started. You’ll be prompted to enter or confirm some personal information to help fine-tune your retirement action plan.  </a:t>
            </a:r>
          </a:p>
          <a:p>
            <a:pPr marL="0" marR="0" indent="0">
              <a:lnSpc>
                <a:spcPct val="107000"/>
              </a:lnSpc>
              <a:spcBef>
                <a:spcPts val="0"/>
              </a:spcBef>
              <a:spcAft>
                <a:spcPts val="800"/>
              </a:spcAft>
              <a:buFont typeface="Arial" panose="020B0604020202020204" pitchFamily="34" charset="0"/>
              <a:buNone/>
            </a:pPr>
            <a:endParaRPr lang="en-US" altLang="en-US" sz="1100" dirty="0">
              <a:latin typeface="Arial" panose="020B0604020202020204" pitchFamily="34" charset="0"/>
              <a:ea typeface="Geneva" panose="020B0503030404040204"/>
              <a:cs typeface="Arial" panose="020B0604020202020204" pitchFamily="34" charset="0"/>
            </a:endParaRPr>
          </a:p>
          <a:p>
            <a:pPr marL="0" marR="0" indent="0">
              <a:lnSpc>
                <a:spcPct val="107000"/>
              </a:lnSpc>
              <a:spcBef>
                <a:spcPts val="0"/>
              </a:spcBef>
              <a:spcAft>
                <a:spcPts val="800"/>
              </a:spcAft>
              <a:buFont typeface="Arial" panose="020B0604020202020204" pitchFamily="34" charset="0"/>
              <a:buNone/>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171450" marR="0" indent="-171450">
              <a:lnSpc>
                <a:spcPct val="107000"/>
              </a:lnSpc>
              <a:spcBef>
                <a:spcPts val="0"/>
              </a:spcBef>
              <a:spcAft>
                <a:spcPts val="800"/>
              </a:spcAft>
              <a:buFont typeface="Arial" panose="020B0604020202020204" pitchFamily="34" charset="0"/>
              <a:buChar char="•"/>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100" kern="120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13</a:t>
            </a:fld>
            <a:endParaRPr lang="en-CA" dirty="0"/>
          </a:p>
        </p:txBody>
      </p:sp>
    </p:spTree>
    <p:extLst>
      <p:ext uri="{BB962C8B-B14F-4D97-AF65-F5344CB8AC3E}">
        <p14:creationId xmlns:p14="http://schemas.microsoft.com/office/powerpoint/2010/main" val="2981135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
                <a:schemeClr val="tx1"/>
              </a:buClr>
              <a:buSzTx/>
              <a:buFontTx/>
              <a:buNone/>
              <a:tabLst/>
              <a:defRPr/>
            </a:pPr>
            <a:r>
              <a:rPr lang="en-US" altLang="en-US" sz="1200" dirty="0"/>
              <a:t>Finding extra ways to save a little more may be easier than you think. Start saving small amounts and consider regularly increasing your contribution each year. I</a:t>
            </a:r>
            <a:r>
              <a:rPr lang="en-US" sz="1200" dirty="0">
                <a:effectLst/>
                <a:ea typeface="Calibri" panose="020F0502020204030204" pitchFamily="34" charset="0"/>
                <a:cs typeface="Times New Roman" panose="02020603050405020304" pitchFamily="18" charset="0"/>
              </a:rPr>
              <a:t>ncreasing your contribution rate annually, even by as little as 1%, may have a big impact on your savings over time.</a:t>
            </a:r>
          </a:p>
          <a:p>
            <a:pPr marL="0" marR="0" lvl="0" indent="0" algn="l" defTabSz="914400" rtl="0" eaLnBrk="1" fontAlgn="auto" latinLnBrk="0" hangingPunct="1">
              <a:lnSpc>
                <a:spcPct val="107000"/>
              </a:lnSpc>
              <a:spcBef>
                <a:spcPts val="0"/>
              </a:spcBef>
              <a:spcAft>
                <a:spcPts val="800"/>
              </a:spcAft>
              <a:buClr>
                <a:schemeClr val="tx1"/>
              </a:buClr>
              <a:buSzTx/>
              <a:buFontTx/>
              <a:buNone/>
              <a:tabLst/>
              <a:defRPr/>
            </a:pPr>
            <a:endParaRPr lang="en-US" sz="12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Tx/>
              <a:buNone/>
            </a:pPr>
            <a:r>
              <a:rPr lang="en-US" sz="1200" b="1" i="1" dirty="0">
                <a:effectLst/>
                <a:ea typeface="Calibri" panose="020F0502020204030204" pitchFamily="34" charset="0"/>
                <a:cs typeface="Times New Roman" panose="02020603050405020304" pitchFamily="18" charset="0"/>
              </a:rPr>
              <a:t>[[Optional for plans using online deferral management with automatic contribution increase]—Retirement planning may not always be top of mind, so you can arrange to have your contributions automatically increased by a preset amount each year, up to a cap. And you’re always in control—you can stop automatic contribution increases at any time.]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dirty="0">
              <a:solidFill>
                <a:prstClr val="black"/>
              </a:solidFill>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PH"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0573C-F130-4D1E-A886-85FBB65D3A1B}" type="slidenum">
              <a:rPr kumimoji="0" lang="en-CA"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45638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sz="1200" b="0" i="0" u="none" strike="noStrike" kern="1200" baseline="0" dirty="0">
                <a:solidFill>
                  <a:schemeClr val="tx1"/>
                </a:solidFill>
                <a:latin typeface="+mn-lt"/>
                <a:ea typeface="+mn-ea"/>
                <a:cs typeface="+mn-cs"/>
              </a:rPr>
              <a:t>More than 40% of your peers are worried about not saving enough for retirement. Other financial concerns include credit card debt and  emergency savings.</a:t>
            </a:r>
          </a:p>
          <a:p>
            <a:pPr marL="171450" marR="0" lvl="0" indent="-1714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sz="1200" b="0" i="0" u="none" strike="noStrike" kern="1200" baseline="0" dirty="0">
                <a:solidFill>
                  <a:schemeClr val="tx1"/>
                </a:solidFill>
                <a:latin typeface="+mn-lt"/>
                <a:ea typeface="+mn-ea"/>
                <a:cs typeface="+mn-cs"/>
              </a:rPr>
              <a:t>Although you can’t control the economy or the unknown, by taking control of your personal finances, you can be better prepared for them. And John </a:t>
            </a:r>
            <a:r>
              <a:rPr lang="en-US" altLang="en-US" sz="1200" b="0" i="0" dirty="0">
                <a:ea typeface="Geneva"/>
                <a:cs typeface="Geneva"/>
              </a:rPr>
              <a:t>Hancock provides you with financial wellness tools and resources to help you.</a:t>
            </a:r>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15</a:t>
            </a:fld>
            <a:endParaRPr lang="en-CA" dirty="0"/>
          </a:p>
        </p:txBody>
      </p:sp>
    </p:spTree>
    <p:extLst>
      <p:ext uri="{BB962C8B-B14F-4D97-AF65-F5344CB8AC3E}">
        <p14:creationId xmlns:p14="http://schemas.microsoft.com/office/powerpoint/2010/main" val="3964897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US" altLang="en-US" sz="1200" dirty="0">
                <a:ea typeface="Geneva"/>
                <a:cs typeface="Geneva"/>
              </a:rPr>
              <a:t>Through My Learning Center, you have access to engaging, interactive learning experiences that help you take control of your financial future—and your day-to-day finances—using </a:t>
            </a:r>
            <a:r>
              <a:rPr lang="en-US" sz="1200" dirty="0"/>
              <a:t>interactive tools and resources</a:t>
            </a:r>
            <a:r>
              <a:rPr lang="en-US" altLang="en-US" sz="1200" dirty="0">
                <a:ea typeface="Geneva"/>
                <a:cs typeface="Geneva"/>
              </a:rPr>
              <a:t>. </a:t>
            </a:r>
            <a:r>
              <a:rPr lang="en-US" sz="1200" dirty="0"/>
              <a:t>My Learning Center helps you understand different financial situations you may face so that you can feel less stressed about making everyday financial decisions.</a:t>
            </a:r>
          </a:p>
          <a:p>
            <a:pPr marL="0" indent="0">
              <a:buNone/>
              <a:defRPr/>
            </a:pPr>
            <a:endParaRPr lang="en-US" sz="1200" b="0" i="0" u="none" strike="noStrike" kern="1200" baseline="0" dirty="0">
              <a:solidFill>
                <a:schemeClr val="tx1"/>
              </a:solidFill>
              <a:ea typeface="+mn-ea"/>
              <a:cs typeface="+mn-cs"/>
            </a:endParaRPr>
          </a:p>
          <a:p>
            <a:pPr marL="0" indent="0">
              <a:buNone/>
              <a:defRPr/>
            </a:pPr>
            <a:r>
              <a:rPr lang="en-US" sz="1200" b="0" i="0" u="none" strike="noStrike" kern="1200" baseline="0" dirty="0">
                <a:solidFill>
                  <a:schemeClr val="tx1"/>
                </a:solidFill>
                <a:ea typeface="+mn-ea"/>
                <a:cs typeface="+mn-cs"/>
              </a:rPr>
              <a:t>If this is your first time in My Learning Center, once you log in to your retirement account, click on the picture, answer a few questions, and you’ll be presented with a personalized action plan so you can easily understand what’s working and what’s not. </a:t>
            </a:r>
            <a:r>
              <a:rPr lang="en-US" sz="1200" b="0" i="0" u="none" strike="noStrike" kern="1200" baseline="0" dirty="0">
                <a:solidFill>
                  <a:schemeClr val="tx1"/>
                </a:solidFill>
                <a:effectLst/>
                <a:ea typeface="+mn-ea"/>
                <a:cs typeface="+mn-cs"/>
              </a:rPr>
              <a:t>You’ll then be </a:t>
            </a:r>
            <a:r>
              <a:rPr lang="en-US" sz="1200" kern="1200" dirty="0">
                <a:solidFill>
                  <a:schemeClr val="tx1"/>
                </a:solidFill>
                <a:effectLst/>
                <a:ea typeface="+mn-ea"/>
                <a:cs typeface="+mn-cs"/>
              </a:rPr>
              <a:t>directed to resources to help you improve your finances. </a:t>
            </a:r>
            <a:r>
              <a:rPr lang="en-US" sz="1200" dirty="0"/>
              <a:t>For example, if debt is identified as an issue, My Learning Center will offer up debt management worksheets and suggestions with the goal of reducing—and even eliminating—your debt. </a:t>
            </a:r>
            <a:r>
              <a:rPr lang="en-US" sz="1200" kern="1200" dirty="0">
                <a:solidFill>
                  <a:schemeClr val="tx1"/>
                </a:solidFill>
                <a:effectLst/>
                <a:ea typeface="+mn-ea"/>
                <a:cs typeface="+mn-cs"/>
              </a:rPr>
              <a:t>  </a:t>
            </a:r>
          </a:p>
          <a:p>
            <a:pPr marL="0" indent="0">
              <a:buNone/>
              <a:defRPr/>
            </a:pPr>
            <a:endParaRPr lang="en-US" sz="1200" dirty="0"/>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ea typeface="+mn-ea"/>
                <a:cs typeface="+mn-cs"/>
              </a:rPr>
              <a:t>Every time you visit the site, we help you work through your action plan by suggesting other solutions to your top financial issues. </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sz="1200" dirty="0"/>
              <a:t>Best of all, it’s accessible anytime, anywhere—on your computer, tablet, or smartphone—and offers self-paced, financial education for busy lifestyles so you can learn </a:t>
            </a:r>
            <a:r>
              <a:rPr lang="en-US" sz="1200" i="1" dirty="0"/>
              <a:t>what</a:t>
            </a:r>
            <a:r>
              <a:rPr lang="en-US" sz="1200" dirty="0"/>
              <a:t> you want, </a:t>
            </a:r>
            <a:r>
              <a:rPr lang="en-US" sz="1200" i="1" dirty="0"/>
              <a:t>when</a:t>
            </a:r>
            <a:r>
              <a:rPr lang="en-US" sz="1200" dirty="0"/>
              <a:t> you want.</a:t>
            </a:r>
          </a:p>
          <a:p>
            <a:pPr marL="0" indent="0">
              <a:buFont typeface="Arial" panose="020B0604020202020204" pitchFamily="34" charse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16</a:t>
            </a:fld>
            <a:endParaRPr lang="en-CA" dirty="0"/>
          </a:p>
        </p:txBody>
      </p:sp>
    </p:spTree>
    <p:extLst>
      <p:ext uri="{BB962C8B-B14F-4D97-AF65-F5344CB8AC3E}">
        <p14:creationId xmlns:p14="http://schemas.microsoft.com/office/powerpoint/2010/main" val="865860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None/>
              <a:defRPr/>
            </a:pPr>
            <a:r>
              <a:rPr lang="en-US" sz="1200" dirty="0">
                <a:ea typeface="ＭＳ Ｐゴシック"/>
                <a:cs typeface="Arial" panose="020B0604020202020204" pitchFamily="34" charset="0"/>
              </a:rPr>
              <a:t>One of the easiest things to do right now is to create a budget.  </a:t>
            </a:r>
          </a:p>
          <a:p>
            <a:pPr marL="0" indent="0" eaLnBrk="1" hangingPunct="1">
              <a:spcBef>
                <a:spcPct val="0"/>
              </a:spcBef>
              <a:buNone/>
              <a:defRPr/>
            </a:pPr>
            <a:endParaRPr lang="en-US" sz="1200" dirty="0">
              <a:ea typeface="ＭＳ Ｐゴシック"/>
              <a:cs typeface="Arial" panose="020B0604020202020204" pitchFamily="34" charset="0"/>
            </a:endParaRPr>
          </a:p>
          <a:p>
            <a:pPr marL="0" indent="0" eaLnBrk="1" hangingPunct="1">
              <a:spcBef>
                <a:spcPct val="0"/>
              </a:spcBef>
              <a:buNone/>
              <a:defRPr/>
            </a:pPr>
            <a:r>
              <a:rPr lang="en-US" sz="1200" dirty="0">
                <a:ea typeface="ＭＳ Ｐゴシック"/>
                <a:cs typeface="Arial" panose="020B0604020202020204" pitchFamily="34" charset="0"/>
              </a:rPr>
              <a:t>A budget is a way to see where your money is going so you can live within your means and find more money to put toward your future. Here are some important steps to consider.</a:t>
            </a:r>
          </a:p>
          <a:p>
            <a:pPr marL="231584" indent="-231584" eaLnBrk="1" hangingPunct="1">
              <a:spcBef>
                <a:spcPct val="0"/>
              </a:spcBef>
              <a:defRPr/>
            </a:pPr>
            <a:endParaRPr lang="en-US" sz="1200" dirty="0">
              <a:ea typeface="ＭＳ Ｐゴシック"/>
              <a:cs typeface="Arial" panose="020B0604020202020204" pitchFamily="34" charset="0"/>
            </a:endParaRPr>
          </a:p>
          <a:p>
            <a:pPr marL="0" indent="0">
              <a:lnSpc>
                <a:spcPct val="90000"/>
              </a:lnSpc>
              <a:spcBef>
                <a:spcPct val="45000"/>
              </a:spcBef>
              <a:buClr>
                <a:srgbClr val="297DB1"/>
              </a:buClr>
              <a:buSzPct val="90000"/>
              <a:buFontTx/>
              <a:buNone/>
              <a:defRPr/>
            </a:pPr>
            <a:r>
              <a:rPr lang="en-US" sz="1200" b="1" u="none" dirty="0">
                <a:ea typeface="ＭＳ Ｐゴシック"/>
                <a:cs typeface="Arial" panose="020B0604020202020204" pitchFamily="34" charset="0"/>
              </a:rPr>
              <a:t>1   Set personal goals—</a:t>
            </a:r>
            <a:r>
              <a:rPr lang="en-US" sz="1200" dirty="0">
                <a:ea typeface="ＭＳ Ｐゴシック"/>
                <a:cs typeface="Arial" panose="020B0604020202020204" pitchFamily="34" charset="0"/>
              </a:rPr>
              <a:t>Is your goal to retire at age 60 so you can travel the world? A goal will give you incentive to create and maintain a budget. Identify what you want to do in the future and aim for it as you save.</a:t>
            </a:r>
          </a:p>
          <a:p>
            <a:pPr marL="0" indent="0">
              <a:lnSpc>
                <a:spcPct val="90000"/>
              </a:lnSpc>
              <a:spcBef>
                <a:spcPct val="45000"/>
              </a:spcBef>
              <a:buClr>
                <a:srgbClr val="297DB1"/>
              </a:buClr>
              <a:buSzPct val="90000"/>
              <a:buNone/>
              <a:defRPr/>
            </a:pPr>
            <a:r>
              <a:rPr lang="en-US" b="1" u="none" dirty="0">
                <a:ea typeface="ＭＳ Ｐゴシック"/>
                <a:cs typeface="Arial" panose="020B0604020202020204" pitchFamily="34" charset="0"/>
              </a:rPr>
              <a:t>2   Understand your income—</a:t>
            </a:r>
            <a:r>
              <a:rPr lang="en-US" dirty="0">
                <a:ea typeface="ＭＳ Ｐゴシック"/>
                <a:cs typeface="Arial" panose="020B0604020202020204" pitchFamily="34" charset="0"/>
              </a:rPr>
              <a:t>Compare how much you’re bringing in with how much you’re spending. Look at your household take-home pay and differentiate between your monthly salary versus variable income sources above your regular monthly income, such as bonuses and commissions. </a:t>
            </a:r>
          </a:p>
          <a:p>
            <a:pPr marL="0" indent="0">
              <a:lnSpc>
                <a:spcPct val="90000"/>
              </a:lnSpc>
              <a:spcBef>
                <a:spcPct val="45000"/>
              </a:spcBef>
              <a:buClr>
                <a:srgbClr val="297DB1"/>
              </a:buClr>
              <a:buSzPct val="90000"/>
              <a:buNone/>
              <a:defRPr/>
            </a:pPr>
            <a:r>
              <a:rPr lang="en-US" sz="1200" b="1" u="none" dirty="0">
                <a:ea typeface="ＭＳ Ｐゴシック"/>
                <a:cs typeface="Arial" panose="020B0604020202020204" pitchFamily="34" charset="0"/>
              </a:rPr>
              <a:t>3   Look at your expenses—</a:t>
            </a:r>
            <a:r>
              <a:rPr lang="en-US" sz="1200" dirty="0">
                <a:ea typeface="ＭＳ Ｐゴシック"/>
                <a:cs typeface="Arial" panose="020B0604020202020204" pitchFamily="34" charset="0"/>
              </a:rPr>
              <a:t>Track your expenses for one month to see where your money is really going. Broad categories are easier to focus on than overly specific categories. Don’t forget to include any debts you might be paying off, such as those credit cards. You should also group your spending into essential items, such as rent, mortgages and loans, and discretionary items, including eating out, entertainment, and travel. </a:t>
            </a:r>
          </a:p>
          <a:p>
            <a:pPr marL="0" indent="0">
              <a:lnSpc>
                <a:spcPct val="90000"/>
              </a:lnSpc>
              <a:spcBef>
                <a:spcPct val="45000"/>
              </a:spcBef>
              <a:buClr>
                <a:srgbClr val="297DB1"/>
              </a:buClr>
              <a:buSzPct val="90000"/>
              <a:buNone/>
              <a:defRPr/>
            </a:pPr>
            <a:r>
              <a:rPr lang="en-US" sz="1200" b="1" u="none" dirty="0">
                <a:ea typeface="ＭＳ Ｐゴシック"/>
                <a:cs typeface="Arial" panose="020B0604020202020204" pitchFamily="34" charset="0"/>
              </a:rPr>
              <a:t>4  Compare your income to your expenses—</a:t>
            </a:r>
            <a:r>
              <a:rPr lang="en-US" sz="1200" dirty="0">
                <a:ea typeface="ＭＳ Ｐゴシック"/>
                <a:cs typeface="Arial" panose="020B0604020202020204" pitchFamily="34" charset="0"/>
              </a:rPr>
              <a:t>If you’re spending less than you earn, you’re growing your savings. If not, you’re creating debt. It’s that simple. So you’ll need to begin looking at ways to cut your expenses, maybe starting with those discretionary items.</a:t>
            </a:r>
          </a:p>
          <a:p>
            <a:pPr marL="0" indent="0">
              <a:lnSpc>
                <a:spcPct val="90000"/>
              </a:lnSpc>
              <a:spcBef>
                <a:spcPct val="45000"/>
              </a:spcBef>
              <a:buClr>
                <a:srgbClr val="297DB1"/>
              </a:buClr>
              <a:buSzPct val="90000"/>
              <a:buFontTx/>
              <a:buNone/>
              <a:defRPr/>
            </a:pPr>
            <a:r>
              <a:rPr lang="en-US" sz="1200" b="1" u="none" dirty="0">
                <a:ea typeface="ＭＳ Ｐゴシック"/>
                <a:cs typeface="Arial" panose="020B0604020202020204" pitchFamily="34" charset="0"/>
              </a:rPr>
              <a:t>5   Stay focused—</a:t>
            </a:r>
            <a:r>
              <a:rPr lang="en-US" sz="1200" dirty="0">
                <a:ea typeface="ＭＳ Ｐゴシック"/>
                <a:cs typeface="Arial" panose="020B0604020202020204" pitchFamily="34" charset="0"/>
              </a:rPr>
              <a:t>Think about how your budget aligns with your personal goals and make adjustments, if needed. Monitor your progress over time to make sure you’re on track to meet your goals. </a:t>
            </a:r>
          </a:p>
          <a:p>
            <a:pPr marL="231584" indent="-231584">
              <a:lnSpc>
                <a:spcPct val="90000"/>
              </a:lnSpc>
              <a:spcBef>
                <a:spcPct val="45000"/>
              </a:spcBef>
              <a:buClr>
                <a:srgbClr val="D4AE24"/>
              </a:buClr>
              <a:buSzPct val="90000"/>
              <a:buFont typeface="Calibri" pitchFamily="34" charset="0"/>
              <a:buAutoNum type="arabicPeriod"/>
              <a:defRPr/>
            </a:pPr>
            <a:endParaRPr lang="en-US" sz="1200" dirty="0">
              <a:latin typeface="Arial" panose="020B0604020202020204" pitchFamily="34" charset="0"/>
              <a:ea typeface="ＭＳ Ｐゴシック"/>
              <a:cs typeface="Arial" panose="020B0604020202020204" pitchFamily="34" charset="0"/>
            </a:endParaRPr>
          </a:p>
          <a:p>
            <a:pPr marL="231584" indent="-231584" eaLnBrk="1" hangingPunct="1">
              <a:spcBef>
                <a:spcPct val="0"/>
              </a:spcBef>
              <a:defRPr/>
            </a:pPr>
            <a:endParaRPr lang="en-US" dirty="0">
              <a:latin typeface="Verdana" pitchFamily="34" charset="0"/>
              <a:ea typeface="ＭＳ Ｐゴシック"/>
              <a:cs typeface="ＭＳ Ｐゴシック"/>
            </a:endParaRPr>
          </a:p>
          <a:p>
            <a:pPr marL="231584" indent="-231584" eaLnBrk="1" hangingPunct="1">
              <a:spcBef>
                <a:spcPct val="0"/>
              </a:spcBef>
              <a:defRPr/>
            </a:pPr>
            <a:endParaRPr lang="en-US" dirty="0">
              <a:latin typeface="Verdana" pitchFamily="34" charset="0"/>
              <a:ea typeface="ＭＳ Ｐゴシック"/>
              <a:cs typeface="ＭＳ Ｐゴシック"/>
            </a:endParaRPr>
          </a:p>
          <a:p>
            <a:pPr marL="231584" indent="-231584" eaLnBrk="1" hangingPunct="1">
              <a:spcBef>
                <a:spcPct val="0"/>
              </a:spcBef>
              <a:defRPr/>
            </a:pPr>
            <a:endParaRPr lang="en-US" dirty="0">
              <a:latin typeface="Verdana" pitchFamily="34" charset="0"/>
              <a:ea typeface="ＭＳ Ｐゴシック"/>
              <a:cs typeface="ＭＳ Ｐゴシック"/>
            </a:endParaRPr>
          </a:p>
          <a:p>
            <a:pPr marL="231584" indent="-231584" eaLnBrk="1" hangingPunct="1">
              <a:spcBef>
                <a:spcPct val="0"/>
              </a:spcBef>
              <a:defRPr/>
            </a:pPr>
            <a:endParaRPr lang="en-US" dirty="0">
              <a:latin typeface="Verdana" pitchFamily="34" charset="0"/>
              <a:ea typeface="ＭＳ Ｐゴシック"/>
              <a:cs typeface="ＭＳ Ｐゴシック"/>
            </a:endParaRPr>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17</a:t>
            </a:fld>
            <a:endParaRPr lang="en-CA" dirty="0"/>
          </a:p>
        </p:txBody>
      </p:sp>
    </p:spTree>
    <p:extLst>
      <p:ext uri="{BB962C8B-B14F-4D97-AF65-F5344CB8AC3E}">
        <p14:creationId xmlns:p14="http://schemas.microsoft.com/office/powerpoint/2010/main" val="1414052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dirty="0"/>
              <a:t>Our personal finance organizer is a personal financial management tool that makes it easier for you to see your entire financial picture in one place. You can link your accounts and be able to review your transactions, track your spending, create a budget, set goals, and monitor your investments.  </a:t>
            </a:r>
          </a:p>
          <a:p>
            <a:pPr marL="0" indent="0">
              <a:buFont typeface="Arial" panose="020B0604020202020204" pitchFamily="34" charset="0"/>
              <a:buNone/>
            </a:pPr>
            <a:endParaRPr lang="en-US" sz="1200" b="0" i="0" dirty="0"/>
          </a:p>
          <a:p>
            <a:pPr marL="0" indent="0">
              <a:buFont typeface="Arial" panose="020B0604020202020204" pitchFamily="34" charset="0"/>
              <a:buNone/>
            </a:pPr>
            <a:r>
              <a:rPr lang="en-US" sz="1200" b="0" i="0" dirty="0"/>
              <a:t>It’s a great way to stay on top of your finances—today </a:t>
            </a:r>
            <a:r>
              <a:rPr lang="en-US" sz="1200" b="0" i="1" dirty="0"/>
              <a:t>and</a:t>
            </a:r>
            <a:r>
              <a:rPr lang="en-US" sz="1200" b="0" i="0" dirty="0"/>
              <a:t> tomorrow. </a:t>
            </a:r>
          </a:p>
          <a:p>
            <a:pPr marL="0" indent="0">
              <a:buFont typeface="Arial" panose="020B0604020202020204" pitchFamily="34" charset="0"/>
              <a:buNone/>
            </a:pPr>
            <a:endParaRPr lang="en-US" sz="1200" dirty="0"/>
          </a:p>
          <a:p>
            <a:endParaRPr lang="en-US" sz="1200"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18</a:t>
            </a:fld>
            <a:endParaRPr lang="en-CA" dirty="0"/>
          </a:p>
        </p:txBody>
      </p:sp>
    </p:spTree>
    <p:extLst>
      <p:ext uri="{BB962C8B-B14F-4D97-AF65-F5344CB8AC3E}">
        <p14:creationId xmlns:p14="http://schemas.microsoft.com/office/powerpoint/2010/main" val="3765404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600"/>
              </a:spcBef>
              <a:spcAft>
                <a:spcPts val="0"/>
              </a:spcAft>
              <a:buClr>
                <a:schemeClr val="tx1"/>
              </a:buClr>
              <a:buSzTx/>
              <a:buNone/>
              <a:tabLst/>
              <a:defRPr/>
            </a:pPr>
            <a:r>
              <a:rPr lang="en-US" sz="1100" i="0" dirty="0">
                <a:solidFill>
                  <a:srgbClr val="000000"/>
                </a:solidFill>
                <a:cs typeface="Arial" panose="020B0604020202020204" pitchFamily="34" charset="0"/>
              </a:rPr>
              <a:t>Now, let’s talk about emergency savings. E</a:t>
            </a:r>
            <a:r>
              <a:rPr lang="en-US" sz="1100" dirty="0">
                <a:solidFill>
                  <a:srgbClr val="000000"/>
                </a:solidFill>
                <a:cs typeface="Arial" panose="020B0604020202020204" pitchFamily="34" charset="0"/>
              </a:rPr>
              <a:t>mergencies happen, so it makes sense to be prepared to help make these unexpected expenses less stressful.</a:t>
            </a:r>
            <a:r>
              <a:rPr lang="en-US" sz="1100" dirty="0">
                <a:solidFill>
                  <a:srgbClr val="000000"/>
                </a:solidFill>
                <a:ea typeface="+mn-ea"/>
                <a:cs typeface="Arial" panose="020B0604020202020204" pitchFamily="34" charset="0"/>
              </a:rPr>
              <a:t> </a:t>
            </a:r>
            <a:endParaRPr lang="en-US" altLang="en-US" sz="1100" dirty="0">
              <a:ea typeface="Geneva"/>
              <a:cs typeface="Arial" panose="020B0604020202020204" pitchFamily="34" charset="0"/>
            </a:endParaRPr>
          </a:p>
          <a:p>
            <a:pPr marL="0" indent="0">
              <a:buFont typeface="Arial" panose="020B0604020202020204" pitchFamily="34" charset="0"/>
              <a:buNone/>
            </a:pPr>
            <a:endParaRPr lang="en-US" sz="1100" b="0" i="0" u="none" strike="noStrike" baseline="0" dirty="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b="0" i="0" u="none" strike="noStrike" baseline="0" dirty="0">
                <a:solidFill>
                  <a:srgbClr val="000000"/>
                </a:solidFill>
                <a:latin typeface="Arial" panose="020B0604020202020204" pitchFamily="34" charset="0"/>
                <a:cs typeface="Arial" panose="020B0604020202020204" pitchFamily="34" charset="0"/>
              </a:rPr>
              <a:t>First, let’s be clear on what’s </a:t>
            </a:r>
            <a:r>
              <a:rPr lang="en-US" sz="1100" b="1" i="0" u="none" strike="noStrike" baseline="0" dirty="0">
                <a:solidFill>
                  <a:srgbClr val="000000"/>
                </a:solidFill>
                <a:latin typeface="Arial" panose="020B0604020202020204" pitchFamily="34" charset="0"/>
                <a:cs typeface="Arial" panose="020B0604020202020204" pitchFamily="34" charset="0"/>
              </a:rPr>
              <a:t>not </a:t>
            </a:r>
            <a:r>
              <a:rPr lang="en-US" sz="1100" b="0" i="0" u="none" strike="noStrike" baseline="0" dirty="0">
                <a:solidFill>
                  <a:srgbClr val="000000"/>
                </a:solidFill>
                <a:latin typeface="Arial" panose="020B0604020202020204" pitchFamily="34" charset="0"/>
                <a:cs typeface="Arial" panose="020B0604020202020204" pitchFamily="34" charset="0"/>
              </a:rPr>
              <a:t>an emergency expense: </a:t>
            </a:r>
          </a:p>
          <a:p>
            <a:pPr marL="0" indent="0">
              <a:buFont typeface="Arial" panose="020B0604020202020204" pitchFamily="34" charset="0"/>
              <a:buNone/>
            </a:pPr>
            <a:r>
              <a:rPr lang="en-US" sz="1100" b="0" i="0" u="none" strike="noStrike" baseline="0" dirty="0">
                <a:solidFill>
                  <a:srgbClr val="000000"/>
                </a:solidFill>
                <a:latin typeface="Arial" panose="020B0604020202020204" pitchFamily="34" charset="0"/>
                <a:cs typeface="Arial" panose="020B0604020202020204" pitchFamily="34" charset="0"/>
              </a:rPr>
              <a:t>Any expenses you can or should expect, such as loan payments, new tires, and tax bills are not emergency expenses; these are things you can expect—and should be planning for—in your regular budget.</a:t>
            </a:r>
          </a:p>
          <a:p>
            <a:pPr marL="0" indent="0">
              <a:buFont typeface="Arial" panose="020B0604020202020204" pitchFamily="34" charset="0"/>
              <a:buNone/>
            </a:pPr>
            <a:endParaRPr lang="en-US" sz="1100" b="0" i="0" u="none" strike="noStrike" baseline="0" dirty="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b="0" i="0" u="none" strike="noStrike" baseline="0" dirty="0">
                <a:solidFill>
                  <a:srgbClr val="000000"/>
                </a:solidFill>
                <a:latin typeface="Arial" panose="020B0604020202020204" pitchFamily="34" charset="0"/>
                <a:cs typeface="Arial" panose="020B0604020202020204" pitchFamily="34" charset="0"/>
              </a:rPr>
              <a:t>Emergency expenses are unexpected, but not impossible. Examples of a financial emergency include:</a:t>
            </a:r>
          </a:p>
          <a:p>
            <a:pPr marL="171450" lvl="0" indent="-171450"/>
            <a:r>
              <a:rPr lang="en-US" sz="1100" b="0" i="0" u="none" strike="noStrike" baseline="0" dirty="0">
                <a:solidFill>
                  <a:srgbClr val="000000"/>
                </a:solidFill>
                <a:latin typeface="Arial" panose="020B0604020202020204" pitchFamily="34" charset="0"/>
                <a:cs typeface="Arial" panose="020B0604020202020204" pitchFamily="34" charset="0"/>
              </a:rPr>
              <a:t>Covering expenses due to losing your job</a:t>
            </a:r>
          </a:p>
          <a:p>
            <a:pPr marL="171450" lvl="0" indent="-171450"/>
            <a:r>
              <a:rPr lang="en-US" sz="1100" b="0" i="0" u="none" strike="noStrike" baseline="0" dirty="0">
                <a:solidFill>
                  <a:srgbClr val="000000"/>
                </a:solidFill>
                <a:latin typeface="Arial" panose="020B0604020202020204" pitchFamily="34" charset="0"/>
                <a:cs typeface="Arial" panose="020B0604020202020204" pitchFamily="34" charset="0"/>
              </a:rPr>
              <a:t>A major household repair such as a leak</a:t>
            </a:r>
          </a:p>
          <a:p>
            <a:pPr marL="171450" lvl="0" indent="-171450"/>
            <a:r>
              <a:rPr lang="en-US" sz="1100" b="0" i="0" u="none" strike="noStrike" baseline="0" dirty="0">
                <a:solidFill>
                  <a:srgbClr val="000000"/>
                </a:solidFill>
                <a:latin typeface="Arial" panose="020B0604020202020204" pitchFamily="34" charset="0"/>
                <a:cs typeface="Arial" panose="020B0604020202020204" pitchFamily="34" charset="0"/>
              </a:rPr>
              <a:t>A car accident</a:t>
            </a:r>
          </a:p>
          <a:p>
            <a:pPr marL="171450" lvl="0" indent="-171450"/>
            <a:r>
              <a:rPr lang="en-US" sz="1100" b="0" i="0" u="none" strike="noStrike" baseline="0" dirty="0">
                <a:solidFill>
                  <a:srgbClr val="000000"/>
                </a:solidFill>
                <a:latin typeface="Arial" panose="020B0604020202020204" pitchFamily="34" charset="0"/>
                <a:cs typeface="Arial" panose="020B0604020202020204" pitchFamily="34" charset="0"/>
              </a:rPr>
              <a:t>A medical emergency</a:t>
            </a:r>
          </a:p>
          <a:p>
            <a:pPr marL="171450" lvl="0" indent="-171450"/>
            <a:r>
              <a:rPr lang="en-US" sz="1100" b="0" i="0" u="none" strike="noStrike" baseline="0" dirty="0">
                <a:solidFill>
                  <a:srgbClr val="000000"/>
                </a:solidFill>
                <a:latin typeface="Arial" panose="020B0604020202020204" pitchFamily="34" charset="0"/>
                <a:cs typeface="Arial" panose="020B0604020202020204" pitchFamily="34" charset="0"/>
              </a:rPr>
              <a:t>Any other unexpected life changes </a:t>
            </a:r>
            <a:endParaRPr lang="en-US" sz="1100" b="1" i="0" u="none" strike="noStrike" baseline="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600"/>
              </a:spcBef>
              <a:spcAft>
                <a:spcPts val="0"/>
              </a:spcAft>
              <a:buClr>
                <a:schemeClr val="tx1"/>
              </a:buClr>
              <a:buSzTx/>
              <a:buNone/>
              <a:tabLst/>
              <a:defRPr/>
            </a:pPr>
            <a:endParaRPr lang="en-US" altLang="en-US" sz="1100" dirty="0">
              <a:ea typeface="Genev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
                <a:schemeClr val="tx1"/>
              </a:buClr>
              <a:buSzTx/>
              <a:buNone/>
              <a:tabLst/>
              <a:defRPr/>
            </a:pPr>
            <a:r>
              <a:rPr lang="en-US" sz="1100" i="0" kern="1200" dirty="0">
                <a:solidFill>
                  <a:schemeClr val="tx1"/>
                </a:solidFill>
                <a:effectLst/>
                <a:ea typeface="+mn-ea"/>
                <a:cs typeface="+mn-cs"/>
              </a:rPr>
              <a:t>Think about setting aside a little from each paycheck—and make it automatic, if you can—to build a financial buffer against unexpected expenses. </a:t>
            </a:r>
            <a:r>
              <a:rPr lang="en-US" sz="1100" dirty="0">
                <a:solidFill>
                  <a:srgbClr val="000000"/>
                </a:solidFill>
                <a:cs typeface="Arial" panose="020B0604020202020204" pitchFamily="34" charset="0"/>
              </a:rPr>
              <a:t>Planning ahead helps you be prepared for unexpected expenses, which can reduce your stress. In addition, it may keep you from turning to credit cards or withdrawing from your retirement savings, which would increase future stress.</a:t>
            </a:r>
            <a:r>
              <a:rPr lang="en-US" sz="1100" i="0" kern="1200" dirty="0">
                <a:solidFill>
                  <a:schemeClr val="tx1"/>
                </a:solidFill>
                <a:effectLst/>
                <a:ea typeface="+mn-ea"/>
                <a:cs typeface="+mn-cs"/>
              </a:rPr>
              <a:t> </a:t>
            </a:r>
          </a:p>
          <a:p>
            <a:pPr marL="0" marR="0" lvl="0" indent="0" algn="l" defTabSz="914400" rtl="0" eaLnBrk="1" fontAlgn="auto" latinLnBrk="0" hangingPunct="1">
              <a:lnSpc>
                <a:spcPct val="100000"/>
              </a:lnSpc>
              <a:spcBef>
                <a:spcPts val="600"/>
              </a:spcBef>
              <a:spcAft>
                <a:spcPts val="0"/>
              </a:spcAft>
              <a:buClr>
                <a:schemeClr val="tx1"/>
              </a:buClr>
              <a:buSzTx/>
              <a:buNone/>
              <a:tabLst/>
              <a:defRPr/>
            </a:pPr>
            <a:endParaRPr lang="en-US" sz="1100" i="0" kern="1200" dirty="0">
              <a:solidFill>
                <a:schemeClr val="tx1"/>
              </a:solidFill>
              <a:effectLs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None/>
              <a:tabLst/>
              <a:defRPr/>
            </a:pPr>
            <a:endParaRPr lang="en-US" sz="1100" i="0" kern="1200" dirty="0">
              <a:solidFill>
                <a:schemeClr val="tx1"/>
              </a:solidFill>
              <a:effectLst/>
              <a:ea typeface="+mn-ea"/>
              <a:cs typeface="+mn-cs"/>
            </a:endParaRPr>
          </a:p>
          <a:p>
            <a:pPr marL="0" indent="0" eaLnBrk="1" hangingPunct="1">
              <a:spcBef>
                <a:spcPct val="0"/>
              </a:spcBef>
              <a:buNone/>
              <a:defRPr/>
            </a:pPr>
            <a:endParaRPr lang="en-US" sz="1100" dirty="0">
              <a:ea typeface="ＭＳ Ｐゴシック"/>
              <a:cs typeface="ＭＳ Ｐゴシック"/>
            </a:endParaRPr>
          </a:p>
          <a:p>
            <a:pPr marL="0" indent="0" eaLnBrk="1" hangingPunct="1">
              <a:spcBef>
                <a:spcPct val="0"/>
              </a:spcBef>
              <a:buNone/>
              <a:defRPr/>
            </a:pPr>
            <a:endParaRPr lang="en-US" sz="1100" dirty="0">
              <a:ea typeface="ＭＳ Ｐゴシック"/>
              <a:cs typeface="ＭＳ Ｐゴシック"/>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19</a:t>
            </a:fld>
            <a:endParaRPr lang="en-CA" dirty="0"/>
          </a:p>
        </p:txBody>
      </p:sp>
    </p:spTree>
    <p:extLst>
      <p:ext uri="{BB962C8B-B14F-4D97-AF65-F5344CB8AC3E}">
        <p14:creationId xmlns:p14="http://schemas.microsoft.com/office/powerpoint/2010/main" val="3492038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2763" y="293688"/>
            <a:ext cx="3189287" cy="2392362"/>
          </a:xfrm>
        </p:spPr>
        <p:style>
          <a:lnRef idx="2">
            <a:schemeClr val="accent3"/>
          </a:lnRef>
          <a:fillRef idx="1">
            <a:schemeClr val="lt1"/>
          </a:fillRef>
          <a:effectRef idx="0">
            <a:schemeClr val="accent3"/>
          </a:effectRef>
          <a:fontRef idx="minor">
            <a:schemeClr val="dk1"/>
          </a:fontRef>
        </p:style>
      </p:sp>
      <p:sp>
        <p:nvSpPr>
          <p:cNvPr id="3" name="Notes Placeholder 2"/>
          <p:cNvSpPr>
            <a:spLocks noGrp="1"/>
          </p:cNvSpPr>
          <p:nvPr>
            <p:ph type="body" idx="1"/>
          </p:nvPr>
        </p:nvSpPr>
        <p:spPr/>
        <p:txBody>
          <a:bodyPr/>
          <a:lstStyle/>
          <a:p>
            <a:pPr marL="0" indent="0">
              <a:buNone/>
              <a:defRPr/>
            </a:pPr>
            <a:r>
              <a:rPr lang="en-US" sz="1100" dirty="0">
                <a:latin typeface="Calibri" panose="020F0502020204030204" pitchFamily="34" charset="0"/>
                <a:cs typeface="Calibri" panose="020F0502020204030204" pitchFamily="34" charset="0"/>
              </a:rPr>
              <a:t>Today we’re going to talk about stress, how it can affect your financial decisions, and explore ways to manage and respond to stressors</a:t>
            </a:r>
            <a:r>
              <a:rPr lang="en-US" sz="1100" b="0" i="0" u="none" strike="noStrike" kern="1200" baseline="0" dirty="0">
                <a:solidFill>
                  <a:schemeClr val="tx1"/>
                </a:solidFill>
                <a:latin typeface="Calibri" panose="020F0502020204030204" pitchFamily="34" charset="0"/>
                <a:cs typeface="Calibri" panose="020F0502020204030204" pitchFamily="34" charset="0"/>
              </a:rPr>
              <a:t>—so that you can continue to build healthy financial habits.</a:t>
            </a:r>
          </a:p>
          <a:p>
            <a:pPr marL="0" indent="0">
              <a:buNone/>
              <a:defRPr/>
            </a:pPr>
            <a:endParaRPr lang="en-US" sz="1100" kern="1200" dirty="0">
              <a:solidFill>
                <a:schemeClr val="tx1"/>
              </a:solidFill>
              <a:effectLst/>
              <a:latin typeface="Calibri" panose="020F0502020204030204" pitchFamily="34" charset="0"/>
              <a:cs typeface="Calibri" panose="020F0502020204030204" pitchFamily="34" charset="0"/>
            </a:endParaRPr>
          </a:p>
          <a:p>
            <a:pPr marL="0" indent="0">
              <a:buNone/>
            </a:pPr>
            <a:r>
              <a:rPr lang="en-US" sz="1100" kern="1200" dirty="0">
                <a:solidFill>
                  <a:schemeClr val="tx1"/>
                </a:solidFill>
                <a:effectLst/>
                <a:latin typeface="Calibri" panose="020F0502020204030204" pitchFamily="34" charset="0"/>
                <a:cs typeface="Calibri" panose="020F0502020204030204" pitchFamily="34" charset="0"/>
              </a:rPr>
              <a:t>We'll look at:</a:t>
            </a:r>
          </a:p>
          <a:p>
            <a:pPr lvl="0"/>
            <a:r>
              <a:rPr lang="en-CA" sz="1100" kern="1200" dirty="0">
                <a:solidFill>
                  <a:schemeClr val="tx1"/>
                </a:solidFill>
                <a:effectLst/>
                <a:latin typeface="Calibri" panose="020F0502020204030204" pitchFamily="34" charset="0"/>
                <a:cs typeface="Calibri" panose="020F0502020204030204" pitchFamily="34" charset="0"/>
              </a:rPr>
              <a:t>Understanding stress and how it affects you</a:t>
            </a:r>
          </a:p>
          <a:p>
            <a:pPr lvl="0"/>
            <a:r>
              <a:rPr lang="en-CA" sz="1100" kern="1200" dirty="0">
                <a:solidFill>
                  <a:schemeClr val="tx1"/>
                </a:solidFill>
                <a:effectLst/>
                <a:latin typeface="Calibri" panose="020F0502020204030204" pitchFamily="34" charset="0"/>
                <a:cs typeface="Calibri" panose="020F0502020204030204" pitchFamily="34" charset="0"/>
              </a:rPr>
              <a:t>Specifically, financial stress and what you can do to manage or minimize it</a:t>
            </a:r>
          </a:p>
          <a:p>
            <a:pPr lvl="0"/>
            <a:r>
              <a:rPr lang="en-CA" sz="1100" b="0" i="0" kern="1200" dirty="0">
                <a:solidFill>
                  <a:schemeClr val="tx1"/>
                </a:solidFill>
                <a:effectLst/>
                <a:latin typeface="Calibri" panose="020F0502020204030204" pitchFamily="34" charset="0"/>
                <a:cs typeface="Calibri" panose="020F0502020204030204" pitchFamily="34" charset="0"/>
              </a:rPr>
              <a:t>Best practices for taking care of your well-being</a:t>
            </a:r>
            <a:endParaRPr lang="en-US" sz="1100" b="0" i="0" kern="1200" dirty="0">
              <a:solidFill>
                <a:schemeClr val="tx1"/>
              </a:solidFill>
              <a:effectLst/>
              <a:latin typeface="Calibri" panose="020F0502020204030204" pitchFamily="34" charset="0"/>
              <a:cs typeface="Calibri" panose="020F0502020204030204" pitchFamily="34" charset="0"/>
            </a:endParaRPr>
          </a:p>
          <a:p>
            <a:pPr marL="0" indent="0">
              <a:buNone/>
            </a:pPr>
            <a:endParaRPr lang="en-US" sz="1100" b="0" i="0" u="none" strike="noStrike" kern="1200" baseline="0" dirty="0">
              <a:solidFill>
                <a:schemeClr val="tx1"/>
              </a:solidFill>
              <a:latin typeface="Calibri" panose="020F0502020204030204" pitchFamily="34" charset="0"/>
              <a:cs typeface="Calibri" panose="020F0502020204030204" pitchFamily="34" charset="0"/>
            </a:endParaRPr>
          </a:p>
          <a:p>
            <a:pPr marL="0" indent="0">
              <a:buNone/>
            </a:pPr>
            <a:r>
              <a:rPr lang="en-US" sz="1100" b="0" i="0" u="none" strike="noStrike" kern="1200" baseline="0" dirty="0">
                <a:solidFill>
                  <a:schemeClr val="tx1"/>
                </a:solidFill>
                <a:latin typeface="Calibri" panose="020F0502020204030204" pitchFamily="34" charset="0"/>
                <a:cs typeface="Calibri" panose="020F0502020204030204" pitchFamily="34" charset="0"/>
              </a:rPr>
              <a:t>Let’s get started. </a:t>
            </a:r>
          </a:p>
          <a:p>
            <a:pPr marL="0" indent="0">
              <a:buNone/>
            </a:pPr>
            <a:endParaRPr lang="en-US" sz="1100" b="1" i="1" kern="1200" dirty="0">
              <a:solidFill>
                <a:schemeClr val="tx1"/>
              </a:solidFill>
              <a:effectLst/>
              <a:latin typeface="Calibri" panose="020F0502020204030204" pitchFamily="34" charset="0"/>
              <a:cs typeface="Calibri" panose="020F0502020204030204" pitchFamily="34" charset="0"/>
            </a:endParaRPr>
          </a:p>
          <a:p>
            <a:pPr marL="0" indent="0">
              <a:buNone/>
            </a:pPr>
            <a:endParaRPr lang="en-US" sz="11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2</a:t>
            </a:fld>
            <a:endParaRPr lang="en-CA" dirty="0"/>
          </a:p>
        </p:txBody>
      </p:sp>
    </p:spTree>
    <p:extLst>
      <p:ext uri="{BB962C8B-B14F-4D97-AF65-F5344CB8AC3E}">
        <p14:creationId xmlns:p14="http://schemas.microsoft.com/office/powerpoint/2010/main" val="877558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altLang="en-US" sz="1100" b="0" i="0" dirty="0">
                <a:ea typeface="Geneva" pitchFamily="1" charset="0"/>
                <a:cs typeface="Calibri" panose="020F0502020204030204" pitchFamily="34" charset="0"/>
              </a:rPr>
              <a:t>While this wouldn’t usually be considered an emergency, planning for college can be stressful.  </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100" b="0" i="0" u="none" strike="noStrike" kern="1200" baseline="0" dirty="0">
              <a:solidFill>
                <a:schemeClr val="tx1"/>
              </a:solidFill>
              <a:cs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sz="1100" b="0" i="0" u="none" strike="noStrike" kern="1200" baseline="0" dirty="0">
                <a:solidFill>
                  <a:schemeClr val="tx1"/>
                </a:solidFill>
                <a:cs typeface="Calibri" panose="020F0502020204030204" pitchFamily="34" charset="0"/>
              </a:rPr>
              <a:t>As part of your retirement plan account, you have access to </a:t>
            </a:r>
            <a:r>
              <a:rPr lang="en-US" altLang="en-US" sz="1100" b="0" i="0" dirty="0">
                <a:ea typeface="Geneva" pitchFamily="1" charset="0"/>
                <a:cs typeface="Calibri" panose="020F0502020204030204" pitchFamily="34" charset="0"/>
              </a:rPr>
              <a:t>a comprehensive college planning guidance program. The </a:t>
            </a:r>
            <a:r>
              <a:rPr lang="en-US" sz="1100" b="0" i="0" u="none" strike="noStrike" kern="1200" baseline="0" dirty="0">
                <a:solidFill>
                  <a:schemeClr val="tx1"/>
                </a:solidFill>
                <a:cs typeface="Calibri" panose="020F0502020204030204" pitchFamily="34" charset="0"/>
              </a:rPr>
              <a:t>education planning center can help you achieve your family’s college dreams by making it easy for you to:</a:t>
            </a:r>
          </a:p>
          <a:p>
            <a:pPr marL="171450" lvl="0" indent="-171450"/>
            <a:r>
              <a:rPr lang="en-US" sz="1100" b="0" i="0" u="none" strike="noStrike" kern="1200" baseline="0" dirty="0">
                <a:solidFill>
                  <a:schemeClr val="tx1"/>
                </a:solidFill>
                <a:cs typeface="Calibri" panose="020F0502020204030204" pitchFamily="34" charset="0"/>
              </a:rPr>
              <a:t>Get expert step-by-step guidance</a:t>
            </a:r>
          </a:p>
          <a:p>
            <a:pPr marL="171450" lvl="0" indent="-171450"/>
            <a:r>
              <a:rPr lang="en-US" sz="1100" b="0" i="0" u="none" strike="noStrike" kern="1200" baseline="0" dirty="0">
                <a:solidFill>
                  <a:schemeClr val="tx1"/>
                </a:solidFill>
                <a:cs typeface="Calibri" panose="020F0502020204030204" pitchFamily="34" charset="0"/>
              </a:rPr>
              <a:t>Prep for standardized tests</a:t>
            </a:r>
          </a:p>
          <a:p>
            <a:pPr marL="171450" lvl="0" indent="-171450"/>
            <a:r>
              <a:rPr lang="en-US" sz="1100" b="0" i="0" u="none" strike="noStrike" kern="1200" baseline="0" dirty="0">
                <a:solidFill>
                  <a:schemeClr val="tx1"/>
                </a:solidFill>
                <a:cs typeface="Calibri" panose="020F0502020204030204" pitchFamily="34" charset="0"/>
              </a:rPr>
              <a:t>Search for schools that best fit your student’s academic profile</a:t>
            </a:r>
          </a:p>
          <a:p>
            <a:pPr marL="171450" lvl="0" indent="-171450"/>
            <a:r>
              <a:rPr lang="en-US" sz="1100" b="0" i="0" u="none" strike="noStrike" kern="1200" baseline="0" dirty="0">
                <a:solidFill>
                  <a:schemeClr val="tx1"/>
                </a:solidFill>
                <a:cs typeface="Calibri" panose="020F0502020204030204" pitchFamily="34" charset="0"/>
              </a:rPr>
              <a:t>Monitor the college application process</a:t>
            </a:r>
          </a:p>
          <a:p>
            <a:pPr marL="171450" lvl="0" indent="-171450"/>
            <a:r>
              <a:rPr lang="en-US" sz="1100" b="0" i="0" u="none" strike="noStrike" kern="1200" baseline="0" dirty="0">
                <a:solidFill>
                  <a:schemeClr val="tx1"/>
                </a:solidFill>
                <a:cs typeface="Calibri" panose="020F0502020204030204" pitchFamily="34" charset="0"/>
              </a:rPr>
              <a:t>Apply for scholarships and financial aid</a:t>
            </a:r>
          </a:p>
          <a:p>
            <a:pPr marL="0" indent="0">
              <a:buNone/>
            </a:pPr>
            <a:endParaRPr lang="en-US" sz="1100" dirty="0">
              <a:cs typeface="Calibri" panose="020F0502020204030204" pitchFamily="34" charset="0"/>
            </a:endParaRPr>
          </a:p>
          <a:p>
            <a:pPr marL="0" indent="0">
              <a:buNone/>
            </a:pPr>
            <a:r>
              <a:rPr lang="en-US" sz="1100" dirty="0">
                <a:cs typeface="Calibri" panose="020F0502020204030204" pitchFamily="34" charset="0"/>
              </a:rPr>
              <a:t>Click the education planning center tile on your homepage to get started.</a:t>
            </a:r>
          </a:p>
        </p:txBody>
      </p:sp>
      <p:sp>
        <p:nvSpPr>
          <p:cNvPr id="4" name="Slide Number Placeholder 3"/>
          <p:cNvSpPr>
            <a:spLocks noGrp="1"/>
          </p:cNvSpPr>
          <p:nvPr>
            <p:ph type="sldNum" sz="quarter" idx="5"/>
          </p:nvPr>
        </p:nvSpPr>
        <p:spPr/>
        <p:txBody>
          <a:bodyPr/>
          <a:lstStyle/>
          <a:p>
            <a:fld id="{4FF0573C-F130-4D1E-A886-85FBB65D3A1B}" type="slidenum">
              <a:rPr lang="en-CA" smtClean="0"/>
              <a:pPr/>
              <a:t>20</a:t>
            </a:fld>
            <a:endParaRPr lang="en-CA" dirty="0"/>
          </a:p>
        </p:txBody>
      </p:sp>
    </p:spTree>
    <p:extLst>
      <p:ext uri="{BB962C8B-B14F-4D97-AF65-F5344CB8AC3E}">
        <p14:creationId xmlns:p14="http://schemas.microsoft.com/office/powerpoint/2010/main" val="1005990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153" marR="0" lvl="0" indent="0" algn="l" defTabSz="914400" rtl="0" eaLnBrk="1" fontAlgn="auto" latinLnBrk="0" hangingPunct="1">
              <a:lnSpc>
                <a:spcPct val="100000"/>
              </a:lnSpc>
              <a:spcBef>
                <a:spcPts val="600"/>
              </a:spcBef>
              <a:spcAft>
                <a:spcPts val="0"/>
              </a:spcAft>
              <a:buClr>
                <a:schemeClr val="tx1"/>
              </a:buClr>
              <a:buSzTx/>
              <a:buNone/>
              <a:tabLst/>
              <a:defRPr/>
            </a:pPr>
            <a:r>
              <a:rPr lang="en-US" altLang="en-US" sz="1100" dirty="0">
                <a:ea typeface="Geneva" pitchFamily="123" charset="-128"/>
                <a:cs typeface="Geneva" pitchFamily="123" charset="-128"/>
              </a:rPr>
              <a:t>At John Hancock, we aim to help you reduce stress and gain control over your finances—today </a:t>
            </a:r>
            <a:r>
              <a:rPr lang="en-US" altLang="en-US" sz="1100" i="1" dirty="0">
                <a:ea typeface="Geneva" pitchFamily="123" charset="-128"/>
                <a:cs typeface="Geneva" pitchFamily="123" charset="-128"/>
              </a:rPr>
              <a:t>and</a:t>
            </a:r>
            <a:r>
              <a:rPr lang="en-US" altLang="en-US" sz="1100" dirty="0">
                <a:ea typeface="Geneva" pitchFamily="123" charset="-128"/>
                <a:cs typeface="Geneva" pitchFamily="123" charset="-128"/>
              </a:rPr>
              <a:t> tomorrow. </a:t>
            </a:r>
          </a:p>
          <a:p>
            <a:pPr marL="167153" marR="0" lvl="0" indent="0" algn="l" defTabSz="914400" rtl="0" eaLnBrk="1" fontAlgn="auto" latinLnBrk="0" hangingPunct="1">
              <a:lnSpc>
                <a:spcPct val="100000"/>
              </a:lnSpc>
              <a:spcBef>
                <a:spcPts val="600"/>
              </a:spcBef>
              <a:spcAft>
                <a:spcPts val="0"/>
              </a:spcAft>
              <a:buClr>
                <a:schemeClr val="tx1"/>
              </a:buClr>
              <a:buSzTx/>
              <a:buNone/>
              <a:tabLst/>
              <a:defRPr/>
            </a:pPr>
            <a:endParaRPr lang="en-US" altLang="en-US" sz="1100" dirty="0">
              <a:ea typeface="Geneva" pitchFamily="123" charset="-128"/>
              <a:cs typeface="Geneva" pitchFamily="123" charset="-128"/>
            </a:endParaRPr>
          </a:p>
          <a:p>
            <a:pPr marL="338603" lvl="0" indent="-171450" eaLnBrk="1" hangingPunct="1">
              <a:defRPr/>
            </a:pPr>
            <a:r>
              <a:rPr lang="en-US" altLang="en-US" sz="1100" b="0" dirty="0">
                <a:ea typeface="Geneva" pitchFamily="123" charset="-128"/>
                <a:cs typeface="Geneva" pitchFamily="123" charset="-128"/>
              </a:rPr>
              <a:t>Identify and address your top financial issues</a:t>
            </a:r>
          </a:p>
          <a:p>
            <a:pPr marL="338603" lvl="0" indent="-171450" eaLnBrk="1" hangingPunct="1">
              <a:defRPr/>
            </a:pPr>
            <a:r>
              <a:rPr lang="en-US" altLang="en-US" sz="1100" b="0" dirty="0">
                <a:ea typeface="Geneva" pitchFamily="123" charset="-128"/>
                <a:cs typeface="Geneva" pitchFamily="123" charset="-128"/>
              </a:rPr>
              <a:t>Organize your finances so you can better set goals and create a budget that works for you</a:t>
            </a:r>
            <a:endParaRPr lang="en-US" altLang="en-US" sz="1100" b="1" dirty="0">
              <a:ea typeface="Geneva" pitchFamily="123" charset="-128"/>
              <a:cs typeface="Geneva" pitchFamily="123" charset="-128"/>
            </a:endParaRPr>
          </a:p>
          <a:p>
            <a:pPr marL="338603" lvl="0" indent="-171450" eaLnBrk="1" hangingPunct="1">
              <a:defRPr/>
            </a:pPr>
            <a:r>
              <a:rPr lang="en-US" altLang="en-US" sz="1100" b="0" dirty="0">
                <a:ea typeface="Geneva" pitchFamily="123" charset="-128"/>
                <a:cs typeface="Geneva" pitchFamily="123" charset="-128"/>
              </a:rPr>
              <a:t>Prepare for emergencies</a:t>
            </a:r>
          </a:p>
          <a:p>
            <a:pPr marL="338603" lvl="0" indent="-171450" eaLnBrk="1" hangingPunct="1">
              <a:defRPr/>
            </a:pPr>
            <a:r>
              <a:rPr lang="en-US" altLang="en-US" sz="1100" b="0" dirty="0">
                <a:ea typeface="Geneva" pitchFamily="123" charset="-128"/>
                <a:cs typeface="Geneva" pitchFamily="123" charset="-128"/>
              </a:rPr>
              <a:t>Get a plan for your future</a:t>
            </a:r>
          </a:p>
          <a:p>
            <a:pPr marL="338603" lvl="0" indent="-171450" eaLnBrk="1" hangingPunct="1">
              <a:defRPr/>
            </a:pPr>
            <a:r>
              <a:rPr lang="en-US" altLang="en-US" sz="1100" dirty="0">
                <a:ea typeface="Geneva" pitchFamily="123" charset="-128"/>
                <a:cs typeface="Geneva" pitchFamily="123" charset="-128"/>
              </a:rPr>
              <a:t>Stay connected with your retirement account </a:t>
            </a:r>
            <a:r>
              <a:rPr lang="en-US" altLang="en-US" sz="1100" b="0" i="0" dirty="0">
                <a:ea typeface="Geneva" pitchFamily="123" charset="-128"/>
                <a:cs typeface="Geneva" pitchFamily="123" charset="-128"/>
              </a:rPr>
              <a:t>through our website or download John Hancock’s retirement app</a:t>
            </a:r>
          </a:p>
          <a:p>
            <a:pPr marL="167153" lvl="0" indent="0" eaLnBrk="1" hangingPunct="1">
              <a:buNone/>
              <a:defRPr/>
            </a:pPr>
            <a:endParaRPr lang="en-US" altLang="en-US" sz="1100" dirty="0">
              <a:ea typeface="Geneva" pitchFamily="123" charset="-128"/>
              <a:cs typeface="Geneva" pitchFamily="123" charset="-128"/>
            </a:endParaRPr>
          </a:p>
          <a:p>
            <a:pPr marL="0" indent="0">
              <a:buNone/>
            </a:pPr>
            <a:r>
              <a:rPr lang="en-US" altLang="en-US" sz="1100" dirty="0">
                <a:ea typeface="Geneva" pitchFamily="123" charset="-128"/>
                <a:cs typeface="Geneva" pitchFamily="123" charset="-128"/>
              </a:rPr>
              <a:t>Remember, reducing financial stress doesn’t happen overnight, and achieving financial wellness doesn’t happen by accident.  </a:t>
            </a:r>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21</a:t>
            </a:fld>
            <a:endParaRPr lang="en-CA" dirty="0"/>
          </a:p>
        </p:txBody>
      </p:sp>
    </p:spTree>
    <p:extLst>
      <p:ext uri="{BB962C8B-B14F-4D97-AF65-F5344CB8AC3E}">
        <p14:creationId xmlns:p14="http://schemas.microsoft.com/office/powerpoint/2010/main" val="226724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100" b="0" i="0" u="none" strike="noStrike" kern="1200" baseline="0" dirty="0">
                <a:solidFill>
                  <a:schemeClr val="tx1"/>
                </a:solidFill>
                <a:ea typeface="ＭＳ Ｐゴシック" pitchFamily="34" charset="-128"/>
                <a:cs typeface="+mn-cs"/>
              </a:rPr>
              <a:t>While managing financial stress is important, it’s just as</a:t>
            </a:r>
            <a:r>
              <a:rPr lang="en-US" sz="1100" b="0" i="0" u="none" strike="noStrike" kern="1200" baseline="0" dirty="0">
                <a:solidFill>
                  <a:schemeClr val="tx1"/>
                </a:solidFill>
                <a:ea typeface="+mn-ea"/>
                <a:cs typeface="+mn-cs"/>
              </a:rPr>
              <a:t> </a:t>
            </a:r>
            <a:r>
              <a:rPr lang="en-US" altLang="en-US" sz="1100" dirty="0">
                <a:ea typeface="Geneva"/>
                <a:cs typeface="Geneva"/>
              </a:rPr>
              <a:t>important to consider your </a:t>
            </a:r>
            <a:r>
              <a:rPr lang="en-US" altLang="en-US" sz="1100" b="0" i="1" u="none" dirty="0">
                <a:ea typeface="Geneva"/>
                <a:cs typeface="Geneva"/>
              </a:rPr>
              <a:t>entire </a:t>
            </a:r>
            <a:r>
              <a:rPr lang="en-US" altLang="en-US" sz="1100" dirty="0">
                <a:ea typeface="Geneva"/>
                <a:cs typeface="Geneva"/>
              </a:rPr>
              <a:t>well-being. </a:t>
            </a:r>
            <a:endParaRPr lang="en-US" altLang="en-US" sz="1100" strike="sngStrike" dirty="0">
              <a:ea typeface="Geneva"/>
              <a:cs typeface="Geneva"/>
            </a:endParaRPr>
          </a:p>
          <a:p>
            <a:pPr marL="0" indent="0">
              <a:buNone/>
            </a:pPr>
            <a:endParaRPr lang="en-US" altLang="en-US" sz="1100" dirty="0">
              <a:ea typeface="Geneva"/>
              <a:cs typeface="Geneva"/>
            </a:endParaRPr>
          </a:p>
          <a:p>
            <a:pPr marL="0" indent="0">
              <a:buNone/>
            </a:pPr>
            <a:endParaRPr lang="en-US" sz="1100" dirty="0"/>
          </a:p>
        </p:txBody>
      </p:sp>
      <p:sp>
        <p:nvSpPr>
          <p:cNvPr id="4" name="Slide Number Placeholder 3"/>
          <p:cNvSpPr>
            <a:spLocks noGrp="1"/>
          </p:cNvSpPr>
          <p:nvPr>
            <p:ph type="sldNum" sz="quarter" idx="10"/>
          </p:nvPr>
        </p:nvSpPr>
        <p:spPr/>
        <p:txBody>
          <a:bodyPr/>
          <a:lstStyle/>
          <a:p>
            <a:fld id="{4FF0573C-F130-4D1E-A886-85FBB65D3A1B}" type="slidenum">
              <a:rPr lang="en-US" smtClean="0"/>
              <a:pPr/>
              <a:t>22</a:t>
            </a:fld>
            <a:endParaRPr lang="en-US" dirty="0"/>
          </a:p>
        </p:txBody>
      </p:sp>
    </p:spTree>
    <p:extLst>
      <p:ext uri="{BB962C8B-B14F-4D97-AF65-F5344CB8AC3E}">
        <p14:creationId xmlns:p14="http://schemas.microsoft.com/office/powerpoint/2010/main" val="2832518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100" b="0" dirty="0"/>
              <a:t>M</a:t>
            </a:r>
            <a:r>
              <a:rPr lang="en-US" sz="1100" b="0" i="0" dirty="0"/>
              <a:t>ake sure you’re getting regular physical activity. Enjoy activities that trigger relaxation: yoga, deep breathing exercises, and meditation. </a:t>
            </a:r>
          </a:p>
          <a:p>
            <a:pPr lvl="0"/>
            <a:endParaRPr lang="en-US" sz="1100" b="0" i="0" dirty="0"/>
          </a:p>
          <a:p>
            <a:pPr marL="0" lvl="0" indent="0" fontAlgn="base">
              <a:buNone/>
            </a:pPr>
            <a:r>
              <a:rPr lang="en-US" sz="1100" b="0" i="0" dirty="0"/>
              <a:t>Spend time with family and close friends. Connecting with others can bring the added benefit of support, which can bring stress relief and meaning to life in a fun way. </a:t>
            </a:r>
          </a:p>
          <a:p>
            <a:pPr marL="0" lvl="0" indent="0" fontAlgn="base">
              <a:buNone/>
            </a:pPr>
            <a:endParaRPr lang="en-US" sz="1100" b="0" i="0" u="sng" dirty="0"/>
          </a:p>
          <a:p>
            <a:pPr marL="0" indent="0" fontAlgn="base">
              <a:buNone/>
            </a:pPr>
            <a:r>
              <a:rPr lang="en-US" sz="1100" b="0" i="0" dirty="0"/>
              <a:t>Be sure to get plenty of sleep and eat a healthy, balanced diet. </a:t>
            </a:r>
            <a:r>
              <a:rPr lang="en-US" sz="1100" i="0" dirty="0"/>
              <a:t>Avoid tobacco use, excess caffeine and alcohol, and the use of illegal substances.</a:t>
            </a:r>
          </a:p>
          <a:p>
            <a:pPr fontAlgn="base"/>
            <a:endParaRPr lang="en-US" i="1" dirty="0"/>
          </a:p>
          <a:p>
            <a:pPr marL="0" indent="0">
              <a:buNone/>
            </a:pPr>
            <a:r>
              <a:rPr lang="en-US" altLang="en-US" sz="1200" b="0" i="0" strike="noStrike" dirty="0">
                <a:ea typeface="Geneva"/>
                <a:cs typeface="Geneva"/>
              </a:rPr>
              <a:t>These areas of our lives have a great impact on how we feel and what we can accomplish.</a:t>
            </a:r>
            <a:r>
              <a:rPr lang="en-US" altLang="en-US" sz="1200" b="0" i="0" strike="sngStrike" dirty="0">
                <a:ea typeface="Geneva"/>
                <a:cs typeface="Geneva"/>
              </a:rPr>
              <a:t> </a:t>
            </a:r>
            <a:endParaRPr lang="en-US" b="0" i="0"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23</a:t>
            </a:fld>
            <a:endParaRPr lang="en-CA" dirty="0"/>
          </a:p>
        </p:txBody>
      </p:sp>
    </p:spTree>
    <p:extLst>
      <p:ext uri="{BB962C8B-B14F-4D97-AF65-F5344CB8AC3E}">
        <p14:creationId xmlns:p14="http://schemas.microsoft.com/office/powerpoint/2010/main" val="3923900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100">
                <a:solidFill>
                  <a:schemeClr val="tx1"/>
                </a:solidFill>
                <a:latin typeface="Verdana" panose="020B0604030504040204" pitchFamily="34" charset="0"/>
                <a:ea typeface="Geneva" pitchFamily="121" charset="-128"/>
              </a:defRPr>
            </a:lvl1pPr>
            <a:lvl2pPr marL="735966" indent="-283064" algn="ctr">
              <a:defRPr sz="2100">
                <a:solidFill>
                  <a:schemeClr val="tx1"/>
                </a:solidFill>
                <a:latin typeface="Verdana" panose="020B0604030504040204" pitchFamily="34" charset="0"/>
                <a:ea typeface="Geneva" pitchFamily="121" charset="-128"/>
              </a:defRPr>
            </a:lvl2pPr>
            <a:lvl3pPr marL="1132256" indent="-226451" algn="ctr">
              <a:defRPr sz="2100">
                <a:solidFill>
                  <a:schemeClr val="tx1"/>
                </a:solidFill>
                <a:latin typeface="Verdana" panose="020B0604030504040204" pitchFamily="34" charset="0"/>
                <a:ea typeface="Geneva" pitchFamily="121" charset="-128"/>
              </a:defRPr>
            </a:lvl3pPr>
            <a:lvl4pPr marL="1585158" indent="-226451" algn="ctr">
              <a:defRPr sz="2100">
                <a:solidFill>
                  <a:schemeClr val="tx1"/>
                </a:solidFill>
                <a:latin typeface="Verdana" panose="020B0604030504040204" pitchFamily="34" charset="0"/>
                <a:ea typeface="Geneva" pitchFamily="121" charset="-128"/>
              </a:defRPr>
            </a:lvl4pPr>
            <a:lvl5pPr marL="2038060" indent="-226451" algn="ctr">
              <a:defRPr sz="2100">
                <a:solidFill>
                  <a:schemeClr val="tx1"/>
                </a:solidFill>
                <a:latin typeface="Verdana" panose="020B0604030504040204" pitchFamily="34" charset="0"/>
                <a:ea typeface="Geneva" pitchFamily="121" charset="-128"/>
              </a:defRPr>
            </a:lvl5pPr>
            <a:lvl6pPr marL="2490963" indent="-226451" algn="ctr" eaLnBrk="0" fontAlgn="base" hangingPunct="0">
              <a:spcBef>
                <a:spcPct val="0"/>
              </a:spcBef>
              <a:spcAft>
                <a:spcPct val="0"/>
              </a:spcAft>
              <a:defRPr sz="2100">
                <a:solidFill>
                  <a:schemeClr val="tx1"/>
                </a:solidFill>
                <a:latin typeface="Verdana" panose="020B0604030504040204" pitchFamily="34" charset="0"/>
                <a:ea typeface="Geneva" pitchFamily="121" charset="-128"/>
              </a:defRPr>
            </a:lvl6pPr>
            <a:lvl7pPr marL="2943865" indent="-226451" algn="ctr" eaLnBrk="0" fontAlgn="base" hangingPunct="0">
              <a:spcBef>
                <a:spcPct val="0"/>
              </a:spcBef>
              <a:spcAft>
                <a:spcPct val="0"/>
              </a:spcAft>
              <a:defRPr sz="2100">
                <a:solidFill>
                  <a:schemeClr val="tx1"/>
                </a:solidFill>
                <a:latin typeface="Verdana" panose="020B0604030504040204" pitchFamily="34" charset="0"/>
                <a:ea typeface="Geneva" pitchFamily="121" charset="-128"/>
              </a:defRPr>
            </a:lvl7pPr>
            <a:lvl8pPr marL="3396767" indent="-226451" algn="ctr" eaLnBrk="0" fontAlgn="base" hangingPunct="0">
              <a:spcBef>
                <a:spcPct val="0"/>
              </a:spcBef>
              <a:spcAft>
                <a:spcPct val="0"/>
              </a:spcAft>
              <a:defRPr sz="2100">
                <a:solidFill>
                  <a:schemeClr val="tx1"/>
                </a:solidFill>
                <a:latin typeface="Verdana" panose="020B0604030504040204" pitchFamily="34" charset="0"/>
                <a:ea typeface="Geneva" pitchFamily="121" charset="-128"/>
              </a:defRPr>
            </a:lvl8pPr>
            <a:lvl9pPr marL="3849670" indent="-226451" algn="ctr" eaLnBrk="0" fontAlgn="base" hangingPunct="0">
              <a:spcBef>
                <a:spcPct val="0"/>
              </a:spcBef>
              <a:spcAft>
                <a:spcPct val="0"/>
              </a:spcAft>
              <a:defRPr sz="2100">
                <a:solidFill>
                  <a:schemeClr val="tx1"/>
                </a:solidFill>
                <a:latin typeface="Verdana" panose="020B0604030504040204" pitchFamily="34" charset="0"/>
                <a:ea typeface="Geneva" pitchFamily="121" charset="-128"/>
              </a:defRPr>
            </a:lvl9pPr>
          </a:lstStyle>
          <a:p>
            <a:pPr algn="r"/>
            <a:fld id="{2C2CE635-6F1E-4697-8F13-A2F6041C5AF8}" type="slidenum">
              <a:rPr lang="en-US" altLang="en-US" sz="1200">
                <a:latin typeface="Arial" panose="020B0604020202020204" pitchFamily="34" charset="0"/>
                <a:ea typeface="MS PGothic" panose="020B0600070205080204" pitchFamily="34" charset="-128"/>
              </a:rPr>
              <a:pPr algn="r"/>
              <a:t>24</a:t>
            </a:fld>
            <a:endParaRPr lang="en-US" altLang="en-US" sz="1200" dirty="0">
              <a:latin typeface="Arial" panose="020B0604020202020204" pitchFamily="34" charset="0"/>
              <a:ea typeface="MS PGothic" panose="020B0600070205080204" pitchFamily="34" charset="-128"/>
            </a:endParaRPr>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altLang="en-US" sz="1100" dirty="0"/>
              <a:t>Thank you for attending. I hope you found this session valuable and can now put together a financial plan to help you minimize stress and </a:t>
            </a:r>
            <a:r>
              <a:rPr lang="en-US" altLang="en-US" sz="1100" b="0" dirty="0"/>
              <a:t>m</a:t>
            </a:r>
            <a:r>
              <a:rPr lang="en-US" sz="1100" b="0" dirty="0"/>
              <a:t>ake smart choices for your health </a:t>
            </a:r>
            <a:r>
              <a:rPr lang="en-US" sz="1100" b="0" i="0" dirty="0"/>
              <a:t>and</a:t>
            </a:r>
            <a:r>
              <a:rPr lang="en-US" sz="1100" b="0" i="1" dirty="0"/>
              <a:t> </a:t>
            </a:r>
            <a:r>
              <a:rPr lang="en-US" sz="1100" b="0" dirty="0"/>
              <a:t>your wealth.</a:t>
            </a:r>
          </a:p>
          <a:p>
            <a:pPr marL="0" indent="0" eaLnBrk="1" hangingPunct="1">
              <a:buNone/>
            </a:pPr>
            <a:endParaRPr lang="en-US" altLang="en-US" dirty="0">
              <a:latin typeface="Arial" panose="020B0604020202020204" pitchFamily="34" charset="0"/>
            </a:endParaRPr>
          </a:p>
        </p:txBody>
      </p:sp>
    </p:spTree>
    <p:extLst>
      <p:ext uri="{BB962C8B-B14F-4D97-AF65-F5344CB8AC3E}">
        <p14:creationId xmlns:p14="http://schemas.microsoft.com/office/powerpoint/2010/main" val="2150428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2763" y="295275"/>
            <a:ext cx="3189287" cy="2390775"/>
          </a:xfrm>
        </p:spPr>
      </p:sp>
      <p:sp>
        <p:nvSpPr>
          <p:cNvPr id="3" name="Notes Placeholder 2"/>
          <p:cNvSpPr>
            <a:spLocks noGrp="1"/>
          </p:cNvSpPr>
          <p:nvPr>
            <p:ph type="body" idx="1"/>
          </p:nvPr>
        </p:nvSpPr>
        <p:spPr/>
        <p:txBody>
          <a:bodyPr/>
          <a:lstStyle/>
          <a:p>
            <a:pPr marL="0" indent="0">
              <a:buNone/>
            </a:pPr>
            <a:r>
              <a:rPr lang="en-US" sz="1100" b="0" i="0" u="none" strike="noStrike" kern="1200" baseline="0" dirty="0">
                <a:solidFill>
                  <a:schemeClr val="tx1"/>
                </a:solidFill>
                <a:latin typeface="Calibri" panose="020F0502020204030204" pitchFamily="34" charset="0"/>
                <a:cs typeface="Calibri" panose="020F0502020204030204" pitchFamily="34" charset="0"/>
              </a:rPr>
              <a:t>Stress is all around us as our daily lives are often filled with many ups and downs. We may welcome a new family member, lose out on a dream job, win the lottery, or receive bad news about our health. </a:t>
            </a:r>
          </a:p>
          <a:p>
            <a:pPr marL="0" indent="0">
              <a:buNone/>
            </a:pPr>
            <a:endParaRPr lang="en-US" sz="1100" b="0" i="0" u="none" strike="noStrike" kern="1200" baseline="0" dirty="0">
              <a:solidFill>
                <a:schemeClr val="tx1"/>
              </a:solidFill>
              <a:effectLst/>
              <a:latin typeface="Calibri" panose="020F0502020204030204" pitchFamily="34" charset="0"/>
              <a:cs typeface="Calibri" panose="020F0502020204030204" pitchFamily="34" charset="0"/>
            </a:endParaRPr>
          </a:p>
          <a:p>
            <a:pPr marL="0" indent="0">
              <a:buNone/>
            </a:pPr>
            <a:r>
              <a:rPr lang="en-US" sz="1100" b="0" i="0" u="none" strike="noStrike" kern="1200" baseline="0" dirty="0">
                <a:solidFill>
                  <a:schemeClr val="tx1"/>
                </a:solidFill>
                <a:effectLst/>
                <a:latin typeface="Calibri" panose="020F0502020204030204" pitchFamily="34" charset="0"/>
                <a:cs typeface="Calibri" panose="020F0502020204030204" pitchFamily="34" charset="0"/>
              </a:rPr>
              <a:t>But what exactly</a:t>
            </a:r>
            <a:r>
              <a:rPr lang="en-US" sz="1100" b="0" i="1" u="none" strike="noStrike" kern="1200" baseline="0" dirty="0">
                <a:solidFill>
                  <a:schemeClr val="tx1"/>
                </a:solidFill>
                <a:effectLst/>
                <a:latin typeface="Calibri" panose="020F0502020204030204" pitchFamily="34" charset="0"/>
                <a:cs typeface="Calibri" panose="020F0502020204030204" pitchFamily="34" charset="0"/>
              </a:rPr>
              <a:t> is </a:t>
            </a:r>
            <a:r>
              <a:rPr lang="en-US" sz="1100" b="0" i="0" u="none" strike="noStrike" kern="1200" baseline="0" dirty="0">
                <a:solidFill>
                  <a:schemeClr val="tx1"/>
                </a:solidFill>
                <a:effectLst/>
                <a:latin typeface="Calibri" panose="020F0502020204030204" pitchFamily="34" charset="0"/>
                <a:cs typeface="Calibri" panose="020F0502020204030204" pitchFamily="34" charset="0"/>
              </a:rPr>
              <a:t>stress?</a:t>
            </a:r>
            <a:endParaRPr lang="en-US" sz="1100" u="sng" kern="1200" dirty="0">
              <a:solidFill>
                <a:schemeClr val="tx1"/>
              </a:solidFill>
              <a:effectLst/>
              <a:latin typeface="Calibri" panose="020F0502020204030204" pitchFamily="34" charset="0"/>
              <a:cs typeface="Calibri" panose="020F0502020204030204" pitchFamily="34" charset="0"/>
            </a:endParaRPr>
          </a:p>
          <a:p>
            <a:pPr marL="0" indent="0">
              <a:buNone/>
            </a:pPr>
            <a:endParaRPr lang="en-US" sz="800" kern="1200" dirty="0">
              <a:solidFill>
                <a:schemeClr val="tx1"/>
              </a:solidFill>
              <a:effectLst/>
              <a:latin typeface="+mn-lt"/>
              <a:ea typeface="+mn-ea"/>
              <a:cs typeface="+mn-cs"/>
            </a:endParaRPr>
          </a:p>
          <a:p>
            <a:pPr marL="0" indent="0">
              <a:buNone/>
            </a:pPr>
            <a:endParaRPr lang="en-US" sz="1000"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3</a:t>
            </a:fld>
            <a:endParaRPr lang="en-CA" dirty="0"/>
          </a:p>
        </p:txBody>
      </p:sp>
    </p:spTree>
    <p:extLst>
      <p:ext uri="{BB962C8B-B14F-4D97-AF65-F5344CB8AC3E}">
        <p14:creationId xmlns:p14="http://schemas.microsoft.com/office/powerpoint/2010/main" val="1603164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100" kern="1200" dirty="0">
                <a:solidFill>
                  <a:schemeClr val="tx1"/>
                </a:solidFill>
                <a:effectLst/>
                <a:ea typeface="+mn-ea"/>
                <a:cs typeface="+mn-cs"/>
              </a:rPr>
              <a:t>Stress is the way your body reacts when you’re faced with a challenge such as a work deadline. When you’re stressed, your breathing quickens and your heart rate and blood pressure increase, sending larger doses of oxygen to your brain to make you more alert. You’ll also notice that your muscles tighten as your body prepares to face a threat. </a:t>
            </a:r>
          </a:p>
          <a:p>
            <a:pPr marL="0" indent="0">
              <a:buNone/>
            </a:pPr>
            <a:endParaRPr lang="en-US" sz="1100" kern="1200" dirty="0">
              <a:solidFill>
                <a:schemeClr val="tx1"/>
              </a:solidFill>
              <a:effectLst/>
              <a:ea typeface="+mn-ea"/>
              <a:cs typeface="+mn-cs"/>
            </a:endParaRPr>
          </a:p>
          <a:p>
            <a:pPr marL="0" indent="0">
              <a:buNone/>
            </a:pPr>
            <a:r>
              <a:rPr lang="en-US" sz="1100" kern="1200" dirty="0">
                <a:solidFill>
                  <a:schemeClr val="tx1"/>
                </a:solidFill>
                <a:effectLst/>
                <a:ea typeface="+mn-ea"/>
                <a:cs typeface="+mn-cs"/>
              </a:rPr>
              <a:t>Sometimes stress can be good. Your heightened awareness can help you focus and address the issue. But prolonged periods of stress can decrease your ability to learn and focus and may even shrink the size of your brain.    </a:t>
            </a:r>
          </a:p>
          <a:p>
            <a:pPr marL="0" indent="0">
              <a:buNone/>
            </a:pPr>
            <a:endParaRPr lang="en-US" sz="1100" b="0" i="0" u="none" strike="noStrike" kern="1200" baseline="0" dirty="0">
              <a:solidFill>
                <a:schemeClr val="tx1"/>
              </a:solidFill>
              <a:ea typeface="+mn-ea"/>
              <a:cs typeface="+mn-cs"/>
            </a:endParaRPr>
          </a:p>
          <a:p>
            <a:pPr marL="0" indent="0" defTabSz="966492">
              <a:spcBef>
                <a:spcPct val="45000"/>
              </a:spcBef>
              <a:buClr>
                <a:srgbClr val="00447C"/>
              </a:buClr>
              <a:buSzPct val="90000"/>
              <a:buNone/>
              <a:defRPr/>
            </a:pPr>
            <a:r>
              <a:rPr lang="en-US" sz="1100" dirty="0">
                <a:cs typeface="Calibri" panose="020F0502020204030204" pitchFamily="34" charset="0"/>
              </a:rPr>
              <a:t>All of this accumulated stress causes health problems—</a:t>
            </a:r>
            <a:r>
              <a:rPr lang="en-US" sz="1100" b="0" i="0" kern="1200" dirty="0">
                <a:solidFill>
                  <a:schemeClr val="tx1"/>
                </a:solidFill>
                <a:effectLst/>
                <a:ea typeface="Geneva" charset="-128"/>
                <a:cs typeface="Calibri" panose="020F0502020204030204" pitchFamily="34" charset="0"/>
              </a:rPr>
              <a:t>even though you might not realize it. You may think illness is to blame for that nagging headache, your frequent insomnia, or your decreased productivity at work. But stress may actually be the culprit.</a:t>
            </a:r>
          </a:p>
          <a:p>
            <a:pPr marL="285750" lvl="1" indent="0">
              <a:buNone/>
            </a:pPr>
            <a:endParaRPr lang="en-US" sz="1100" kern="0" dirty="0">
              <a:cs typeface="Calibri" panose="020F0502020204030204" pitchFamily="34" charset="0"/>
            </a:endParaRPr>
          </a:p>
          <a:p>
            <a:pPr marL="0" indent="0" defTabSz="966492">
              <a:spcBef>
                <a:spcPct val="45000"/>
              </a:spcBef>
              <a:buClr>
                <a:srgbClr val="00447C"/>
              </a:buClr>
              <a:buSzPct val="90000"/>
              <a:buNone/>
              <a:defRPr/>
            </a:pPr>
            <a:r>
              <a:rPr lang="en-US" sz="1100" b="0" i="0" kern="1200" dirty="0">
                <a:solidFill>
                  <a:schemeClr val="tx1"/>
                </a:solidFill>
                <a:effectLst/>
                <a:ea typeface="Geneva" charset="-128"/>
                <a:cs typeface="Calibri" panose="020F0502020204030204" pitchFamily="34" charset="0"/>
              </a:rPr>
              <a:t>As you can see, stress symptoms can affect your body, your thoughts, your feelings, </a:t>
            </a:r>
            <a:r>
              <a:rPr lang="en-US" sz="1100" b="0" i="1" kern="1200" dirty="0">
                <a:solidFill>
                  <a:schemeClr val="tx1"/>
                </a:solidFill>
                <a:effectLst/>
                <a:ea typeface="Geneva" charset="-128"/>
                <a:cs typeface="Calibri" panose="020F0502020204030204" pitchFamily="34" charset="0"/>
              </a:rPr>
              <a:t>and</a:t>
            </a:r>
            <a:r>
              <a:rPr lang="en-US" sz="1100" b="0" i="0" kern="1200" dirty="0">
                <a:solidFill>
                  <a:schemeClr val="tx1"/>
                </a:solidFill>
                <a:effectLst/>
                <a:ea typeface="Geneva" charset="-128"/>
                <a:cs typeface="Calibri" panose="020F0502020204030204" pitchFamily="34" charset="0"/>
              </a:rPr>
              <a:t> your behavior.</a:t>
            </a:r>
          </a:p>
          <a:p>
            <a:pPr marL="0" indent="0" algn="l" defTabSz="966492">
              <a:spcBef>
                <a:spcPct val="45000"/>
              </a:spcBef>
              <a:buClr>
                <a:srgbClr val="00447C"/>
              </a:buClr>
              <a:buSzPct val="90000"/>
              <a:buNone/>
              <a:defRPr/>
            </a:pPr>
            <a:endParaRPr lang="en-US" sz="1100" kern="0" dirty="0">
              <a:cs typeface="Calibri" panose="020F0502020204030204" pitchFamily="34" charset="0"/>
            </a:endParaRPr>
          </a:p>
          <a:p>
            <a:pPr marL="0" indent="0" eaLnBrk="1" hangingPunct="1">
              <a:buNone/>
            </a:pPr>
            <a:endParaRPr lang="en-US" altLang="en-US" sz="1100" dirty="0">
              <a:ea typeface="MS PGothic" panose="020B0600070205080204" pitchFamily="34" charset="-128"/>
              <a:cs typeface="Geneva" panose="020B0503030404040204" pitchFamily="34" charset="0"/>
            </a:endParaRPr>
          </a:p>
        </p:txBody>
      </p:sp>
      <p:sp>
        <p:nvSpPr>
          <p:cNvPr id="4" name="Slide Number Placeholder 3"/>
          <p:cNvSpPr>
            <a:spLocks noGrp="1"/>
          </p:cNvSpPr>
          <p:nvPr>
            <p:ph type="sldNum" sz="quarter" idx="5"/>
          </p:nvPr>
        </p:nvSpPr>
        <p:spPr/>
        <p:txBody>
          <a:bodyPr/>
          <a:lstStyle/>
          <a:p>
            <a:fld id="{4FF0573C-F130-4D1E-A886-85FBB65D3A1B}" type="slidenum">
              <a:rPr lang="en-US" smtClean="0"/>
              <a:pPr/>
              <a:t>4</a:t>
            </a:fld>
            <a:endParaRPr lang="en-US" dirty="0"/>
          </a:p>
        </p:txBody>
      </p:sp>
    </p:spTree>
    <p:extLst>
      <p:ext uri="{BB962C8B-B14F-4D97-AF65-F5344CB8AC3E}">
        <p14:creationId xmlns:p14="http://schemas.microsoft.com/office/powerpoint/2010/main" val="3140031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100" b="0" i="0" u="none" strike="noStrike" kern="1200" baseline="0" dirty="0">
                <a:solidFill>
                  <a:schemeClr val="tx1"/>
                </a:solidFill>
                <a:latin typeface="Calibri" panose="020F0502020204030204" pitchFamily="34" charset="0"/>
                <a:cs typeface="Calibri" panose="020F0502020204030204" pitchFamily="34" charset="0"/>
              </a:rPr>
              <a:t>Stress can come from many different places, including issues with famil</a:t>
            </a:r>
            <a:r>
              <a:rPr lang="en-US" sz="1100" b="0" i="0" dirty="0">
                <a:latin typeface="Calibri" panose="020F0502020204030204" pitchFamily="34" charset="0"/>
                <a:cs typeface="Calibri" panose="020F0502020204030204" pitchFamily="34" charset="0"/>
              </a:rPr>
              <a:t>y and relationships, money, health, and work.</a:t>
            </a:r>
          </a:p>
          <a:p>
            <a:pPr marL="0" indent="0">
              <a:buNone/>
            </a:pPr>
            <a:endParaRPr lang="en-US" sz="1100" b="0" i="0" u="none" strike="noStrike" kern="1200" baseline="0" dirty="0">
              <a:solidFill>
                <a:schemeClr val="tx1"/>
              </a:solidFill>
              <a:latin typeface="Calibri" panose="020F0502020204030204" pitchFamily="34" charset="0"/>
              <a:cs typeface="Calibri" panose="020F0502020204030204" pitchFamily="34" charset="0"/>
            </a:endParaRPr>
          </a:p>
          <a:p>
            <a:pPr marL="0" indent="0">
              <a:buNone/>
            </a:pPr>
            <a:endParaRPr lang="en-US" sz="1100" b="1" i="0" u="none" strike="noStrike" kern="1200" baseline="0"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5</a:t>
            </a:fld>
            <a:endParaRPr lang="en-CA" dirty="0"/>
          </a:p>
        </p:txBody>
      </p:sp>
    </p:spTree>
    <p:extLst>
      <p:ext uri="{BB962C8B-B14F-4D97-AF65-F5344CB8AC3E}">
        <p14:creationId xmlns:p14="http://schemas.microsoft.com/office/powerpoint/2010/main" val="1606705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dt" sz="quarter" idx="1"/>
          </p:nvPr>
        </p:nvSpPr>
        <p:spPr>
          <a:noFill/>
        </p:spPr>
        <p:txBody>
          <a:bodyPr/>
          <a:lstStyle/>
          <a:p>
            <a:endParaRPr lang="en-US" dirty="0"/>
          </a:p>
        </p:txBody>
      </p:sp>
      <p:sp>
        <p:nvSpPr>
          <p:cNvPr id="40964" name="Rectangle 6"/>
          <p:cNvSpPr>
            <a:spLocks noGrp="1" noChangeArrowheads="1"/>
          </p:cNvSpPr>
          <p:nvPr>
            <p:ph type="ftr" sz="quarter" idx="4"/>
          </p:nvPr>
        </p:nvSpPr>
        <p:spPr>
          <a:noFill/>
        </p:spPr>
        <p:txBody>
          <a:bodyPr/>
          <a:lstStyle/>
          <a:p>
            <a:endParaRPr lang="en-US" dirty="0">
              <a:ea typeface="Geneva" charset="-128"/>
            </a:endParaRPr>
          </a:p>
        </p:txBody>
      </p:sp>
      <p:sp>
        <p:nvSpPr>
          <p:cNvPr id="40965" name="Rectangle 7"/>
          <p:cNvSpPr>
            <a:spLocks noGrp="1" noChangeArrowheads="1"/>
          </p:cNvSpPr>
          <p:nvPr>
            <p:ph type="sldNum" sz="quarter" idx="5"/>
          </p:nvPr>
        </p:nvSpPr>
        <p:spPr>
          <a:noFill/>
        </p:spPr>
        <p:txBody>
          <a:bodyPr/>
          <a:lstStyle/>
          <a:p>
            <a:fld id="{24775EDE-FFCE-4853-A1F5-BA42BD27B6C6}" type="slidenum">
              <a:rPr lang="en-US"/>
              <a:pPr/>
              <a:t>6</a:t>
            </a:fld>
            <a:endParaRPr lang="en-US" dirty="0"/>
          </a:p>
        </p:txBody>
      </p:sp>
      <p:sp>
        <p:nvSpPr>
          <p:cNvPr id="40966" name="Rectangle 2"/>
          <p:cNvSpPr>
            <a:spLocks noGrp="1" noRot="1" noChangeAspect="1" noChangeArrowheads="1" noTextEdit="1"/>
          </p:cNvSpPr>
          <p:nvPr>
            <p:ph type="sldImg"/>
          </p:nvPr>
        </p:nvSpPr>
        <p:spPr>
          <a:ln/>
        </p:spPr>
      </p:sp>
      <p:sp>
        <p:nvSpPr>
          <p:cNvPr id="40967" name="Rectangle 3"/>
          <p:cNvSpPr>
            <a:spLocks noGrp="1" noChangeArrowheads="1"/>
          </p:cNvSpPr>
          <p:nvPr>
            <p:ph type="body" idx="1"/>
          </p:nvPr>
        </p:nvSpPr>
        <p:spPr>
          <a:noFill/>
          <a:ln/>
        </p:spPr>
        <p:txBody>
          <a:bodyPr/>
          <a:lstStyle/>
          <a:p>
            <a:pPr marL="0" indent="0">
              <a:buNone/>
            </a:pPr>
            <a:r>
              <a:rPr lang="en-US" sz="1100" dirty="0">
                <a:latin typeface="Calibri" panose="020F0502020204030204" pitchFamily="34" charset="0"/>
                <a:cs typeface="Calibri" panose="020F0502020204030204" pitchFamily="34" charset="0"/>
              </a:rPr>
              <a:t>Sometimes stress can prevent people from making positive, mindful decisions. </a:t>
            </a:r>
          </a:p>
          <a:p>
            <a:pPr marL="0" indent="0">
              <a:buNone/>
            </a:pPr>
            <a:endParaRPr lang="en-US" sz="1100" dirty="0">
              <a:latin typeface="Calibri" panose="020F0502020204030204" pitchFamily="34" charset="0"/>
              <a:cs typeface="Calibri" panose="020F0502020204030204" pitchFamily="34" charset="0"/>
            </a:endParaRPr>
          </a:p>
          <a:p>
            <a:pPr marL="0" indent="0">
              <a:buNone/>
            </a:pPr>
            <a:r>
              <a:rPr lang="en-US" sz="1100" dirty="0">
                <a:latin typeface="Calibri" panose="020F0502020204030204" pitchFamily="34" charset="0"/>
                <a:cs typeface="Calibri" panose="020F0502020204030204" pitchFamily="34" charset="0"/>
              </a:rPr>
              <a:t>Before we continue, I’d like you to think about how stressed you feel on a daily basis.</a:t>
            </a:r>
          </a:p>
          <a:p>
            <a:pPr marL="0" indent="0">
              <a:buNone/>
            </a:pPr>
            <a:endParaRPr lang="en-US" dirty="0">
              <a:latin typeface="+mn-lt"/>
            </a:endParaRPr>
          </a:p>
          <a:p>
            <a:pPr marL="0" indent="0">
              <a:buNone/>
            </a:pPr>
            <a:endParaRPr lang="en-US" dirty="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326759B-2EE0-4DBC-980A-A1C19885E20D}" type="slidenum">
              <a:rPr lang="en-US" smtClean="0">
                <a:latin typeface="Verdana" pitchFamily="34" charset="0"/>
              </a:rPr>
              <a:pPr/>
              <a:t>7</a:t>
            </a:fld>
            <a:endParaRPr lang="en-US" dirty="0">
              <a:latin typeface="Verdana"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3"/>
          </p:nvPr>
        </p:nvSpPr>
        <p:spPr>
          <a:noFill/>
          <a:ln/>
        </p:spPr>
        <p:txBody>
          <a:bodyPr/>
          <a:lstStyle/>
          <a:p>
            <a:pPr marL="0" indent="0">
              <a:buNone/>
              <a:defRPr/>
            </a:pPr>
            <a:r>
              <a:rPr lang="en-US" sz="1100" b="0" dirty="0"/>
              <a:t>Often, just having a plan can help reduce stress. </a:t>
            </a:r>
          </a:p>
          <a:p>
            <a:pPr>
              <a:defRPr/>
            </a:pPr>
            <a:endParaRPr lang="en-US" sz="1100" b="0" dirty="0"/>
          </a:p>
          <a:p>
            <a:pPr>
              <a:defRPr/>
            </a:pPr>
            <a:r>
              <a:rPr lang="en-US" sz="1100" b="0" dirty="0"/>
              <a:t>Stressed out by your job? Make a plan to find a new one and start looking. </a:t>
            </a:r>
          </a:p>
          <a:p>
            <a:pPr>
              <a:defRPr/>
            </a:pPr>
            <a:endParaRPr lang="en-US" sz="1100" b="0" dirty="0"/>
          </a:p>
          <a:p>
            <a:pPr>
              <a:defRPr/>
            </a:pPr>
            <a:r>
              <a:rPr lang="en-US" sz="1100" b="0" dirty="0"/>
              <a:t>Stressed by your finances? </a:t>
            </a:r>
            <a:r>
              <a:rPr lang="en-US" sz="1100" dirty="0"/>
              <a:t>Create</a:t>
            </a:r>
            <a:r>
              <a:rPr lang="en-US" sz="1100" b="0" dirty="0"/>
              <a:t> a budget. </a:t>
            </a:r>
          </a:p>
          <a:p>
            <a:pPr>
              <a:defRPr/>
            </a:pPr>
            <a:endParaRPr lang="en-US" sz="1100" b="0" dirty="0"/>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sz="1100" b="0" kern="1200" dirty="0">
                <a:solidFill>
                  <a:schemeClr val="tx1"/>
                </a:solidFill>
                <a:ea typeface="+mn-ea"/>
                <a:cs typeface="+mn-cs"/>
              </a:rPr>
              <a:t>Taking the positive steps in your plan can help you reduce your stress even more.  </a:t>
            </a:r>
          </a:p>
          <a:p>
            <a:pPr>
              <a:defRPr/>
            </a:pPr>
            <a:endParaRPr lang="en-US" sz="1100" b="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ltLang="en-US" sz="1100" dirty="0">
                <a:ea typeface="ＭＳ Ｐゴシック" pitchFamily="34" charset="-128"/>
                <a:cs typeface="Geneva" pitchFamily="123" charset="-128"/>
              </a:rPr>
              <a:t>The first step to combating stress related to finances is to get a handle on your money situation—today. Understanding where you are </a:t>
            </a:r>
            <a:r>
              <a:rPr lang="en-US" altLang="en-US" sz="1100" b="1" i="1" dirty="0">
                <a:ea typeface="ＭＳ Ｐゴシック" pitchFamily="34" charset="-128"/>
                <a:cs typeface="Geneva" pitchFamily="123" charset="-128"/>
              </a:rPr>
              <a:t>now</a:t>
            </a:r>
            <a:r>
              <a:rPr lang="en-US" altLang="en-US" sz="1100" dirty="0">
                <a:ea typeface="ＭＳ Ｐゴシック" pitchFamily="34" charset="-128"/>
                <a:cs typeface="Geneva" pitchFamily="123" charset="-128"/>
              </a:rPr>
              <a:t> and how you can make positive moves to influence your financial situation can be a good start. </a:t>
            </a:r>
          </a:p>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endParaRPr lang="en-US" altLang="en-US" sz="1100" dirty="0">
              <a:ea typeface="ＭＳ Ｐゴシック" pitchFamily="34" charset="-128"/>
              <a:cs typeface="Geneva" pitchFamily="123" charset="-128"/>
            </a:endParaRPr>
          </a:p>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endParaRPr lang="en-US" sz="1100" dirty="0"/>
          </a:p>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endParaRPr lang="en-US" altLang="en-US" sz="1200" dirty="0">
              <a:ea typeface="ＭＳ Ｐゴシック" pitchFamily="34" charset="-128"/>
              <a:cs typeface="Geneva" pitchFamily="123" charset="-128"/>
            </a:endParaRPr>
          </a:p>
          <a:p>
            <a:pPr marL="0" indent="0">
              <a:buNone/>
            </a:pPr>
            <a:endParaRPr lang="en-US" dirty="0"/>
          </a:p>
        </p:txBody>
      </p:sp>
      <p:sp>
        <p:nvSpPr>
          <p:cNvPr id="4" name="Slide Number Placeholder 3"/>
          <p:cNvSpPr>
            <a:spLocks noGrp="1"/>
          </p:cNvSpPr>
          <p:nvPr>
            <p:ph type="sldNum" sz="quarter" idx="10"/>
          </p:nvPr>
        </p:nvSpPr>
        <p:spPr/>
        <p:txBody>
          <a:bodyPr/>
          <a:lstStyle/>
          <a:p>
            <a:fld id="{4FF0573C-F130-4D1E-A886-85FBB65D3A1B}" type="slidenum">
              <a:rPr lang="en-US" smtClean="0"/>
              <a:pPr/>
              <a:t>8</a:t>
            </a:fld>
            <a:endParaRPr lang="en-US" dirty="0"/>
          </a:p>
        </p:txBody>
      </p:sp>
    </p:spTree>
    <p:extLst>
      <p:ext uri="{BB962C8B-B14F-4D97-AF65-F5344CB8AC3E}">
        <p14:creationId xmlns:p14="http://schemas.microsoft.com/office/powerpoint/2010/main" val="3523704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Every year, we survey our retirement plan participants to learn more about what their financial stressors are and how we can help. </a:t>
            </a:r>
          </a:p>
          <a:p>
            <a:pPr marL="0" indent="0">
              <a:buNone/>
            </a:pPr>
            <a:endParaRPr lang="en-US" dirty="0"/>
          </a:p>
          <a:p>
            <a:pPr marL="0" indent="0">
              <a:buNone/>
            </a:pPr>
            <a:r>
              <a:rPr lang="en-US" dirty="0"/>
              <a:t>It probably won’t surprise you to learn that the economy is affecting both financial stress and mental health:</a:t>
            </a:r>
          </a:p>
          <a:p>
            <a:pPr marL="0" indent="0">
              <a:buNone/>
            </a:pPr>
            <a:r>
              <a:rPr lang="en-US" dirty="0"/>
              <a:t>68% of your peers said their finances are causing stress and 71% said economic conditions are affecting their mental health.</a:t>
            </a:r>
          </a:p>
        </p:txBody>
      </p:sp>
      <p:sp>
        <p:nvSpPr>
          <p:cNvPr id="4" name="Slide Number Placeholder 3"/>
          <p:cNvSpPr>
            <a:spLocks noGrp="1"/>
          </p:cNvSpPr>
          <p:nvPr>
            <p:ph type="sldNum" sz="quarter" idx="5"/>
          </p:nvPr>
        </p:nvSpPr>
        <p:spPr/>
        <p:txBody>
          <a:bodyPr/>
          <a:lstStyle/>
          <a:p>
            <a:fld id="{4FF0573C-F130-4D1E-A886-85FBB65D3A1B}" type="slidenum">
              <a:rPr lang="en-CA" smtClean="0"/>
              <a:pPr/>
              <a:t>9</a:t>
            </a:fld>
            <a:endParaRPr lang="en-CA" dirty="0"/>
          </a:p>
        </p:txBody>
      </p:sp>
    </p:spTree>
    <p:extLst>
      <p:ext uri="{BB962C8B-B14F-4D97-AF65-F5344CB8AC3E}">
        <p14:creationId xmlns:p14="http://schemas.microsoft.com/office/powerpoint/2010/main" val="4087307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5.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D2279E-B411-9A48-B587-47DB6F5428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929" t="20162" r="17272" b="41"/>
          <a:stretch/>
        </p:blipFill>
        <p:spPr>
          <a:xfrm>
            <a:off x="0" y="3464"/>
            <a:ext cx="9144000" cy="6851072"/>
          </a:xfrm>
          <a:prstGeom prst="rect">
            <a:avLst/>
          </a:prstGeom>
        </p:spPr>
      </p:pic>
      <p:sp>
        <p:nvSpPr>
          <p:cNvPr id="2" name="Title 1">
            <a:extLst>
              <a:ext uri="{FF2B5EF4-FFF2-40B4-BE49-F238E27FC236}">
                <a16:creationId xmlns:a16="http://schemas.microsoft.com/office/drawing/2014/main" id="{14A79FD9-D925-45D9-A7DA-662A6E696EAA}"/>
              </a:ext>
            </a:extLst>
          </p:cNvPr>
          <p:cNvSpPr>
            <a:spLocks noGrp="1"/>
          </p:cNvSpPr>
          <p:nvPr>
            <p:ph type="ctrTitle" hasCustomPrompt="1"/>
          </p:nvPr>
        </p:nvSpPr>
        <p:spPr>
          <a:xfrm>
            <a:off x="398463" y="737668"/>
            <a:ext cx="6053612" cy="3438682"/>
          </a:xfrm>
        </p:spPr>
        <p:txBody>
          <a:bodyPr anchor="ctr">
            <a:normAutofit/>
          </a:bodyPr>
          <a:lstStyle>
            <a:lvl1pPr algn="l">
              <a:lnSpc>
                <a:spcPct val="95000"/>
              </a:lnSpc>
              <a:defRPr sz="7200">
                <a:solidFill>
                  <a:schemeClr val="bg1"/>
                </a:solidFill>
              </a:defRPr>
            </a:lvl1pPr>
          </a:lstStyle>
          <a:p>
            <a:r>
              <a:rPr lang="en-CA" noProof="0" dirty="0"/>
              <a:t>Title of </a:t>
            </a:r>
            <a:br>
              <a:rPr lang="en-CA" noProof="0" dirty="0"/>
            </a:br>
            <a:r>
              <a:rPr lang="en-CA" noProof="0" dirty="0"/>
              <a:t>presentation</a:t>
            </a:r>
          </a:p>
        </p:txBody>
      </p:sp>
      <p:sp>
        <p:nvSpPr>
          <p:cNvPr id="3" name="Subtitle 2">
            <a:extLst>
              <a:ext uri="{FF2B5EF4-FFF2-40B4-BE49-F238E27FC236}">
                <a16:creationId xmlns:a16="http://schemas.microsoft.com/office/drawing/2014/main" id="{C76218ED-EAF3-4B2E-B594-07CC7613C3D4}"/>
              </a:ext>
            </a:extLst>
          </p:cNvPr>
          <p:cNvSpPr>
            <a:spLocks noGrp="1"/>
          </p:cNvSpPr>
          <p:nvPr>
            <p:ph type="subTitle" idx="1" hasCustomPrompt="1"/>
          </p:nvPr>
        </p:nvSpPr>
        <p:spPr>
          <a:xfrm>
            <a:off x="398463" y="4789255"/>
            <a:ext cx="6053611" cy="407584"/>
          </a:xfrm>
        </p:spPr>
        <p:txBody>
          <a:bodyPr anchor="b"/>
          <a:lstStyle>
            <a:lvl1pPr marL="0" indent="0" algn="l">
              <a:buNone/>
              <a:defRPr sz="1400">
                <a:solidFill>
                  <a:schemeClr val="bg1"/>
                </a:solidFill>
                <a:latin typeface="+mn-lt"/>
              </a:defRPr>
            </a:lvl1pPr>
            <a:lvl2pPr marL="457063" indent="0" algn="r">
              <a:buNone/>
              <a:defRPr sz="1200">
                <a:solidFill>
                  <a:schemeClr val="tx1"/>
                </a:solidFill>
              </a:defRPr>
            </a:lvl2pPr>
            <a:lvl3pPr marL="914126" indent="0" algn="r">
              <a:buNone/>
              <a:defRPr sz="1200">
                <a:solidFill>
                  <a:schemeClr val="tx1"/>
                </a:solidFill>
              </a:defRPr>
            </a:lvl3pPr>
            <a:lvl4pPr marL="1371189" indent="0" algn="r">
              <a:buNone/>
              <a:defRPr sz="1200">
                <a:solidFill>
                  <a:schemeClr val="tx1"/>
                </a:solidFill>
              </a:defRPr>
            </a:lvl4pPr>
            <a:lvl5pPr marL="1828251" indent="0" algn="r">
              <a:buNone/>
              <a:defRPr sz="1200">
                <a:solidFill>
                  <a:schemeClr val="tx1"/>
                </a:solidFill>
              </a:defRPr>
            </a:lvl5pPr>
            <a:lvl6pPr marL="2285314" indent="0" algn="r">
              <a:buNone/>
              <a:defRPr sz="1200">
                <a:solidFill>
                  <a:schemeClr val="tx1"/>
                </a:solidFill>
              </a:defRPr>
            </a:lvl6pPr>
            <a:lvl7pPr marL="2742377" indent="0" algn="r">
              <a:buNone/>
              <a:defRPr sz="1200">
                <a:solidFill>
                  <a:schemeClr val="tx1"/>
                </a:solidFill>
              </a:defRPr>
            </a:lvl7pPr>
            <a:lvl8pPr marL="3199440" indent="0" algn="r">
              <a:buNone/>
              <a:defRPr sz="1200">
                <a:solidFill>
                  <a:schemeClr val="tx1"/>
                </a:solidFill>
              </a:defRPr>
            </a:lvl8pPr>
            <a:lvl9pPr marL="3656503" indent="0" algn="r">
              <a:buNone/>
              <a:defRPr sz="1200">
                <a:solidFill>
                  <a:schemeClr val="tx1"/>
                </a:solidFill>
              </a:defRPr>
            </a:lvl9pPr>
          </a:lstStyle>
          <a:p>
            <a:r>
              <a:rPr lang="en-CA" noProof="0" dirty="0"/>
              <a:t>Presenter Full Name</a:t>
            </a:r>
          </a:p>
        </p:txBody>
      </p:sp>
      <p:sp>
        <p:nvSpPr>
          <p:cNvPr id="4" name="Date Placeholder 3">
            <a:extLst>
              <a:ext uri="{FF2B5EF4-FFF2-40B4-BE49-F238E27FC236}">
                <a16:creationId xmlns:a16="http://schemas.microsoft.com/office/drawing/2014/main" id="{7179E835-F42F-4EB7-9CF0-61AE2C509E9A}"/>
              </a:ext>
            </a:extLst>
          </p:cNvPr>
          <p:cNvSpPr>
            <a:spLocks noGrp="1"/>
          </p:cNvSpPr>
          <p:nvPr>
            <p:ph type="dt" sz="half" idx="10"/>
          </p:nvPr>
        </p:nvSpPr>
        <p:spPr bwMode="black">
          <a:xfrm>
            <a:off x="398465" y="5459994"/>
            <a:ext cx="6053610" cy="267194"/>
          </a:xfrm>
        </p:spPr>
        <p:txBody>
          <a:bodyPr anchor="t"/>
          <a:lstStyle>
            <a:lvl1pPr algn="l">
              <a:defRPr sz="1400">
                <a:solidFill>
                  <a:schemeClr val="bg1"/>
                </a:solidFill>
                <a:latin typeface="+mn-lt"/>
              </a:defRPr>
            </a:lvl1pPr>
          </a:lstStyle>
          <a:p>
            <a:fld id="{ED3FA57E-F3C9-4422-B7DF-F56B8E1A49EB}" type="datetime4">
              <a:rPr lang="en-CA" smtClean="0"/>
              <a:pPr/>
              <a:t>April 13, 2023</a:t>
            </a:fld>
            <a:endParaRPr lang="en-CA" dirty="0"/>
          </a:p>
        </p:txBody>
      </p:sp>
      <p:sp>
        <p:nvSpPr>
          <p:cNvPr id="5" name="Footer Placeholder 4">
            <a:extLst>
              <a:ext uri="{FF2B5EF4-FFF2-40B4-BE49-F238E27FC236}">
                <a16:creationId xmlns:a16="http://schemas.microsoft.com/office/drawing/2014/main" id="{AFBA3F65-764D-4A7E-A10B-5BE344887127}"/>
              </a:ext>
            </a:extLst>
          </p:cNvPr>
          <p:cNvSpPr>
            <a:spLocks noGrp="1"/>
          </p:cNvSpPr>
          <p:nvPr>
            <p:ph type="ftr" sz="quarter" idx="11"/>
          </p:nvPr>
        </p:nvSpPr>
        <p:spPr>
          <a:xfrm>
            <a:off x="341799" y="7010401"/>
            <a:ext cx="8462696" cy="45719"/>
          </a:xfrm>
        </p:spPr>
        <p:txBody>
          <a:bodyPr/>
          <a:lstStyle/>
          <a:p>
            <a:endParaRPr lang="en-CA" dirty="0"/>
          </a:p>
        </p:txBody>
      </p:sp>
      <p:sp>
        <p:nvSpPr>
          <p:cNvPr id="6" name="Slide Number Placeholder 5">
            <a:extLst>
              <a:ext uri="{FF2B5EF4-FFF2-40B4-BE49-F238E27FC236}">
                <a16:creationId xmlns:a16="http://schemas.microsoft.com/office/drawing/2014/main" id="{9C867EB5-B07A-46BB-AD80-255361B7A403}"/>
              </a:ext>
            </a:extLst>
          </p:cNvPr>
          <p:cNvSpPr>
            <a:spLocks noGrp="1"/>
          </p:cNvSpPr>
          <p:nvPr>
            <p:ph type="sldNum" sz="quarter" idx="12"/>
          </p:nvPr>
        </p:nvSpPr>
        <p:spPr bwMode="white">
          <a:xfrm>
            <a:off x="8807965" y="7010398"/>
            <a:ext cx="336035" cy="45720"/>
          </a:xfrm>
        </p:spPr>
        <p:txBody>
          <a:bodyPr/>
          <a:lstStyle>
            <a:lvl1pPr>
              <a:defRPr sz="100">
                <a:solidFill>
                  <a:srgbClr val="E6E6E6"/>
                </a:solidFill>
              </a:defRPr>
            </a:lvl1pPr>
          </a:lstStyle>
          <a:p>
            <a:fld id="{63CCAC63-48FA-4D87-8511-FFBEA58AD00F}" type="slidenum">
              <a:rPr lang="en-CA" smtClean="0"/>
              <a:pPr/>
              <a:t>‹#›</a:t>
            </a:fld>
            <a:endParaRPr lang="en-CA" dirty="0"/>
          </a:p>
        </p:txBody>
      </p:sp>
    </p:spTree>
    <p:extLst>
      <p:ext uri="{BB962C8B-B14F-4D97-AF65-F5344CB8AC3E}">
        <p14:creationId xmlns:p14="http://schemas.microsoft.com/office/powerpoint/2010/main" val="32654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ter 3">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98463" y="780239"/>
            <a:ext cx="8360572" cy="4771958"/>
          </a:xfrm>
        </p:spPr>
        <p:txBody>
          <a:bodyPr anchor="ctr">
            <a:normAutofit/>
          </a:bodyPr>
          <a:lstStyle>
            <a:lvl1pPr>
              <a:defRPr sz="7200">
                <a:solidFill>
                  <a:schemeClr val="tx1"/>
                </a:solidFill>
              </a:defRPr>
            </a:lvl1pPr>
          </a:lstStyle>
          <a:p>
            <a:r>
              <a:rPr lang="en-CA" noProof="0" dirty="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fld id="{51C1510D-34D1-4B3A-9459-3FC94A26D1AA}" type="datetime4">
              <a:rPr lang="en-CA" smtClean="0"/>
              <a:t>April 13, 2023</a:t>
            </a:fld>
            <a:endParaRPr lang="en-US"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BB333B34-C87C-402E-ABB0-13B7C9DEBBC4}" type="slidenum">
              <a:rPr lang="en-CA" smtClean="0"/>
              <a:pPr/>
              <a:t>‹#›</a:t>
            </a:fld>
            <a:endParaRPr lang="en-CA" dirty="0"/>
          </a:p>
        </p:txBody>
      </p:sp>
    </p:spTree>
    <p:extLst>
      <p:ext uri="{BB962C8B-B14F-4D97-AF65-F5344CB8AC3E}">
        <p14:creationId xmlns:p14="http://schemas.microsoft.com/office/powerpoint/2010/main" val="188752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p>
            <a:r>
              <a:rPr lang="en-CA" noProof="0" dirty="0"/>
              <a:t>Slide title</a:t>
            </a:r>
          </a:p>
        </p:txBody>
      </p:sp>
      <p:sp>
        <p:nvSpPr>
          <p:cNvPr id="3" name="Date Placeholder 2"/>
          <p:cNvSpPr>
            <a:spLocks noGrp="1"/>
          </p:cNvSpPr>
          <p:nvPr>
            <p:ph type="dt" sz="half" idx="10"/>
          </p:nvPr>
        </p:nvSpPr>
        <p:spPr/>
        <p:txBody>
          <a:bodyPr/>
          <a:lstStyle/>
          <a:p>
            <a:fld id="{A37F1619-AA93-4060-BD60-C576B19528E8}" type="datetime4">
              <a:rPr lang="en-CA" smtClean="0"/>
              <a:t>April 13, 2023</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BB333B34-C87C-402E-ABB0-13B7C9DEBBC4}" type="slidenum">
              <a:rPr/>
              <a:t>‹#›</a:t>
            </a:fld>
            <a:endParaRPr dirty="0"/>
          </a:p>
        </p:txBody>
      </p:sp>
    </p:spTree>
    <p:extLst>
      <p:ext uri="{BB962C8B-B14F-4D97-AF65-F5344CB8AC3E}">
        <p14:creationId xmlns:p14="http://schemas.microsoft.com/office/powerpoint/2010/main" val="78344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4" y="472438"/>
            <a:ext cx="8356240" cy="792167"/>
          </a:xfrm>
        </p:spPr>
        <p:txBody>
          <a:bodyPr/>
          <a:lstStyle/>
          <a:p>
            <a:r>
              <a:rPr lang="en-CA" noProof="0" dirty="0"/>
              <a:t>Slide title</a:t>
            </a:r>
          </a:p>
        </p:txBody>
      </p:sp>
      <p:sp>
        <p:nvSpPr>
          <p:cNvPr id="3" name="Date Placeholder 2"/>
          <p:cNvSpPr>
            <a:spLocks noGrp="1"/>
          </p:cNvSpPr>
          <p:nvPr>
            <p:ph type="dt" sz="half" idx="10"/>
          </p:nvPr>
        </p:nvSpPr>
        <p:spPr/>
        <p:txBody>
          <a:bodyPr/>
          <a:lstStyle/>
          <a:p>
            <a:fld id="{E8B94599-B0CF-427C-90FA-8448CA06BC9E}" type="datetime4">
              <a:rPr lang="en-CA" smtClean="0"/>
              <a:t>April 13, 2023</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BB333B34-C87C-402E-ABB0-13B7C9DEBBC4}" type="slidenum">
              <a:rPr/>
              <a:t>‹#›</a:t>
            </a:fld>
            <a:endParaRPr dirty="0"/>
          </a:p>
        </p:txBody>
      </p:sp>
      <p:sp>
        <p:nvSpPr>
          <p:cNvPr id="6" name="Text Placeholder 8">
            <a:extLst>
              <a:ext uri="{FF2B5EF4-FFF2-40B4-BE49-F238E27FC236}">
                <a16:creationId xmlns:a16="http://schemas.microsoft.com/office/drawing/2014/main" id="{CCA64D4B-F13B-4926-B9D7-FE0892242567}"/>
              </a:ext>
            </a:extLst>
          </p:cNvPr>
          <p:cNvSpPr>
            <a:spLocks noGrp="1"/>
          </p:cNvSpPr>
          <p:nvPr>
            <p:ph type="body" sz="quarter" idx="15" hasCustomPrompt="1"/>
          </p:nvPr>
        </p:nvSpPr>
        <p:spPr>
          <a:xfrm>
            <a:off x="1876885" y="6168123"/>
            <a:ext cx="647609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spTree>
    <p:extLst>
      <p:ext uri="{BB962C8B-B14F-4D97-AF65-F5344CB8AC3E}">
        <p14:creationId xmlns:p14="http://schemas.microsoft.com/office/powerpoint/2010/main" val="429415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98464" y="472438"/>
            <a:ext cx="8356240" cy="792167"/>
          </a:xfrm>
        </p:spPr>
        <p:txBody>
          <a:bodyPr/>
          <a:lstStyle/>
          <a:p>
            <a:r>
              <a:rPr lang="en-CA" noProof="0" dirty="0"/>
              <a:t>Slide title</a:t>
            </a:r>
          </a:p>
        </p:txBody>
      </p:sp>
      <p:sp>
        <p:nvSpPr>
          <p:cNvPr id="3" name="Content Placeholder 2"/>
          <p:cNvSpPr>
            <a:spLocks noGrp="1"/>
          </p:cNvSpPr>
          <p:nvPr>
            <p:ph sz="half" idx="1" hasCustomPrompt="1"/>
          </p:nvPr>
        </p:nvSpPr>
        <p:spPr>
          <a:xfrm>
            <a:off x="398464" y="1434588"/>
            <a:ext cx="4049680" cy="4576536"/>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dirty="0"/>
              <a:t>Click to add main bullet</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Content Placeholder 3"/>
          <p:cNvSpPr>
            <a:spLocks noGrp="1"/>
          </p:cNvSpPr>
          <p:nvPr>
            <p:ph sz="half" idx="2" hasCustomPrompt="1"/>
          </p:nvPr>
        </p:nvSpPr>
        <p:spPr>
          <a:xfrm>
            <a:off x="4708048" y="1434191"/>
            <a:ext cx="4046656" cy="4580885"/>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dirty="0"/>
              <a:t>Click to add main bullet</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5" name="Date Placeholder 4"/>
          <p:cNvSpPr>
            <a:spLocks noGrp="1"/>
          </p:cNvSpPr>
          <p:nvPr>
            <p:ph type="dt" sz="half" idx="10"/>
          </p:nvPr>
        </p:nvSpPr>
        <p:spPr/>
        <p:txBody>
          <a:bodyPr/>
          <a:lstStyle/>
          <a:p>
            <a:fld id="{685EE892-DA9C-470A-9EFD-1F1333ED0846}" type="datetime4">
              <a:rPr lang="en-CA" smtClean="0"/>
              <a:t>April 13, 2023</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B333B34-C87C-402E-ABB0-13B7C9DEBBC4}" type="slidenum">
              <a:rPr/>
              <a:t>‹#›</a:t>
            </a:fld>
            <a:endParaRPr dirty="0"/>
          </a:p>
        </p:txBody>
      </p:sp>
    </p:spTree>
    <p:extLst>
      <p:ext uri="{BB962C8B-B14F-4D97-AF65-F5344CB8AC3E}">
        <p14:creationId xmlns:p14="http://schemas.microsoft.com/office/powerpoint/2010/main" val="218193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a:lvl1pPr>
          </a:lstStyle>
          <a:p>
            <a:r>
              <a:rPr lang="en-CA" noProof="0" dirty="0"/>
              <a:t>Slide title</a:t>
            </a:r>
          </a:p>
        </p:txBody>
      </p:sp>
      <p:sp>
        <p:nvSpPr>
          <p:cNvPr id="3" name="Text Placeholder 2"/>
          <p:cNvSpPr>
            <a:spLocks noGrp="1"/>
          </p:cNvSpPr>
          <p:nvPr>
            <p:ph type="body" idx="1" hasCustomPrompt="1"/>
          </p:nvPr>
        </p:nvSpPr>
        <p:spPr>
          <a:xfrm>
            <a:off x="398463" y="1435608"/>
            <a:ext cx="4050792"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dirty="0"/>
              <a:t>Click to add heading</a:t>
            </a:r>
          </a:p>
        </p:txBody>
      </p:sp>
      <p:sp>
        <p:nvSpPr>
          <p:cNvPr id="4" name="Content Placeholder 3"/>
          <p:cNvSpPr>
            <a:spLocks noGrp="1"/>
          </p:cNvSpPr>
          <p:nvPr>
            <p:ph sz="half" idx="2" hasCustomPrompt="1"/>
          </p:nvPr>
        </p:nvSpPr>
        <p:spPr>
          <a:xfrm>
            <a:off x="398463" y="2126107"/>
            <a:ext cx="4050792" cy="3886200"/>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Text Placeholder 4"/>
          <p:cNvSpPr>
            <a:spLocks noGrp="1"/>
          </p:cNvSpPr>
          <p:nvPr>
            <p:ph type="body" sz="quarter" idx="3" hasCustomPrompt="1"/>
          </p:nvPr>
        </p:nvSpPr>
        <p:spPr>
          <a:xfrm>
            <a:off x="4695952" y="1435608"/>
            <a:ext cx="4049587"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dirty="0"/>
              <a:t>Click to add heading</a:t>
            </a:r>
          </a:p>
        </p:txBody>
      </p:sp>
      <p:sp>
        <p:nvSpPr>
          <p:cNvPr id="6" name="Content Placeholder 5"/>
          <p:cNvSpPr>
            <a:spLocks noGrp="1"/>
          </p:cNvSpPr>
          <p:nvPr>
            <p:ph sz="quarter" idx="4" hasCustomPrompt="1"/>
          </p:nvPr>
        </p:nvSpPr>
        <p:spPr>
          <a:xfrm>
            <a:off x="4695952" y="2126107"/>
            <a:ext cx="4049587" cy="3886200"/>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dirty="0"/>
              <a:t>Click to add main bullet</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7" name="Date Placeholder 6"/>
          <p:cNvSpPr>
            <a:spLocks noGrp="1"/>
          </p:cNvSpPr>
          <p:nvPr>
            <p:ph type="dt" sz="half" idx="10"/>
          </p:nvPr>
        </p:nvSpPr>
        <p:spPr/>
        <p:txBody>
          <a:bodyPr/>
          <a:lstStyle/>
          <a:p>
            <a:fld id="{00A4CB11-CC29-45DE-86FE-3B5E9B18E485}" type="datetime4">
              <a:rPr lang="en-CA" smtClean="0"/>
              <a:t>April 13, 2023</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BB333B34-C87C-402E-ABB0-13B7C9DEBBC4}" type="slidenum">
              <a:rPr/>
              <a:t>‹#›</a:t>
            </a:fld>
            <a:endParaRPr dirty="0"/>
          </a:p>
        </p:txBody>
      </p:sp>
    </p:spTree>
    <p:extLst>
      <p:ext uri="{BB962C8B-B14F-4D97-AF65-F5344CB8AC3E}">
        <p14:creationId xmlns:p14="http://schemas.microsoft.com/office/powerpoint/2010/main" val="334494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 name="Title 1"/>
          <p:cNvSpPr>
            <a:spLocks noGrp="1"/>
          </p:cNvSpPr>
          <p:nvPr>
            <p:ph type="title" hasCustomPrompt="1"/>
          </p:nvPr>
        </p:nvSpPr>
        <p:spPr>
          <a:xfrm>
            <a:off x="398463" y="463844"/>
            <a:ext cx="2469787" cy="3401475"/>
          </a:xfrm>
        </p:spPr>
        <p:txBody>
          <a:bodyPr anchor="t">
            <a:noAutofit/>
          </a:bodyPr>
          <a:lstStyle>
            <a:lvl1pPr>
              <a:lnSpc>
                <a:spcPct val="95000"/>
              </a:lnSpc>
              <a:spcBef>
                <a:spcPts val="0"/>
              </a:spcBef>
              <a:defRPr sz="3200" baseline="0">
                <a:solidFill>
                  <a:schemeClr val="bg1"/>
                </a:solidFill>
              </a:defRPr>
            </a:lvl1pPr>
          </a:lstStyle>
          <a:p>
            <a:r>
              <a:rPr lang="en-CA" noProof="0" dirty="0"/>
              <a:t>Title </a:t>
            </a:r>
            <a:br>
              <a:rPr lang="en-CA" noProof="0" dirty="0"/>
            </a:br>
            <a:r>
              <a:rPr lang="en-CA" noProof="0" dirty="0"/>
              <a:t>of slide</a:t>
            </a:r>
          </a:p>
        </p:txBody>
      </p:sp>
      <p:sp>
        <p:nvSpPr>
          <p:cNvPr id="4" name="Date Placeholder 3"/>
          <p:cNvSpPr>
            <a:spLocks noGrp="1"/>
          </p:cNvSpPr>
          <p:nvPr>
            <p:ph type="dt" sz="half" idx="10"/>
          </p:nvPr>
        </p:nvSpPr>
        <p:spPr>
          <a:xfrm>
            <a:off x="8807965" y="7010398"/>
            <a:ext cx="336035" cy="45720"/>
          </a:xfrm>
        </p:spPr>
        <p:txBody>
          <a:bodyPr/>
          <a:lstStyle/>
          <a:p>
            <a:fld id="{FF132DD1-ED70-4BDF-9A73-CA79C3A1B7D9}" type="datetime4">
              <a:rPr lang="en-CA" smtClean="0"/>
              <a:t>April 13, 2023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270902" y="6170281"/>
            <a:ext cx="508207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pic>
        <p:nvPicPr>
          <p:cNvPr id="3" name="Graphic 2">
            <a:extLst>
              <a:ext uri="{FF2B5EF4-FFF2-40B4-BE49-F238E27FC236}">
                <a16:creationId xmlns:a16="http://schemas.microsoft.com/office/drawing/2014/main" id="{94741676-E466-45EE-9456-AFE9D2BAAE5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301899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 name="Title 1"/>
          <p:cNvSpPr>
            <a:spLocks noGrp="1"/>
          </p:cNvSpPr>
          <p:nvPr>
            <p:ph type="title" hasCustomPrompt="1"/>
          </p:nvPr>
        </p:nvSpPr>
        <p:spPr>
          <a:xfrm>
            <a:off x="400572" y="463844"/>
            <a:ext cx="2467680" cy="3401475"/>
          </a:xfrm>
        </p:spPr>
        <p:txBody>
          <a:bodyPr anchor="t">
            <a:noAutofit/>
          </a:bodyPr>
          <a:lstStyle>
            <a:lvl1pPr>
              <a:lnSpc>
                <a:spcPct val="95000"/>
              </a:lnSpc>
              <a:spcBef>
                <a:spcPts val="0"/>
              </a:spcBef>
              <a:defRPr sz="3200" baseline="0">
                <a:solidFill>
                  <a:schemeClr val="bg1"/>
                </a:solidFill>
              </a:defRPr>
            </a:lvl1pPr>
          </a:lstStyle>
          <a:p>
            <a:r>
              <a:rPr lang="en-CA" noProof="0" dirty="0"/>
              <a:t>Title </a:t>
            </a:r>
            <a:br>
              <a:rPr lang="en-CA" noProof="0" dirty="0"/>
            </a:br>
            <a:r>
              <a:rPr lang="en-CA" noProof="0" dirty="0"/>
              <a:t>of slide</a:t>
            </a:r>
          </a:p>
        </p:txBody>
      </p:sp>
      <p:sp>
        <p:nvSpPr>
          <p:cNvPr id="4" name="Date Placeholder 3"/>
          <p:cNvSpPr>
            <a:spLocks noGrp="1"/>
          </p:cNvSpPr>
          <p:nvPr>
            <p:ph type="dt" sz="half" idx="10"/>
          </p:nvPr>
        </p:nvSpPr>
        <p:spPr>
          <a:xfrm>
            <a:off x="8807965" y="7010398"/>
            <a:ext cx="336035" cy="45720"/>
          </a:xfrm>
        </p:spPr>
        <p:txBody>
          <a:bodyPr/>
          <a:lstStyle/>
          <a:p>
            <a:fld id="{2225BEF7-362C-47A2-99CE-F92BC52601A4}" type="datetime4">
              <a:rPr lang="en-CA" smtClean="0"/>
              <a:t>April 13, 2023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270901" y="6170281"/>
            <a:ext cx="5082077"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pic>
        <p:nvPicPr>
          <p:cNvPr id="3" name="Graphic 2">
            <a:extLst>
              <a:ext uri="{FF2B5EF4-FFF2-40B4-BE49-F238E27FC236}">
                <a16:creationId xmlns:a16="http://schemas.microsoft.com/office/drawing/2014/main" id="{8E0896CE-7B58-4926-945B-578075DD217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196720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3270901" y="475488"/>
            <a:ext cx="5474189"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CA" noProof="0" dirty="0"/>
              <a:t>Title here</a:t>
            </a:r>
          </a:p>
        </p:txBody>
      </p:sp>
      <p:sp>
        <p:nvSpPr>
          <p:cNvPr id="2" name="Title 1"/>
          <p:cNvSpPr>
            <a:spLocks noGrp="1"/>
          </p:cNvSpPr>
          <p:nvPr>
            <p:ph type="title" hasCustomPrompt="1"/>
          </p:nvPr>
        </p:nvSpPr>
        <p:spPr>
          <a:xfrm>
            <a:off x="400572" y="463844"/>
            <a:ext cx="2467680" cy="3401475"/>
          </a:xfrm>
        </p:spPr>
        <p:txBody>
          <a:bodyPr anchor="t">
            <a:noAutofit/>
          </a:bodyPr>
          <a:lstStyle>
            <a:lvl1pPr>
              <a:lnSpc>
                <a:spcPct val="95000"/>
              </a:lnSpc>
              <a:spcBef>
                <a:spcPts val="0"/>
              </a:spcBef>
              <a:defRPr sz="3200" baseline="0">
                <a:solidFill>
                  <a:schemeClr val="bg1"/>
                </a:solidFill>
              </a:defRPr>
            </a:lvl1pPr>
          </a:lstStyle>
          <a:p>
            <a:r>
              <a:rPr lang="en-CA" noProof="0" dirty="0"/>
              <a:t>Title </a:t>
            </a:r>
            <a:br>
              <a:rPr lang="en-CA" noProof="0" dirty="0"/>
            </a:br>
            <a:r>
              <a:rPr lang="en-CA" noProof="0" dirty="0"/>
              <a:t>of slide</a:t>
            </a:r>
          </a:p>
        </p:txBody>
      </p:sp>
      <p:sp>
        <p:nvSpPr>
          <p:cNvPr id="4" name="Date Placeholder 3"/>
          <p:cNvSpPr>
            <a:spLocks noGrp="1"/>
          </p:cNvSpPr>
          <p:nvPr>
            <p:ph type="dt" sz="half" idx="10"/>
          </p:nvPr>
        </p:nvSpPr>
        <p:spPr>
          <a:xfrm>
            <a:off x="8807965" y="7010398"/>
            <a:ext cx="336035" cy="45720"/>
          </a:xfrm>
        </p:spPr>
        <p:txBody>
          <a:bodyPr/>
          <a:lstStyle/>
          <a:p>
            <a:fld id="{FF132DD1-ED70-4BDF-9A73-CA79C3A1B7D9}" type="datetime4">
              <a:rPr lang="en-CA" smtClean="0"/>
              <a:t>April 13, 2023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270901" y="6170281"/>
            <a:ext cx="5082077"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sp>
        <p:nvSpPr>
          <p:cNvPr id="15" name="Content Placeholder 2">
            <a:extLst>
              <a:ext uri="{FF2B5EF4-FFF2-40B4-BE49-F238E27FC236}">
                <a16:creationId xmlns:a16="http://schemas.microsoft.com/office/drawing/2014/main" id="{038F0D64-3A18-458E-9DB0-82116D7EB002}"/>
              </a:ext>
            </a:extLst>
          </p:cNvPr>
          <p:cNvSpPr>
            <a:spLocks noGrp="1"/>
          </p:cNvSpPr>
          <p:nvPr>
            <p:ph idx="1" hasCustomPrompt="1"/>
          </p:nvPr>
        </p:nvSpPr>
        <p:spPr>
          <a:xfrm>
            <a:off x="3270900" y="1434190"/>
            <a:ext cx="5472527" cy="4584841"/>
          </a:xfrm>
        </p:spPr>
        <p:txBody>
          <a:bodyPr/>
          <a:lstStyle>
            <a:lvl1pPr>
              <a:defRPr/>
            </a:lvl1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pic>
        <p:nvPicPr>
          <p:cNvPr id="3" name="Graphic 2">
            <a:extLst>
              <a:ext uri="{FF2B5EF4-FFF2-40B4-BE49-F238E27FC236}">
                <a16:creationId xmlns:a16="http://schemas.microsoft.com/office/drawing/2014/main" id="{E9DB73A5-19DD-458A-A6D2-8AE467CDCE9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416320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re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3270901" y="475488"/>
            <a:ext cx="1904958"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CA" noProof="0" dirty="0"/>
              <a:t>Title here</a:t>
            </a:r>
          </a:p>
        </p:txBody>
      </p:sp>
      <p:sp>
        <p:nvSpPr>
          <p:cNvPr id="2" name="Title 1"/>
          <p:cNvSpPr>
            <a:spLocks noGrp="1"/>
          </p:cNvSpPr>
          <p:nvPr>
            <p:ph type="title" hasCustomPrompt="1"/>
          </p:nvPr>
        </p:nvSpPr>
        <p:spPr>
          <a:xfrm>
            <a:off x="400572" y="463844"/>
            <a:ext cx="2467680" cy="3401475"/>
          </a:xfrm>
        </p:spPr>
        <p:txBody>
          <a:bodyPr anchor="t">
            <a:noAutofit/>
          </a:bodyPr>
          <a:lstStyle>
            <a:lvl1pPr>
              <a:lnSpc>
                <a:spcPct val="95000"/>
              </a:lnSpc>
              <a:spcBef>
                <a:spcPts val="0"/>
              </a:spcBef>
              <a:defRPr sz="3200" baseline="0">
                <a:solidFill>
                  <a:schemeClr val="bg1"/>
                </a:solidFill>
              </a:defRPr>
            </a:lvl1pPr>
          </a:lstStyle>
          <a:p>
            <a:r>
              <a:rPr lang="en-CA" noProof="0" dirty="0"/>
              <a:t>Title </a:t>
            </a:r>
            <a:br>
              <a:rPr lang="en-CA" noProof="0" dirty="0"/>
            </a:br>
            <a:r>
              <a:rPr lang="en-CA" noProof="0" dirty="0"/>
              <a:t>of slide</a:t>
            </a:r>
          </a:p>
        </p:txBody>
      </p:sp>
      <p:sp>
        <p:nvSpPr>
          <p:cNvPr id="4" name="Date Placeholder 3"/>
          <p:cNvSpPr>
            <a:spLocks noGrp="1"/>
          </p:cNvSpPr>
          <p:nvPr>
            <p:ph type="dt" sz="half" idx="10"/>
          </p:nvPr>
        </p:nvSpPr>
        <p:spPr>
          <a:xfrm>
            <a:off x="8807965" y="7010398"/>
            <a:ext cx="336035" cy="45720"/>
          </a:xfrm>
        </p:spPr>
        <p:txBody>
          <a:bodyPr/>
          <a:lstStyle/>
          <a:p>
            <a:fld id="{2225BEF7-362C-47A2-99CE-F92BC52601A4}" type="datetime4">
              <a:rPr lang="en-CA" smtClean="0"/>
              <a:t>April 13, 2023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14" name="Text Placeholder 19">
            <a:extLst>
              <a:ext uri="{FF2B5EF4-FFF2-40B4-BE49-F238E27FC236}">
                <a16:creationId xmlns:a16="http://schemas.microsoft.com/office/drawing/2014/main" id="{A51932F0-EBB7-48D2-9591-40F3F9E75737}"/>
              </a:ext>
            </a:extLst>
          </p:cNvPr>
          <p:cNvSpPr>
            <a:spLocks noGrp="1"/>
          </p:cNvSpPr>
          <p:nvPr>
            <p:ph type="body" sz="quarter" idx="20" hasCustomPrompt="1"/>
          </p:nvPr>
        </p:nvSpPr>
        <p:spPr>
          <a:xfrm>
            <a:off x="5576424" y="475488"/>
            <a:ext cx="3166686" cy="792162"/>
          </a:xfrm>
        </p:spPr>
        <p:txBody>
          <a:bodyPr anchor="t"/>
          <a:lstStyle>
            <a:lvl1pPr marL="0" indent="0">
              <a:lnSpc>
                <a:spcPct val="95000"/>
              </a:lnSpc>
              <a:spcBef>
                <a:spcPts val="0"/>
              </a:spcBef>
              <a:buNone/>
              <a:defRPr sz="2400" b="0">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CA" noProof="0" dirty="0"/>
              <a:t>Optional title</a:t>
            </a:r>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270901" y="6170281"/>
            <a:ext cx="5082077"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sp>
        <p:nvSpPr>
          <p:cNvPr id="10" name="Text Placeholder 9">
            <a:extLst>
              <a:ext uri="{FF2B5EF4-FFF2-40B4-BE49-F238E27FC236}">
                <a16:creationId xmlns:a16="http://schemas.microsoft.com/office/drawing/2014/main" id="{86456917-5A0D-4B01-9F9A-CC2545886632}"/>
              </a:ext>
            </a:extLst>
          </p:cNvPr>
          <p:cNvSpPr>
            <a:spLocks noGrp="1"/>
          </p:cNvSpPr>
          <p:nvPr>
            <p:ph type="body" sz="quarter" idx="21" hasCustomPrompt="1"/>
          </p:nvPr>
        </p:nvSpPr>
        <p:spPr>
          <a:xfrm>
            <a:off x="3270901" y="1435609"/>
            <a:ext cx="1904958" cy="4583424"/>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CA" noProof="0" dirty="0"/>
              <a:t>Click to add body copy</a:t>
            </a:r>
          </a:p>
          <a:p>
            <a:pPr lvl="1"/>
            <a:r>
              <a:rPr lang="en-CA" noProof="0" dirty="0"/>
              <a:t>Second level</a:t>
            </a:r>
          </a:p>
          <a:p>
            <a:pPr lvl="2"/>
            <a:r>
              <a:rPr lang="en-CA" noProof="0" dirty="0"/>
              <a:t>Third level</a:t>
            </a:r>
          </a:p>
          <a:p>
            <a:pPr lvl="3"/>
            <a:r>
              <a:rPr lang="en-CA" noProof="0" dirty="0"/>
              <a:t>Fourth level</a:t>
            </a:r>
          </a:p>
        </p:txBody>
      </p:sp>
      <p:sp>
        <p:nvSpPr>
          <p:cNvPr id="15" name="Content Placeholder 14">
            <a:extLst>
              <a:ext uri="{FF2B5EF4-FFF2-40B4-BE49-F238E27FC236}">
                <a16:creationId xmlns:a16="http://schemas.microsoft.com/office/drawing/2014/main" id="{50063603-5807-4630-8EB7-C1EBC7302DA8}"/>
              </a:ext>
            </a:extLst>
          </p:cNvPr>
          <p:cNvSpPr>
            <a:spLocks noGrp="1"/>
          </p:cNvSpPr>
          <p:nvPr>
            <p:ph sz="quarter" idx="22" hasCustomPrompt="1"/>
          </p:nvPr>
        </p:nvSpPr>
        <p:spPr>
          <a:xfrm>
            <a:off x="5576432" y="1435609"/>
            <a:ext cx="3166996" cy="4583424"/>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CA" noProof="0" dirty="0"/>
              <a:t>Add body copy or click icon for other content options</a:t>
            </a:r>
          </a:p>
          <a:p>
            <a:pPr lvl="1"/>
            <a:r>
              <a:rPr lang="en-CA" noProof="0" dirty="0"/>
              <a:t>Second level</a:t>
            </a:r>
          </a:p>
          <a:p>
            <a:pPr lvl="2"/>
            <a:r>
              <a:rPr lang="en-CA" noProof="0" dirty="0"/>
              <a:t>Third level</a:t>
            </a:r>
          </a:p>
          <a:p>
            <a:pPr lvl="3"/>
            <a:r>
              <a:rPr lang="en-CA" noProof="0" dirty="0"/>
              <a:t>Fourth level</a:t>
            </a:r>
          </a:p>
        </p:txBody>
      </p:sp>
      <p:pic>
        <p:nvPicPr>
          <p:cNvPr id="3" name="Graphic 2">
            <a:extLst>
              <a:ext uri="{FF2B5EF4-FFF2-40B4-BE49-F238E27FC236}">
                <a16:creationId xmlns:a16="http://schemas.microsoft.com/office/drawing/2014/main" id="{6F1B1749-88F9-4BA5-9FF2-EE9E2126FAC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357698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66896-6C98-4CA5-8352-966F1C5B8B94}" type="datetime4">
              <a:rPr lang="en-CA" smtClean="0"/>
              <a:t>April 13, 2023</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BB333B34-C87C-402E-ABB0-13B7C9DEBBC4}" type="slidenum">
              <a:rPr/>
              <a:t>‹#›</a:t>
            </a:fld>
            <a:endParaRPr dirty="0"/>
          </a:p>
        </p:txBody>
      </p:sp>
    </p:spTree>
    <p:extLst>
      <p:ext uri="{BB962C8B-B14F-4D97-AF65-F5344CB8AC3E}">
        <p14:creationId xmlns:p14="http://schemas.microsoft.com/office/powerpoint/2010/main" val="27876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baseline="0"/>
            </a:lvl1pPr>
          </a:lstStyle>
          <a:p>
            <a:r>
              <a:rPr lang="en-CA" noProof="0" dirty="0"/>
              <a:t>Slide title</a:t>
            </a:r>
          </a:p>
        </p:txBody>
      </p:sp>
      <p:sp>
        <p:nvSpPr>
          <p:cNvPr id="3" name="Content Placeholder 2"/>
          <p:cNvSpPr>
            <a:spLocks noGrp="1"/>
          </p:cNvSpPr>
          <p:nvPr>
            <p:ph idx="1" hasCustomPrompt="1"/>
          </p:nvPr>
        </p:nvSpPr>
        <p:spPr>
          <a:xfrm>
            <a:off x="398463" y="1434190"/>
            <a:ext cx="8347076"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10"/>
          </p:nvPr>
        </p:nvSpPr>
        <p:spPr>
          <a:xfrm>
            <a:off x="8807965" y="7010398"/>
            <a:ext cx="336035" cy="45720"/>
          </a:xfrm>
        </p:spPr>
        <p:txBody>
          <a:bodyPr/>
          <a:lstStyle/>
          <a:p>
            <a:fld id="{00AC8BC0-4B7F-45B2-9F9D-C2C3E01E876C}" type="datetime4">
              <a:rPr lang="en-CA" smtClean="0"/>
              <a:t>April 13, 2023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Tree>
    <p:extLst>
      <p:ext uri="{BB962C8B-B14F-4D97-AF65-F5344CB8AC3E}">
        <p14:creationId xmlns:p14="http://schemas.microsoft.com/office/powerpoint/2010/main" val="273934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B2C3B442-1249-4FC3-83EE-3BA61C9623C1}" type="datetime4">
              <a:rPr lang="en-CA" smtClean="0"/>
              <a:t>April 13, 2023</a:t>
            </a:fld>
            <a:endParaRPr lang="en-US"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B333B34-C87C-402E-ABB0-13B7C9DEBBC4}" type="slidenum">
              <a:rPr lang="en-CA" smtClean="0"/>
              <a:pPr/>
              <a:t>‹#›</a:t>
            </a:fld>
            <a:endParaRPr lang="en-CA" dirty="0"/>
          </a:p>
        </p:txBody>
      </p:sp>
      <p:pic>
        <p:nvPicPr>
          <p:cNvPr id="2" name="Graphic 1">
            <a:extLst>
              <a:ext uri="{FF2B5EF4-FFF2-40B4-BE49-F238E27FC236}">
                <a16:creationId xmlns:a16="http://schemas.microsoft.com/office/drawing/2014/main" id="{2065AA00-BE9A-4802-A82F-20C9FFDAF1A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168636" y="2659696"/>
            <a:ext cx="4806728" cy="1538609"/>
          </a:xfrm>
          <a:prstGeom prst="rect">
            <a:avLst/>
          </a:prstGeom>
        </p:spPr>
      </p:pic>
    </p:spTree>
    <p:extLst>
      <p:ext uri="{BB962C8B-B14F-4D97-AF65-F5344CB8AC3E}">
        <p14:creationId xmlns:p14="http://schemas.microsoft.com/office/powerpoint/2010/main" val="394887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etting starte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3644089-4705-4322-A72A-2DE718A0D3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18210" y="4612693"/>
            <a:ext cx="1123138" cy="842400"/>
          </a:xfrm>
          <a:prstGeom prst="rect">
            <a:avLst/>
          </a:prstGeom>
          <a:ln w="3175">
            <a:solidFill>
              <a:schemeClr val="bg2">
                <a:lumMod val="60000"/>
                <a:lumOff val="40000"/>
              </a:schemeClr>
            </a:solidFill>
          </a:ln>
        </p:spPr>
      </p:pic>
      <p:sp>
        <p:nvSpPr>
          <p:cNvPr id="17" name="Rectangle 16">
            <a:extLst>
              <a:ext uri="{FF2B5EF4-FFF2-40B4-BE49-F238E27FC236}">
                <a16:creationId xmlns:a16="http://schemas.microsoft.com/office/drawing/2014/main" id="{99911C52-8BD4-4F0D-866B-C996C90A70C0}"/>
              </a:ext>
            </a:extLst>
          </p:cNvPr>
          <p:cNvSpPr/>
          <p:nvPr userDrawn="1"/>
        </p:nvSpPr>
        <p:spPr>
          <a:xfrm>
            <a:off x="405925" y="1584823"/>
            <a:ext cx="8229600" cy="3874907"/>
          </a:xfrm>
          <a:prstGeom prst="rect">
            <a:avLst/>
          </a:prstGeom>
        </p:spPr>
        <p:txBody>
          <a:bodyPr wrap="square" lIns="0" rIns="0">
            <a:spAutoFit/>
          </a:bodyPr>
          <a:lstStyle/>
          <a:p>
            <a:pPr marL="0" marR="0" lvl="0" indent="0" algn="l" defTabSz="914400" rtl="0" eaLnBrk="1" fontAlgn="auto" latinLnBrk="0" hangingPunct="1">
              <a:lnSpc>
                <a:spcPct val="95000"/>
              </a:lnSpc>
              <a:spcBef>
                <a:spcPts val="1200"/>
              </a:spcBef>
              <a:spcAft>
                <a:spcPts val="0"/>
              </a:spcAft>
              <a:buClrTx/>
              <a:buSzTx/>
              <a:buFont typeface="Arial" panose="020B0604020202020204" pitchFamily="34" charset="0"/>
              <a:buNone/>
              <a:tabLst/>
              <a:defRPr/>
            </a:pPr>
            <a:r>
              <a:rPr kumimoji="0" lang="en-CA" sz="1400" b="1" i="0" u="none" strike="noStrike" kern="1200" cap="none" spc="0" normalizeH="0" baseline="0" noProof="0" dirty="0">
                <a:ln>
                  <a:noFill/>
                </a:ln>
                <a:solidFill>
                  <a:prstClr val="black"/>
                </a:solidFill>
                <a:effectLst/>
                <a:uLnTx/>
                <a:uFillTx/>
                <a:latin typeface="+mn-lt"/>
                <a:ea typeface="+mn-ea"/>
                <a:cs typeface="+mn-cs"/>
              </a:rPr>
              <a:t>A few recommendations: </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CA" sz="1400" b="0" i="0" u="none" strike="noStrike" kern="1200" cap="none" spc="0" normalizeH="0" baseline="0" noProof="0" dirty="0">
                <a:ln>
                  <a:noFill/>
                </a:ln>
                <a:solidFill>
                  <a:prstClr val="black"/>
                </a:solidFill>
                <a:effectLst/>
                <a:uLnTx/>
                <a:uFillTx/>
                <a:latin typeface="+mn-lt"/>
                <a:ea typeface="+mn-ea"/>
                <a:cs typeface="+mn-cs"/>
              </a:rPr>
              <a:t>Sample slides are included to help you get started. You can edit these sample slides or insert new slides, however it is recommended you maintain a consistent title and finishing slide.</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CA" sz="1400" b="0" i="0" u="none" strike="noStrike" kern="1200" cap="none" spc="0" normalizeH="0" baseline="0" noProof="0" dirty="0">
                <a:ln>
                  <a:noFill/>
                </a:ln>
                <a:solidFill>
                  <a:prstClr val="black"/>
                </a:solidFill>
                <a:effectLst/>
                <a:uLnTx/>
                <a:uFillTx/>
                <a:latin typeface="+mn-lt"/>
                <a:ea typeface="+mn-ea"/>
                <a:cs typeface="+mn-cs"/>
              </a:rPr>
              <a:t>Maintain the integrity of the key template features: Ensure consistency in locations and space around the logo, leverage the Manulife JH color palette and Arial font, and use the icons and images that have been provided for you.</a:t>
            </a:r>
            <a:endParaRPr kumimoji="0" lang="en-CA" sz="1400" b="0" i="0" u="none" strike="noStrike" kern="1200" cap="none" spc="0" normalizeH="0" baseline="0" noProof="0" dirty="0">
              <a:ln>
                <a:noFill/>
              </a:ln>
              <a:solidFill>
                <a:schemeClr val="bg1"/>
              </a:solidFill>
              <a:effectLst/>
              <a:uLnTx/>
              <a:uFillTx/>
              <a:latin typeface="Arial" panose="02020503040401060103" pitchFamily="18" charset="0"/>
              <a:ea typeface="+mn-ea"/>
              <a:cs typeface="+mn-cs"/>
            </a:endParaRPr>
          </a:p>
          <a:p>
            <a:pPr marL="228600" marR="0" lvl="0" indent="-228600" algn="l" defTabSz="914400" rtl="0" eaLnBrk="1" fontAlgn="auto" latinLnBrk="0" hangingPunct="1">
              <a:lnSpc>
                <a:spcPct val="100000"/>
              </a:lnSpc>
              <a:spcBef>
                <a:spcPts val="1200"/>
              </a:spcBef>
              <a:spcAft>
                <a:spcPts val="0"/>
              </a:spcAft>
              <a:buClrTx/>
              <a:buSzPct val="100000"/>
              <a:buFont typeface="Arial" panose="020B0604020202020204" pitchFamily="34" charset="0"/>
              <a:buChar char="•"/>
              <a:tabLst/>
              <a:defRPr/>
            </a:pPr>
            <a:endParaRPr kumimoji="0" lang="en-CA" sz="2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endParaRPr kumimoji="0" lang="en-CA" sz="3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kumimoji="0" lang="en-CA" sz="1400" b="1" i="0" u="none" strike="noStrike" kern="1200" cap="none" spc="0" normalizeH="0" baseline="0" noProof="0" dirty="0">
                <a:ln>
                  <a:noFill/>
                </a:ln>
                <a:solidFill>
                  <a:prstClr val="black"/>
                </a:solidFill>
                <a:effectLst/>
                <a:uLnTx/>
                <a:uFillTx/>
                <a:latin typeface="+mn-lt"/>
                <a:ea typeface="+mn-ea"/>
                <a:cs typeface="+mn-cs"/>
              </a:rPr>
              <a:t>If you have any questions or concerns, </a:t>
            </a:r>
            <a:br>
              <a:rPr kumimoji="0" lang="en-CA" sz="1400" b="1" i="0" u="none" strike="noStrike" kern="1200" cap="none" spc="0" normalizeH="0" baseline="0" noProof="0" dirty="0">
                <a:ln>
                  <a:noFill/>
                </a:ln>
                <a:solidFill>
                  <a:prstClr val="black"/>
                </a:solidFill>
                <a:effectLst/>
                <a:uLnTx/>
                <a:uFillTx/>
                <a:latin typeface="+mn-lt"/>
                <a:ea typeface="+mn-ea"/>
                <a:cs typeface="+mn-cs"/>
              </a:rPr>
            </a:br>
            <a:r>
              <a:rPr kumimoji="0" lang="en-CA" sz="1400" b="1" i="0" u="none" strike="noStrike" kern="1200" cap="none" spc="0" normalizeH="0" baseline="0" noProof="0" dirty="0">
                <a:ln>
                  <a:noFill/>
                </a:ln>
                <a:solidFill>
                  <a:prstClr val="black"/>
                </a:solidFill>
                <a:effectLst/>
                <a:uLnTx/>
                <a:uFillTx/>
                <a:latin typeface="+mn-lt"/>
                <a:ea typeface="+mn-ea"/>
                <a:cs typeface="+mn-cs"/>
              </a:rPr>
              <a:t>please email us at brand@manulife.com.</a:t>
            </a:r>
          </a:p>
          <a:p>
            <a:pPr marL="228600" marR="0" lvl="0" indent="-228600" algn="l" defTabSz="914400" rtl="0" eaLnBrk="1" fontAlgn="auto" latinLnBrk="0" hangingPunct="1">
              <a:lnSpc>
                <a:spcPct val="100000"/>
              </a:lnSpc>
              <a:spcBef>
                <a:spcPts val="1200"/>
              </a:spcBef>
              <a:spcAft>
                <a:spcPts val="0"/>
              </a:spcAft>
              <a:buClrTx/>
              <a:buSzPct val="100000"/>
              <a:buFont typeface="Arial" panose="020B0604020202020204" pitchFamily="34" charset="0"/>
              <a:buChar char="•"/>
              <a:tabLst/>
              <a:defRPr/>
            </a:pPr>
            <a:endParaRPr kumimoji="0" lang="en-CA"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5" name="Rectangle 14">
            <a:extLst>
              <a:ext uri="{FF2B5EF4-FFF2-40B4-BE49-F238E27FC236}">
                <a16:creationId xmlns:a16="http://schemas.microsoft.com/office/drawing/2014/main" id="{11E92F06-F4FB-4621-9169-B57FD0A41EED}"/>
              </a:ext>
            </a:extLst>
          </p:cNvPr>
          <p:cNvSpPr/>
          <p:nvPr userDrawn="1"/>
        </p:nvSpPr>
        <p:spPr>
          <a:xfrm>
            <a:off x="388832" y="950979"/>
            <a:ext cx="8359312" cy="400110"/>
          </a:xfrm>
          <a:prstGeom prst="rect">
            <a:avLst/>
          </a:prstGeom>
        </p:spPr>
        <p:txBody>
          <a:bodyPr wrap="square" lIns="0" rIns="0">
            <a:spAutoFit/>
          </a:bodyPr>
          <a:lstStyle/>
          <a:p>
            <a:r>
              <a:rPr kumimoji="0" lang="en-US" sz="2000" b="1" i="0" u="none" strike="noStrike" kern="1200" cap="none" spc="0" normalizeH="0" baseline="0" noProof="0" dirty="0">
                <a:ln>
                  <a:noFill/>
                </a:ln>
                <a:solidFill>
                  <a:prstClr val="black"/>
                </a:solidFill>
                <a:effectLst/>
                <a:uLnTx/>
                <a:uFillTx/>
                <a:latin typeface="+mn-lt"/>
                <a:ea typeface="+mj-ea"/>
                <a:cs typeface="+mj-cs"/>
              </a:rPr>
              <a:t>Getting Started – </a:t>
            </a:r>
            <a:r>
              <a:rPr kumimoji="0" lang="en-US" sz="2000" b="1" i="0" u="none" strike="noStrike" kern="1200" cap="none" spc="0" normalizeH="0" baseline="0" noProof="0" dirty="0">
                <a:ln>
                  <a:noFill/>
                </a:ln>
                <a:solidFill>
                  <a:prstClr val="black"/>
                </a:solidFill>
                <a:effectLst/>
                <a:uLnTx/>
                <a:uFillTx/>
                <a:latin typeface="+mn-lt"/>
                <a:ea typeface="+mn-ea"/>
                <a:cs typeface="+mn-cs"/>
              </a:rPr>
              <a:t>Official John Hancock Template</a:t>
            </a:r>
            <a:endParaRPr lang="en-CA" sz="1600" dirty="0"/>
          </a:p>
        </p:txBody>
      </p:sp>
      <p:sp>
        <p:nvSpPr>
          <p:cNvPr id="2" name="Date Placeholder 1"/>
          <p:cNvSpPr>
            <a:spLocks noGrp="1"/>
          </p:cNvSpPr>
          <p:nvPr userDrawn="1">
            <p:ph type="dt" sz="half" idx="10"/>
          </p:nvPr>
        </p:nvSpPr>
        <p:spPr/>
        <p:txBody>
          <a:bodyPr/>
          <a:lstStyle/>
          <a:p>
            <a:fld id="{61A4BEF5-9A05-4D20-83E5-233E87403DC0}" type="datetime4">
              <a:rPr lang="en-CA" smtClean="0"/>
              <a:t>April 13, 2023</a:t>
            </a:fld>
            <a:endParaRPr dirty="0"/>
          </a:p>
        </p:txBody>
      </p:sp>
      <p:sp>
        <p:nvSpPr>
          <p:cNvPr id="3" name="Footer Placeholder 2"/>
          <p:cNvSpPr>
            <a:spLocks noGrp="1"/>
          </p:cNvSpPr>
          <p:nvPr userDrawn="1">
            <p:ph type="ftr" sz="quarter" idx="11"/>
          </p:nvPr>
        </p:nvSpPr>
        <p:spPr/>
        <p:txBody>
          <a:bodyPr/>
          <a:lstStyle/>
          <a:p>
            <a:endParaRPr dirty="0"/>
          </a:p>
        </p:txBody>
      </p:sp>
      <p:sp>
        <p:nvSpPr>
          <p:cNvPr id="4" name="Slide Number Placeholder 3"/>
          <p:cNvSpPr>
            <a:spLocks noGrp="1"/>
          </p:cNvSpPr>
          <p:nvPr userDrawn="1">
            <p:ph type="sldNum" sz="quarter" idx="12"/>
          </p:nvPr>
        </p:nvSpPr>
        <p:spPr/>
        <p:txBody>
          <a:bodyPr/>
          <a:lstStyle/>
          <a:p>
            <a:fld id="{BB333B34-C87C-402E-ABB0-13B7C9DEBBC4}" type="slidenum">
              <a:rPr/>
              <a:t>‹#›</a:t>
            </a:fld>
            <a:endParaRPr dirty="0"/>
          </a:p>
        </p:txBody>
      </p:sp>
      <p:sp>
        <p:nvSpPr>
          <p:cNvPr id="9" name="Rectangle 8">
            <a:extLst>
              <a:ext uri="{FF2B5EF4-FFF2-40B4-BE49-F238E27FC236}">
                <a16:creationId xmlns:a16="http://schemas.microsoft.com/office/drawing/2014/main" id="{A153B09A-151F-464A-973F-FF30F816F5E8}"/>
              </a:ext>
            </a:extLst>
          </p:cNvPr>
          <p:cNvSpPr/>
          <p:nvPr userDrawn="1"/>
        </p:nvSpPr>
        <p:spPr>
          <a:xfrm>
            <a:off x="397379" y="359681"/>
            <a:ext cx="2630528" cy="246221"/>
          </a:xfrm>
          <a:prstGeom prst="rect">
            <a:avLst/>
          </a:prstGeom>
        </p:spPr>
        <p:txBody>
          <a:bodyPr wrap="none" lIns="0" rIns="0">
            <a:spAutoFit/>
          </a:bodyPr>
          <a:lstStyle/>
          <a:p>
            <a:r>
              <a:rPr lang="en-US" sz="1000" dirty="0">
                <a:latin typeface="+mn-lt"/>
              </a:rPr>
              <a:t>For use with Microsoft Office PowerPoint 365</a:t>
            </a:r>
            <a:endParaRPr lang="en-US" sz="1000" dirty="0">
              <a:solidFill>
                <a:schemeClr val="bg1"/>
              </a:solidFill>
              <a:latin typeface="+mn-lt"/>
            </a:endParaRPr>
          </a:p>
        </p:txBody>
      </p:sp>
      <p:pic>
        <p:nvPicPr>
          <p:cNvPr id="26" name="Picture 25">
            <a:extLst>
              <a:ext uri="{FF2B5EF4-FFF2-40B4-BE49-F238E27FC236}">
                <a16:creationId xmlns:a16="http://schemas.microsoft.com/office/drawing/2014/main" id="{5F80FE37-0C37-426A-9A7C-C4607B72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19486" y="4813375"/>
            <a:ext cx="1123138" cy="842400"/>
          </a:xfrm>
          <a:prstGeom prst="rect">
            <a:avLst/>
          </a:prstGeom>
          <a:ln w="3175">
            <a:solidFill>
              <a:schemeClr val="bg2">
                <a:lumMod val="60000"/>
                <a:lumOff val="40000"/>
              </a:schemeClr>
            </a:solidFill>
          </a:ln>
        </p:spPr>
      </p:pic>
      <p:pic>
        <p:nvPicPr>
          <p:cNvPr id="32" name="Picture 31">
            <a:extLst>
              <a:ext uri="{FF2B5EF4-FFF2-40B4-BE49-F238E27FC236}">
                <a16:creationId xmlns:a16="http://schemas.microsoft.com/office/drawing/2014/main" id="{D4709FE6-3695-4F77-AB3C-1F4593BC038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76525" y="5083923"/>
            <a:ext cx="1123138" cy="842400"/>
          </a:xfrm>
          <a:prstGeom prst="rect">
            <a:avLst/>
          </a:prstGeom>
          <a:ln w="3175">
            <a:solidFill>
              <a:schemeClr val="bg2">
                <a:lumMod val="60000"/>
                <a:lumOff val="40000"/>
              </a:schemeClr>
            </a:solidFill>
          </a:ln>
        </p:spPr>
      </p:pic>
      <p:pic>
        <p:nvPicPr>
          <p:cNvPr id="34" name="Picture 33">
            <a:extLst>
              <a:ext uri="{FF2B5EF4-FFF2-40B4-BE49-F238E27FC236}">
                <a16:creationId xmlns:a16="http://schemas.microsoft.com/office/drawing/2014/main" id="{01D7D302-D8E0-46FC-A601-0E3A8AA01EE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118931" y="5364885"/>
            <a:ext cx="1123138" cy="842400"/>
          </a:xfrm>
          <a:prstGeom prst="rect">
            <a:avLst/>
          </a:prstGeom>
          <a:ln w="3175">
            <a:solidFill>
              <a:schemeClr val="bg2">
                <a:lumMod val="60000"/>
                <a:lumOff val="40000"/>
              </a:schemeClr>
            </a:solidFill>
          </a:ln>
        </p:spPr>
      </p:pic>
      <p:pic>
        <p:nvPicPr>
          <p:cNvPr id="36" name="Picture 35">
            <a:extLst>
              <a:ext uri="{FF2B5EF4-FFF2-40B4-BE49-F238E27FC236}">
                <a16:creationId xmlns:a16="http://schemas.microsoft.com/office/drawing/2014/main" id="{55F55546-24F9-48BE-893C-065019F5EFF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199467" y="3600268"/>
            <a:ext cx="1123138" cy="842400"/>
          </a:xfrm>
          <a:prstGeom prst="rect">
            <a:avLst/>
          </a:prstGeom>
          <a:ln w="3175">
            <a:solidFill>
              <a:schemeClr val="bg2">
                <a:lumMod val="60000"/>
                <a:lumOff val="40000"/>
              </a:schemeClr>
            </a:solidFill>
          </a:ln>
        </p:spPr>
      </p:pic>
      <p:pic>
        <p:nvPicPr>
          <p:cNvPr id="40" name="Picture 39">
            <a:extLst>
              <a:ext uri="{FF2B5EF4-FFF2-40B4-BE49-F238E27FC236}">
                <a16:creationId xmlns:a16="http://schemas.microsoft.com/office/drawing/2014/main" id="{7CA77317-DBF9-45AA-8C30-95ADF719E5B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655112" y="3840015"/>
            <a:ext cx="1123138" cy="842400"/>
          </a:xfrm>
          <a:prstGeom prst="rect">
            <a:avLst/>
          </a:prstGeom>
          <a:ln w="3175">
            <a:solidFill>
              <a:schemeClr val="bg2">
                <a:lumMod val="60000"/>
                <a:lumOff val="40000"/>
              </a:schemeClr>
            </a:solidFill>
          </a:ln>
        </p:spPr>
      </p:pic>
      <p:pic>
        <p:nvPicPr>
          <p:cNvPr id="42" name="Picture 41">
            <a:extLst>
              <a:ext uri="{FF2B5EF4-FFF2-40B4-BE49-F238E27FC236}">
                <a16:creationId xmlns:a16="http://schemas.microsoft.com/office/drawing/2014/main" id="{22641068-07DC-4587-976C-D813F272D5E7}"/>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104949" y="4114046"/>
            <a:ext cx="1123138" cy="842400"/>
          </a:xfrm>
          <a:prstGeom prst="rect">
            <a:avLst/>
          </a:prstGeom>
          <a:ln w="3175">
            <a:solidFill>
              <a:schemeClr val="bg2">
                <a:lumMod val="60000"/>
                <a:lumOff val="40000"/>
              </a:schemeClr>
            </a:solidFill>
          </a:ln>
        </p:spPr>
      </p:pic>
      <p:pic>
        <p:nvPicPr>
          <p:cNvPr id="44" name="Picture 43">
            <a:extLst>
              <a:ext uri="{FF2B5EF4-FFF2-40B4-BE49-F238E27FC236}">
                <a16:creationId xmlns:a16="http://schemas.microsoft.com/office/drawing/2014/main" id="{76FF3DE5-7067-440A-899C-05D41F2B13B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549084" y="4375004"/>
            <a:ext cx="1123138" cy="842400"/>
          </a:xfrm>
          <a:prstGeom prst="rect">
            <a:avLst/>
          </a:prstGeom>
          <a:ln w="3175">
            <a:solidFill>
              <a:schemeClr val="bg2">
                <a:lumMod val="60000"/>
                <a:lumOff val="40000"/>
              </a:schemeClr>
            </a:solidFill>
          </a:ln>
        </p:spPr>
      </p:pic>
    </p:spTree>
    <p:extLst>
      <p:ext uri="{BB962C8B-B14F-4D97-AF65-F5344CB8AC3E}">
        <p14:creationId xmlns:p14="http://schemas.microsoft.com/office/powerpoint/2010/main" val="140848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etting started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9911C52-8BD4-4F0D-866B-C996C90A70C0}"/>
              </a:ext>
            </a:extLst>
          </p:cNvPr>
          <p:cNvSpPr/>
          <p:nvPr userDrawn="1"/>
        </p:nvSpPr>
        <p:spPr>
          <a:xfrm>
            <a:off x="307561" y="1576406"/>
            <a:ext cx="4065715" cy="1577355"/>
          </a:xfrm>
          <a:prstGeom prst="rect">
            <a:avLst/>
          </a:prstGeom>
        </p:spPr>
        <p:txBody>
          <a:bodyPr wrap="square">
            <a:spAutoFit/>
          </a:bodyPr>
          <a:lstStyle/>
          <a:p>
            <a:pPr marL="0" indent="0">
              <a:lnSpc>
                <a:spcPct val="95000"/>
              </a:lnSpc>
              <a:spcBef>
                <a:spcPts val="1200"/>
              </a:spcBef>
              <a:buNone/>
            </a:pPr>
            <a:r>
              <a:rPr lang="en-US" sz="1400" b="1" dirty="0"/>
              <a:t>To insert a new slide</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Click the bottom of the New Slide button on the Home tab.</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Choose a layout from the gallery.</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Add content using </a:t>
            </a:r>
            <a:r>
              <a:rPr lang="en-US" sz="1400" dirty="0"/>
              <a:t>the default boxes provided.</a:t>
            </a:r>
          </a:p>
        </p:txBody>
      </p:sp>
      <p:sp>
        <p:nvSpPr>
          <p:cNvPr id="15" name="Rectangle 14">
            <a:extLst>
              <a:ext uri="{FF2B5EF4-FFF2-40B4-BE49-F238E27FC236}">
                <a16:creationId xmlns:a16="http://schemas.microsoft.com/office/drawing/2014/main" id="{11E92F06-F4FB-4621-9169-B57FD0A41EED}"/>
              </a:ext>
            </a:extLst>
          </p:cNvPr>
          <p:cNvSpPr/>
          <p:nvPr userDrawn="1"/>
        </p:nvSpPr>
        <p:spPr>
          <a:xfrm>
            <a:off x="307562" y="950979"/>
            <a:ext cx="5836649" cy="400110"/>
          </a:xfrm>
          <a:prstGeom prst="rect">
            <a:avLst/>
          </a:prstGeom>
        </p:spPr>
        <p:txBody>
          <a:bodyPr wrap="square">
            <a:spAutoFit/>
          </a:bodyPr>
          <a:lstStyle/>
          <a:p>
            <a:r>
              <a:rPr kumimoji="0" lang="en-US" sz="2000" b="1" i="0" u="none" strike="noStrike" kern="1200" cap="none" spc="0" normalizeH="0" baseline="0" noProof="0" dirty="0">
                <a:ln>
                  <a:noFill/>
                </a:ln>
                <a:solidFill>
                  <a:prstClr val="black"/>
                </a:solidFill>
                <a:effectLst/>
                <a:uLnTx/>
                <a:uFillTx/>
                <a:latin typeface="+mn-lt"/>
                <a:ea typeface="+mj-ea"/>
                <a:cs typeface="+mj-cs"/>
              </a:rPr>
              <a:t>To Insert or Change a Slide</a:t>
            </a:r>
            <a:endParaRPr lang="en-CA" sz="1600" dirty="0"/>
          </a:p>
        </p:txBody>
      </p:sp>
      <p:sp>
        <p:nvSpPr>
          <p:cNvPr id="2" name="Date Placeholder 1"/>
          <p:cNvSpPr>
            <a:spLocks noGrp="1"/>
          </p:cNvSpPr>
          <p:nvPr>
            <p:ph type="dt" sz="half" idx="10"/>
          </p:nvPr>
        </p:nvSpPr>
        <p:spPr/>
        <p:txBody>
          <a:bodyPr/>
          <a:lstStyle/>
          <a:p>
            <a:fld id="{9C607C0D-E009-46A8-9602-4C9F4E3543F3}" type="datetime4">
              <a:rPr lang="en-CA" smtClean="0"/>
              <a:t>April 13, 2023</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BB333B34-C87C-402E-ABB0-13B7C9DEBBC4}" type="slidenum">
              <a:rPr/>
              <a:t>‹#›</a:t>
            </a:fld>
            <a:endParaRPr dirty="0"/>
          </a:p>
        </p:txBody>
      </p:sp>
      <p:sp>
        <p:nvSpPr>
          <p:cNvPr id="16" name="Rectangle 15">
            <a:extLst>
              <a:ext uri="{FF2B5EF4-FFF2-40B4-BE49-F238E27FC236}">
                <a16:creationId xmlns:a16="http://schemas.microsoft.com/office/drawing/2014/main" id="{F1C17CB5-F2BE-4A24-9128-54B915A02C7D}"/>
              </a:ext>
            </a:extLst>
          </p:cNvPr>
          <p:cNvSpPr/>
          <p:nvPr userDrawn="1"/>
        </p:nvSpPr>
        <p:spPr>
          <a:xfrm>
            <a:off x="397379" y="359681"/>
            <a:ext cx="2630528" cy="246221"/>
          </a:xfrm>
          <a:prstGeom prst="rect">
            <a:avLst/>
          </a:prstGeom>
        </p:spPr>
        <p:txBody>
          <a:bodyPr wrap="none" lIns="0" rIns="0">
            <a:spAutoFit/>
          </a:bodyPr>
          <a:lstStyle/>
          <a:p>
            <a:r>
              <a:rPr lang="en-US" sz="1000" dirty="0">
                <a:latin typeface="+mn-lt"/>
              </a:rPr>
              <a:t>For use with Microsoft Office PowerPoint 365</a:t>
            </a:r>
            <a:endParaRPr lang="en-US" sz="1000" dirty="0">
              <a:solidFill>
                <a:schemeClr val="bg1"/>
              </a:solidFill>
              <a:latin typeface="+mn-lt"/>
            </a:endParaRPr>
          </a:p>
        </p:txBody>
      </p:sp>
      <p:sp>
        <p:nvSpPr>
          <p:cNvPr id="19" name="Rectangle 18">
            <a:extLst>
              <a:ext uri="{FF2B5EF4-FFF2-40B4-BE49-F238E27FC236}">
                <a16:creationId xmlns:a16="http://schemas.microsoft.com/office/drawing/2014/main" id="{F013F073-27F8-44C6-86F2-1BFB52DCC02D}"/>
              </a:ext>
            </a:extLst>
          </p:cNvPr>
          <p:cNvSpPr/>
          <p:nvPr userDrawn="1"/>
        </p:nvSpPr>
        <p:spPr>
          <a:xfrm>
            <a:off x="4710896" y="1576406"/>
            <a:ext cx="4065720" cy="1731243"/>
          </a:xfrm>
          <a:prstGeom prst="rect">
            <a:avLst/>
          </a:prstGeom>
        </p:spPr>
        <p:txBody>
          <a:bodyPr wrap="square">
            <a:spAutoFit/>
          </a:bodyPr>
          <a:lstStyle/>
          <a:p>
            <a:pPr marL="0" indent="0">
              <a:lnSpc>
                <a:spcPct val="95000"/>
              </a:lnSpc>
              <a:spcBef>
                <a:spcPts val="1200"/>
              </a:spcBef>
              <a:buNone/>
            </a:pPr>
            <a:r>
              <a:rPr lang="en-US" sz="1400" b="1" dirty="0"/>
              <a:t>To change the layout of an existing slide </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lang="en-US" sz="1400" dirty="0"/>
              <a:t>Go </a:t>
            </a:r>
            <a:r>
              <a:rPr kumimoji="0" lang="en-US" sz="1400" b="0" i="0" u="none" strike="noStrike" kern="1200" cap="none" spc="0" normalizeH="0" baseline="0" dirty="0">
                <a:ln>
                  <a:noFill/>
                </a:ln>
                <a:solidFill>
                  <a:prstClr val="black"/>
                </a:solidFill>
                <a:effectLst/>
                <a:uLnTx/>
                <a:uFillTx/>
                <a:latin typeface="+mn-lt"/>
                <a:ea typeface="+mn-ea"/>
                <a:cs typeface="+mn-cs"/>
              </a:rPr>
              <a:t>to the slide you want to change.</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Select Layout on the Home tab.</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Choose a new layout from the gallery.</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Add content </a:t>
            </a:r>
            <a:r>
              <a:rPr lang="en-US" sz="1400" dirty="0"/>
              <a:t>using the default boxes provided.</a:t>
            </a:r>
          </a:p>
        </p:txBody>
      </p:sp>
      <p:cxnSp>
        <p:nvCxnSpPr>
          <p:cNvPr id="13" name="Straight Connector 12">
            <a:extLst>
              <a:ext uri="{FF2B5EF4-FFF2-40B4-BE49-F238E27FC236}">
                <a16:creationId xmlns:a16="http://schemas.microsoft.com/office/drawing/2014/main" id="{D881C36F-DB11-4377-82A5-7916E869C5A2}"/>
              </a:ext>
            </a:extLst>
          </p:cNvPr>
          <p:cNvCxnSpPr>
            <a:cxnSpLocks/>
          </p:cNvCxnSpPr>
          <p:nvPr userDrawn="1"/>
        </p:nvCxnSpPr>
        <p:spPr>
          <a:xfrm>
            <a:off x="4572000" y="1655840"/>
            <a:ext cx="0" cy="3892832"/>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pic>
        <p:nvPicPr>
          <p:cNvPr id="5" name="Picture 4">
            <a:extLst>
              <a:ext uri="{FF2B5EF4-FFF2-40B4-BE49-F238E27FC236}">
                <a16:creationId xmlns:a16="http://schemas.microsoft.com/office/drawing/2014/main" id="{36DFD707-F222-4D4E-B8C5-EA4BFC0E5C2B}"/>
              </a:ext>
            </a:extLst>
          </p:cNvPr>
          <p:cNvPicPr>
            <a:picLocks noChangeAspect="1"/>
          </p:cNvPicPr>
          <p:nvPr userDrawn="1"/>
        </p:nvPicPr>
        <p:blipFill>
          <a:blip r:embed="rId2"/>
          <a:stretch>
            <a:fillRect/>
          </a:stretch>
        </p:blipFill>
        <p:spPr>
          <a:xfrm>
            <a:off x="4809145" y="3722382"/>
            <a:ext cx="2787445" cy="1645920"/>
          </a:xfrm>
          <a:prstGeom prst="rect">
            <a:avLst/>
          </a:prstGeom>
          <a:ln w="3175">
            <a:solidFill>
              <a:schemeClr val="bg2">
                <a:lumMod val="60000"/>
                <a:lumOff val="40000"/>
              </a:schemeClr>
            </a:solidFill>
          </a:ln>
        </p:spPr>
      </p:pic>
      <p:pic>
        <p:nvPicPr>
          <p:cNvPr id="7" name="Picture 6">
            <a:extLst>
              <a:ext uri="{FF2B5EF4-FFF2-40B4-BE49-F238E27FC236}">
                <a16:creationId xmlns:a16="http://schemas.microsoft.com/office/drawing/2014/main" id="{DDE573EB-ED1C-4950-A414-0660D4C78160}"/>
              </a:ext>
            </a:extLst>
          </p:cNvPr>
          <p:cNvPicPr>
            <a:picLocks noChangeAspect="1"/>
          </p:cNvPicPr>
          <p:nvPr userDrawn="1"/>
        </p:nvPicPr>
        <p:blipFill>
          <a:blip r:embed="rId3"/>
          <a:stretch>
            <a:fillRect/>
          </a:stretch>
        </p:blipFill>
        <p:spPr>
          <a:xfrm>
            <a:off x="423017" y="3722382"/>
            <a:ext cx="2538848" cy="1645920"/>
          </a:xfrm>
          <a:prstGeom prst="rect">
            <a:avLst/>
          </a:prstGeom>
          <a:ln w="3175">
            <a:solidFill>
              <a:schemeClr val="bg2">
                <a:lumMod val="60000"/>
                <a:lumOff val="40000"/>
              </a:schemeClr>
            </a:solidFill>
          </a:ln>
        </p:spPr>
      </p:pic>
    </p:spTree>
    <p:extLst>
      <p:ext uri="{BB962C8B-B14F-4D97-AF65-F5344CB8AC3E}">
        <p14:creationId xmlns:p14="http://schemas.microsoft.com/office/powerpoint/2010/main" val="364374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etting started 3">
    <p:spTree>
      <p:nvGrpSpPr>
        <p:cNvPr id="1" name=""/>
        <p:cNvGrpSpPr/>
        <p:nvPr/>
      </p:nvGrpSpPr>
      <p:grpSpPr>
        <a:xfrm>
          <a:off x="0" y="0"/>
          <a:ext cx="0" cy="0"/>
          <a:chOff x="0" y="0"/>
          <a:chExt cx="0" cy="0"/>
        </a:xfrm>
      </p:grpSpPr>
      <p:sp>
        <p:nvSpPr>
          <p:cNvPr id="26" name="Content Placeholder 3">
            <a:extLst>
              <a:ext uri="{FF2B5EF4-FFF2-40B4-BE49-F238E27FC236}">
                <a16:creationId xmlns:a16="http://schemas.microsoft.com/office/drawing/2014/main" id="{C414DEA0-13FF-4DE4-9D76-9E6417F4FE5D}"/>
              </a:ext>
            </a:extLst>
          </p:cNvPr>
          <p:cNvSpPr txBox="1">
            <a:spLocks/>
          </p:cNvSpPr>
          <p:nvPr userDrawn="1"/>
        </p:nvSpPr>
        <p:spPr>
          <a:xfrm>
            <a:off x="397379" y="5038127"/>
            <a:ext cx="5744339" cy="996914"/>
          </a:xfrm>
          <a:prstGeom prst="rect">
            <a:avLst/>
          </a:prstGeom>
        </p:spPr>
        <p:txBody>
          <a:bodyPr vert="horz" lIns="0" tIns="0" rIns="0" bIns="0" rtlCol="0">
            <a:noAutofit/>
          </a:bodyPr>
          <a:lstStyle>
            <a:lvl1pPr marL="227013" indent="-227013" algn="l" defTabSz="914400" rtl="0" eaLnBrk="1" latinLnBrk="0" hangingPunct="1">
              <a:lnSpc>
                <a:spcPct val="100000"/>
              </a:lnSpc>
              <a:spcBef>
                <a:spcPts val="2400"/>
              </a:spcBef>
              <a:buClr>
                <a:schemeClr val="tx1"/>
              </a:buClr>
              <a:buSzPct val="130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5pPr>
            <a:lvl6pPr marL="1965960"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6pPr>
            <a:lvl7pPr marL="2322576"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7pPr>
            <a:lvl8pPr marL="2679192"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8pPr>
            <a:lvl9pPr marL="3035808"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9pPr>
          </a:lstStyle>
          <a:p>
            <a:pPr>
              <a:lnSpc>
                <a:spcPct val="95000"/>
              </a:lnSpc>
              <a:spcBef>
                <a:spcPts val="1200"/>
              </a:spcBef>
              <a:buSzPct val="115000"/>
            </a:pPr>
            <a:r>
              <a:rPr lang="en-US" sz="1200"/>
              <a:t>Primary colors </a:t>
            </a:r>
            <a:r>
              <a:rPr lang="en-US" sz="1200" dirty="0"/>
              <a:t>Green and Blue may be used interchangeably across the organization.</a:t>
            </a:r>
          </a:p>
          <a:p>
            <a:pPr>
              <a:lnSpc>
                <a:spcPct val="95000"/>
              </a:lnSpc>
              <a:spcBef>
                <a:spcPts val="1200"/>
              </a:spcBef>
              <a:buSzPct val="115000"/>
            </a:pPr>
            <a:r>
              <a:rPr lang="en-US" sz="1200" dirty="0"/>
              <a:t>Text colour: use black or white reverse text.</a:t>
            </a:r>
          </a:p>
          <a:p>
            <a:pPr>
              <a:lnSpc>
                <a:spcPct val="95000"/>
              </a:lnSpc>
              <a:spcBef>
                <a:spcPts val="1200"/>
              </a:spcBef>
              <a:buSzPct val="115000"/>
            </a:pPr>
            <a:r>
              <a:rPr lang="en-US" sz="1200" dirty="0"/>
              <a:t>Charts and graphics only: use any of the primary or </a:t>
            </a:r>
            <a:r>
              <a:rPr lang="en-US" sz="1200"/>
              <a:t>secondary colors </a:t>
            </a:r>
            <a:r>
              <a:rPr lang="en-US" sz="1200" dirty="0"/>
              <a:t>provided.</a:t>
            </a:r>
          </a:p>
        </p:txBody>
      </p:sp>
      <p:cxnSp>
        <p:nvCxnSpPr>
          <p:cNvPr id="25" name="Straight Connector 24">
            <a:extLst>
              <a:ext uri="{FF2B5EF4-FFF2-40B4-BE49-F238E27FC236}">
                <a16:creationId xmlns:a16="http://schemas.microsoft.com/office/drawing/2014/main" id="{0EE1E742-A967-4A3E-9F77-DA40A8E46B45}"/>
              </a:ext>
            </a:extLst>
          </p:cNvPr>
          <p:cNvCxnSpPr>
            <a:cxnSpLocks/>
          </p:cNvCxnSpPr>
          <p:nvPr userDrawn="1"/>
        </p:nvCxnSpPr>
        <p:spPr>
          <a:xfrm>
            <a:off x="6477000" y="1622705"/>
            <a:ext cx="0" cy="4412336"/>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2" name="Date Placeholder 1"/>
          <p:cNvSpPr>
            <a:spLocks noGrp="1"/>
          </p:cNvSpPr>
          <p:nvPr>
            <p:ph type="dt" sz="half" idx="10"/>
          </p:nvPr>
        </p:nvSpPr>
        <p:spPr/>
        <p:txBody>
          <a:bodyPr/>
          <a:lstStyle/>
          <a:p>
            <a:fld id="{CF2A9D3C-3137-4F15-BA72-B988755605E7}" type="datetime4">
              <a:rPr lang="en-CA" smtClean="0"/>
              <a:t>April 13, 2023</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BB333B34-C87C-402E-ABB0-13B7C9DEBBC4}" type="slidenum">
              <a:rPr/>
              <a:t>‹#›</a:t>
            </a:fld>
            <a:endParaRPr dirty="0"/>
          </a:p>
        </p:txBody>
      </p:sp>
      <p:sp>
        <p:nvSpPr>
          <p:cNvPr id="27" name="Title 5">
            <a:extLst>
              <a:ext uri="{FF2B5EF4-FFF2-40B4-BE49-F238E27FC236}">
                <a16:creationId xmlns:a16="http://schemas.microsoft.com/office/drawing/2014/main" id="{AEA8B13C-3D00-4B76-989C-A1F6F0840923}"/>
              </a:ext>
            </a:extLst>
          </p:cNvPr>
          <p:cNvSpPr txBox="1">
            <a:spLocks/>
          </p:cNvSpPr>
          <p:nvPr userDrawn="1"/>
        </p:nvSpPr>
        <p:spPr>
          <a:xfrm>
            <a:off x="397380" y="1032065"/>
            <a:ext cx="3891038" cy="49314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0" kern="1200" baseline="0">
                <a:solidFill>
                  <a:schemeClr val="tx1"/>
                </a:solidFill>
                <a:latin typeface="+mj-lt"/>
                <a:ea typeface="+mj-ea"/>
                <a:cs typeface="+mj-cs"/>
              </a:defRPr>
            </a:lvl1pPr>
          </a:lstStyle>
          <a:p>
            <a:r>
              <a:rPr lang="en-US" sz="2000" b="1" dirty="0"/>
              <a:t>Colours &amp; Images</a:t>
            </a:r>
          </a:p>
        </p:txBody>
      </p:sp>
      <p:sp>
        <p:nvSpPr>
          <p:cNvPr id="20" name="Content Placeholder 3">
            <a:extLst>
              <a:ext uri="{FF2B5EF4-FFF2-40B4-BE49-F238E27FC236}">
                <a16:creationId xmlns:a16="http://schemas.microsoft.com/office/drawing/2014/main" id="{3F1EF2E9-1005-4071-B482-10D7F95E3EF3}"/>
              </a:ext>
            </a:extLst>
          </p:cNvPr>
          <p:cNvSpPr txBox="1">
            <a:spLocks/>
          </p:cNvSpPr>
          <p:nvPr userDrawn="1"/>
        </p:nvSpPr>
        <p:spPr>
          <a:xfrm>
            <a:off x="6755137" y="1622705"/>
            <a:ext cx="2023481" cy="4927319"/>
          </a:xfrm>
          <a:prstGeom prst="rect">
            <a:avLst/>
          </a:prstGeom>
        </p:spPr>
        <p:txBody>
          <a:bodyPr vert="horz" lIns="0" tIns="0" rIns="0" bIns="0" rtlCol="0">
            <a:noAutofit/>
          </a:bodyPr>
          <a:lstStyle>
            <a:lvl1pPr marL="227013" indent="-227013" algn="l" defTabSz="914400" rtl="0" eaLnBrk="1" latinLnBrk="0" hangingPunct="1">
              <a:lnSpc>
                <a:spcPct val="100000"/>
              </a:lnSpc>
              <a:spcBef>
                <a:spcPts val="2400"/>
              </a:spcBef>
              <a:buClr>
                <a:schemeClr val="tx1"/>
              </a:buClr>
              <a:buSzPct val="130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5pPr>
            <a:lvl6pPr marL="1965960"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6pPr>
            <a:lvl7pPr marL="2322576"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7pPr>
            <a:lvl8pPr marL="2679192"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8pPr>
            <a:lvl9pPr marL="3035808"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200"/>
              </a:spcBef>
              <a:spcAft>
                <a:spcPts val="0"/>
              </a:spcAft>
              <a:buClrTx/>
              <a:buSzPct val="100000"/>
              <a:buFont typeface="Arial" panose="020B0604020202020204" pitchFamily="34" charset="0"/>
              <a:buNone/>
              <a:tabLst/>
              <a:defRPr/>
            </a:pPr>
            <a:r>
              <a:rPr lang="en-US" sz="1400" b="1" dirty="0"/>
              <a:t>Embedded Colour Palette</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200" b="0" i="0" u="none" strike="noStrike" kern="1200" cap="none" spc="0" normalizeH="0" baseline="0">
                <a:ln>
                  <a:noFill/>
                </a:ln>
                <a:solidFill>
                  <a:prstClr val="black"/>
                </a:solidFill>
                <a:effectLst/>
                <a:uLnTx/>
                <a:uFillTx/>
                <a:latin typeface="+mn-lt"/>
                <a:ea typeface="+mn-ea"/>
                <a:cs typeface="+mn-cs"/>
              </a:rPr>
              <a:t>Branded colors </a:t>
            </a:r>
            <a:r>
              <a:rPr kumimoji="0" lang="en-US" sz="1200" b="0" i="0" u="none" strike="noStrike" kern="1200" cap="none" spc="0" normalizeH="0" baseline="0" dirty="0">
                <a:ln>
                  <a:noFill/>
                </a:ln>
                <a:solidFill>
                  <a:prstClr val="black"/>
                </a:solidFill>
                <a:effectLst/>
                <a:uLnTx/>
                <a:uFillTx/>
                <a:latin typeface="+mn-lt"/>
                <a:ea typeface="+mn-ea"/>
                <a:cs typeface="+mn-cs"/>
              </a:rPr>
              <a:t>are embedded in the template for your immediate use.</a:t>
            </a: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800" b="0" i="0" u="none" strike="noStrike" kern="1200" cap="none" spc="0" normalizeH="0" baseline="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00" b="0" i="0" u="none" strike="noStrike" kern="1200" cap="none" spc="0" normalizeH="0" baseline="0" dirty="0">
              <a:ln>
                <a:noFill/>
              </a:ln>
              <a:solidFill>
                <a:prstClr val="black"/>
              </a:solidFill>
              <a:effectLst/>
              <a:uLnTx/>
              <a:uFillTx/>
              <a:latin typeface="+mn-lt"/>
              <a:ea typeface="+mn-ea"/>
              <a:cs typeface="+mn-cs"/>
            </a:endParaRPr>
          </a:p>
          <a:p>
            <a:pPr marL="0" indent="0">
              <a:lnSpc>
                <a:spcPct val="95000"/>
              </a:lnSpc>
              <a:spcBef>
                <a:spcPts val="1200"/>
              </a:spcBef>
              <a:buNone/>
            </a:pPr>
            <a:endParaRPr lang="en-US" sz="100" b="1" dirty="0"/>
          </a:p>
          <a:p>
            <a:pPr marL="0" indent="0">
              <a:lnSpc>
                <a:spcPct val="95000"/>
              </a:lnSpc>
              <a:spcBef>
                <a:spcPts val="1200"/>
              </a:spcBef>
              <a:buNone/>
            </a:pPr>
            <a:r>
              <a:rPr lang="en-US" sz="1400" b="1" dirty="0"/>
              <a:t>Images</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200" b="0" i="0" u="none" strike="noStrike" kern="1200" cap="none" spc="0" normalizeH="0" baseline="0" dirty="0">
                <a:ln>
                  <a:noFill/>
                </a:ln>
                <a:solidFill>
                  <a:prstClr val="black"/>
                </a:solidFill>
                <a:effectLst/>
                <a:uLnTx/>
                <a:uFillTx/>
                <a:latin typeface="+mn-lt"/>
                <a:ea typeface="+mn-ea"/>
                <a:cs typeface="+mn-cs"/>
              </a:rPr>
              <a:t>You can add your own copyright free photos</a:t>
            </a:r>
            <a:br>
              <a:rPr kumimoji="0" lang="en-US" sz="1200" b="0" i="0" u="none" strike="noStrike" kern="1200" cap="none" spc="0" normalizeH="0" baseline="0" dirty="0">
                <a:ln>
                  <a:noFill/>
                </a:ln>
                <a:solidFill>
                  <a:prstClr val="black"/>
                </a:solidFill>
                <a:effectLst/>
                <a:uLnTx/>
                <a:uFillTx/>
                <a:latin typeface="+mn-lt"/>
                <a:ea typeface="+mn-ea"/>
                <a:cs typeface="+mn-cs"/>
              </a:rPr>
            </a:br>
            <a:r>
              <a:rPr kumimoji="0" lang="en-US" sz="1200" b="0" i="0" u="none" strike="noStrike" kern="1200" cap="none" spc="0" normalizeH="0" baseline="0" dirty="0">
                <a:ln>
                  <a:noFill/>
                </a:ln>
                <a:solidFill>
                  <a:prstClr val="black"/>
                </a:solidFill>
                <a:effectLst/>
                <a:uLnTx/>
                <a:uFillTx/>
                <a:latin typeface="+mn-lt"/>
                <a:ea typeface="+mn-ea"/>
                <a:cs typeface="+mn-cs"/>
              </a:rPr>
              <a:t>to customize your content slides.</a:t>
            </a:r>
          </a:p>
        </p:txBody>
      </p:sp>
      <p:sp>
        <p:nvSpPr>
          <p:cNvPr id="14" name="Rectangle 13">
            <a:extLst>
              <a:ext uri="{FF2B5EF4-FFF2-40B4-BE49-F238E27FC236}">
                <a16:creationId xmlns:a16="http://schemas.microsoft.com/office/drawing/2014/main" id="{A38F2055-4983-4560-A35F-C2AD8B91C608}"/>
              </a:ext>
            </a:extLst>
          </p:cNvPr>
          <p:cNvSpPr/>
          <p:nvPr userDrawn="1"/>
        </p:nvSpPr>
        <p:spPr>
          <a:xfrm>
            <a:off x="397379" y="359681"/>
            <a:ext cx="2630528" cy="246221"/>
          </a:xfrm>
          <a:prstGeom prst="rect">
            <a:avLst/>
          </a:prstGeom>
        </p:spPr>
        <p:txBody>
          <a:bodyPr wrap="none" lIns="0" rIns="0">
            <a:spAutoFit/>
          </a:bodyPr>
          <a:lstStyle/>
          <a:p>
            <a:r>
              <a:rPr lang="en-US" sz="1000" dirty="0">
                <a:latin typeface="+mn-lt"/>
              </a:rPr>
              <a:t>For use with Microsoft Office PowerPoint 365</a:t>
            </a:r>
            <a:endParaRPr lang="en-US" sz="1000" dirty="0">
              <a:solidFill>
                <a:schemeClr val="bg1"/>
              </a:solidFill>
              <a:latin typeface="+mn-lt"/>
            </a:endParaRPr>
          </a:p>
        </p:txBody>
      </p:sp>
      <p:grpSp>
        <p:nvGrpSpPr>
          <p:cNvPr id="18" name="Group 17">
            <a:extLst>
              <a:ext uri="{FF2B5EF4-FFF2-40B4-BE49-F238E27FC236}">
                <a16:creationId xmlns:a16="http://schemas.microsoft.com/office/drawing/2014/main" id="{10A5EA6A-5CC2-4014-B857-5851599C6A3A}"/>
              </a:ext>
            </a:extLst>
          </p:cNvPr>
          <p:cNvGrpSpPr/>
          <p:nvPr userDrawn="1"/>
        </p:nvGrpSpPr>
        <p:grpSpPr>
          <a:xfrm>
            <a:off x="6994766" y="2855575"/>
            <a:ext cx="1626433" cy="1817208"/>
            <a:chOff x="6808033" y="2485869"/>
            <a:chExt cx="1626433" cy="1817208"/>
          </a:xfrm>
        </p:grpSpPr>
        <p:pic>
          <p:nvPicPr>
            <p:cNvPr id="19" name="Picture 18">
              <a:extLst>
                <a:ext uri="{FF2B5EF4-FFF2-40B4-BE49-F238E27FC236}">
                  <a16:creationId xmlns:a16="http://schemas.microsoft.com/office/drawing/2014/main" id="{7A8B07CF-694E-4DE7-BFB8-2BE0B43DA1DA}"/>
                </a:ext>
              </a:extLst>
            </p:cNvPr>
            <p:cNvPicPr>
              <a:picLocks noChangeAspect="1"/>
            </p:cNvPicPr>
            <p:nvPr userDrawn="1"/>
          </p:nvPicPr>
          <p:blipFill rotWithShape="1">
            <a:blip r:embed="rId2"/>
            <a:srcRect l="796" t="1136" r="1057"/>
            <a:stretch/>
          </p:blipFill>
          <p:spPr>
            <a:xfrm>
              <a:off x="6808033" y="2485869"/>
              <a:ext cx="1626433" cy="1817208"/>
            </a:xfrm>
            <a:prstGeom prst="rect">
              <a:avLst/>
            </a:prstGeom>
            <a:ln w="3175">
              <a:solidFill>
                <a:schemeClr val="bg2">
                  <a:lumMod val="60000"/>
                  <a:lumOff val="40000"/>
                </a:schemeClr>
              </a:solidFill>
            </a:ln>
          </p:spPr>
        </p:pic>
        <p:sp>
          <p:nvSpPr>
            <p:cNvPr id="21" name="Rectangle 20">
              <a:extLst>
                <a:ext uri="{FF2B5EF4-FFF2-40B4-BE49-F238E27FC236}">
                  <a16:creationId xmlns:a16="http://schemas.microsoft.com/office/drawing/2014/main" id="{7B9DCF80-5759-4134-AFB0-6E099B6BC2C4}"/>
                </a:ext>
              </a:extLst>
            </p:cNvPr>
            <p:cNvSpPr/>
            <p:nvPr userDrawn="1"/>
          </p:nvSpPr>
          <p:spPr>
            <a:xfrm>
              <a:off x="6808033" y="2485869"/>
              <a:ext cx="1626433" cy="394064"/>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endParaRPr lang="en-CA" dirty="0"/>
            </a:p>
          </p:txBody>
        </p:sp>
      </p:grpSp>
      <p:sp>
        <p:nvSpPr>
          <p:cNvPr id="16" name="Rectangle 15">
            <a:extLst>
              <a:ext uri="{FF2B5EF4-FFF2-40B4-BE49-F238E27FC236}">
                <a16:creationId xmlns:a16="http://schemas.microsoft.com/office/drawing/2014/main" id="{931E5459-0781-4692-88B8-0581A3B63EDB}"/>
              </a:ext>
            </a:extLst>
          </p:cNvPr>
          <p:cNvSpPr/>
          <p:nvPr userDrawn="1"/>
        </p:nvSpPr>
        <p:spPr>
          <a:xfrm>
            <a:off x="397379" y="1622705"/>
            <a:ext cx="1933222" cy="197170"/>
          </a:xfrm>
          <a:prstGeom prst="rect">
            <a:avLst/>
          </a:prstGeom>
        </p:spPr>
        <p:txBody>
          <a:bodyPr wrap="none" lIns="0" tIns="0" rIns="0" bIns="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Primary colors – RGB values</a:t>
            </a:r>
            <a:endParaRPr kumimoji="0" lang="en-CA" sz="1100" b="1" i="0" u="none" strike="noStrike" kern="1200" cap="none" spc="0" normalizeH="0" baseline="0" noProof="0" dirty="0">
              <a:ln>
                <a:noFill/>
              </a:ln>
              <a:solidFill>
                <a:prstClr val="black"/>
              </a:solidFill>
              <a:effectLst/>
              <a:uLnTx/>
              <a:uFillTx/>
              <a:latin typeface="+mn-lt"/>
              <a:ea typeface="+mn-ea"/>
              <a:cs typeface="+mn-cs"/>
            </a:endParaRPr>
          </a:p>
        </p:txBody>
      </p:sp>
      <p:sp>
        <p:nvSpPr>
          <p:cNvPr id="17" name="Rectangle 16">
            <a:extLst>
              <a:ext uri="{FF2B5EF4-FFF2-40B4-BE49-F238E27FC236}">
                <a16:creationId xmlns:a16="http://schemas.microsoft.com/office/drawing/2014/main" id="{5E183A32-441A-4D9D-A139-550A8EBA281B}"/>
              </a:ext>
            </a:extLst>
          </p:cNvPr>
          <p:cNvSpPr/>
          <p:nvPr userDrawn="1"/>
        </p:nvSpPr>
        <p:spPr>
          <a:xfrm>
            <a:off x="402719" y="2751562"/>
            <a:ext cx="2131994" cy="197170"/>
          </a:xfrm>
          <a:prstGeom prst="rect">
            <a:avLst/>
          </a:prstGeom>
        </p:spPr>
        <p:txBody>
          <a:bodyPr wrap="none" lIns="0" tIns="0" rIns="0" bIns="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Secondary colors – RGB values</a:t>
            </a:r>
          </a:p>
        </p:txBody>
      </p:sp>
      <p:graphicFrame>
        <p:nvGraphicFramePr>
          <p:cNvPr id="22" name="Table 14">
            <a:extLst>
              <a:ext uri="{FF2B5EF4-FFF2-40B4-BE49-F238E27FC236}">
                <a16:creationId xmlns:a16="http://schemas.microsoft.com/office/drawing/2014/main" id="{F7042F08-0092-4E92-8D07-3E58A961CA78}"/>
              </a:ext>
            </a:extLst>
          </p:cNvPr>
          <p:cNvGraphicFramePr>
            <a:graphicFrameLocks noGrp="1"/>
          </p:cNvGraphicFramePr>
          <p:nvPr userDrawn="1">
            <p:extLst>
              <p:ext uri="{D42A27DB-BD31-4B8C-83A1-F6EECF244321}">
                <p14:modId xmlns:p14="http://schemas.microsoft.com/office/powerpoint/2010/main" val="2241845523"/>
              </p:ext>
            </p:extLst>
          </p:nvPr>
        </p:nvGraphicFramePr>
        <p:xfrm>
          <a:off x="401642" y="1895585"/>
          <a:ext cx="5740080" cy="746380"/>
        </p:xfrm>
        <a:graphic>
          <a:graphicData uri="http://schemas.openxmlformats.org/drawingml/2006/table">
            <a:tbl>
              <a:tblPr firstRow="1" bandRow="1">
                <a:tableStyleId>{B301B821-A1FF-4177-AEE7-76D212191A09}</a:tableStyleId>
              </a:tblPr>
              <a:tblGrid>
                <a:gridCol w="717510">
                  <a:extLst>
                    <a:ext uri="{9D8B030D-6E8A-4147-A177-3AD203B41FA5}">
                      <a16:colId xmlns:a16="http://schemas.microsoft.com/office/drawing/2014/main" val="3441835300"/>
                    </a:ext>
                  </a:extLst>
                </a:gridCol>
                <a:gridCol w="717510">
                  <a:extLst>
                    <a:ext uri="{9D8B030D-6E8A-4147-A177-3AD203B41FA5}">
                      <a16:colId xmlns:a16="http://schemas.microsoft.com/office/drawing/2014/main" val="977536678"/>
                    </a:ext>
                  </a:extLst>
                </a:gridCol>
                <a:gridCol w="717510">
                  <a:extLst>
                    <a:ext uri="{9D8B030D-6E8A-4147-A177-3AD203B41FA5}">
                      <a16:colId xmlns:a16="http://schemas.microsoft.com/office/drawing/2014/main" val="125852545"/>
                    </a:ext>
                  </a:extLst>
                </a:gridCol>
                <a:gridCol w="717510">
                  <a:extLst>
                    <a:ext uri="{9D8B030D-6E8A-4147-A177-3AD203B41FA5}">
                      <a16:colId xmlns:a16="http://schemas.microsoft.com/office/drawing/2014/main" val="931395583"/>
                    </a:ext>
                  </a:extLst>
                </a:gridCol>
                <a:gridCol w="717510">
                  <a:extLst>
                    <a:ext uri="{9D8B030D-6E8A-4147-A177-3AD203B41FA5}">
                      <a16:colId xmlns:a16="http://schemas.microsoft.com/office/drawing/2014/main" val="2451672989"/>
                    </a:ext>
                  </a:extLst>
                </a:gridCol>
                <a:gridCol w="717510">
                  <a:extLst>
                    <a:ext uri="{9D8B030D-6E8A-4147-A177-3AD203B41FA5}">
                      <a16:colId xmlns:a16="http://schemas.microsoft.com/office/drawing/2014/main" val="1199082826"/>
                    </a:ext>
                  </a:extLst>
                </a:gridCol>
                <a:gridCol w="717510">
                  <a:extLst>
                    <a:ext uri="{9D8B030D-6E8A-4147-A177-3AD203B41FA5}">
                      <a16:colId xmlns:a16="http://schemas.microsoft.com/office/drawing/2014/main" val="2368813008"/>
                    </a:ext>
                  </a:extLst>
                </a:gridCol>
                <a:gridCol w="717510">
                  <a:extLst>
                    <a:ext uri="{9D8B030D-6E8A-4147-A177-3AD203B41FA5}">
                      <a16:colId xmlns:a16="http://schemas.microsoft.com/office/drawing/2014/main" val="394202237"/>
                    </a:ext>
                  </a:extLst>
                </a:gridCol>
              </a:tblGrid>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Green</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0 167 88</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0 68 39</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427"/>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4 97 56</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4613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6 135 78</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874E"/>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0 196 110</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C46E"/>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92 215 144</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D790"/>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172 229 196</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CE5C4"/>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202 238 217</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AEED9"/>
                    </a:solidFill>
                  </a:tcPr>
                </a:tc>
                <a:extLst>
                  <a:ext uri="{0D108BD9-81ED-4DB2-BD59-A6C34878D82A}">
                    <a16:rowId xmlns:a16="http://schemas.microsoft.com/office/drawing/2014/main" val="4155223802"/>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Blue</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0 0 193</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0 0 96</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60"/>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0 0 130</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8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0 0 154</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9A"/>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30 30 229</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1EE5"/>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bg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bg1"/>
                          </a:solidFill>
                          <a:effectLst/>
                          <a:uLnTx/>
                          <a:uFillTx/>
                          <a:latin typeface="+mn-lt"/>
                          <a:ea typeface="+mn-ea"/>
                          <a:cs typeface="+mn-cs"/>
                        </a:rPr>
                        <a:t>45 105 255</a:t>
                      </a:r>
                      <a:endParaRPr kumimoji="0" lang="en-CA" sz="750" b="0" i="0" u="none" strike="noStrike" kern="1200" cap="none" spc="0" normalizeH="0" baseline="0" noProof="0" dirty="0">
                        <a:ln>
                          <a:noFill/>
                        </a:ln>
                        <a:solidFill>
                          <a:schemeClr val="bg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D69FF"/>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118 176 255</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6B0FF"/>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193 216 247</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1D8F7"/>
                    </a:solidFill>
                  </a:tcPr>
                </a:tc>
                <a:extLst>
                  <a:ext uri="{0D108BD9-81ED-4DB2-BD59-A6C34878D82A}">
                    <a16:rowId xmlns:a16="http://schemas.microsoft.com/office/drawing/2014/main" val="3785195550"/>
                  </a:ext>
                </a:extLst>
              </a:tr>
            </a:tbl>
          </a:graphicData>
        </a:graphic>
      </p:graphicFrame>
      <p:graphicFrame>
        <p:nvGraphicFramePr>
          <p:cNvPr id="23" name="Table 14">
            <a:extLst>
              <a:ext uri="{FF2B5EF4-FFF2-40B4-BE49-F238E27FC236}">
                <a16:creationId xmlns:a16="http://schemas.microsoft.com/office/drawing/2014/main" id="{33CF129F-B729-4099-BEC4-3E9DF876EB91}"/>
              </a:ext>
            </a:extLst>
          </p:cNvPr>
          <p:cNvGraphicFramePr>
            <a:graphicFrameLocks noGrp="1"/>
          </p:cNvGraphicFramePr>
          <p:nvPr userDrawn="1">
            <p:extLst>
              <p:ext uri="{D42A27DB-BD31-4B8C-83A1-F6EECF244321}">
                <p14:modId xmlns:p14="http://schemas.microsoft.com/office/powerpoint/2010/main" val="1053255943"/>
              </p:ext>
            </p:extLst>
          </p:nvPr>
        </p:nvGraphicFramePr>
        <p:xfrm>
          <a:off x="406986" y="3026219"/>
          <a:ext cx="5734736" cy="1865950"/>
        </p:xfrm>
        <a:graphic>
          <a:graphicData uri="http://schemas.openxmlformats.org/drawingml/2006/table">
            <a:tbl>
              <a:tblPr firstRow="1" bandRow="1">
                <a:tableStyleId>{B301B821-A1FF-4177-AEE7-76D212191A09}</a:tableStyleId>
              </a:tblPr>
              <a:tblGrid>
                <a:gridCol w="716842">
                  <a:extLst>
                    <a:ext uri="{9D8B030D-6E8A-4147-A177-3AD203B41FA5}">
                      <a16:colId xmlns:a16="http://schemas.microsoft.com/office/drawing/2014/main" val="3441835300"/>
                    </a:ext>
                  </a:extLst>
                </a:gridCol>
                <a:gridCol w="716842">
                  <a:extLst>
                    <a:ext uri="{9D8B030D-6E8A-4147-A177-3AD203B41FA5}">
                      <a16:colId xmlns:a16="http://schemas.microsoft.com/office/drawing/2014/main" val="977536678"/>
                    </a:ext>
                  </a:extLst>
                </a:gridCol>
                <a:gridCol w="716842">
                  <a:extLst>
                    <a:ext uri="{9D8B030D-6E8A-4147-A177-3AD203B41FA5}">
                      <a16:colId xmlns:a16="http://schemas.microsoft.com/office/drawing/2014/main" val="125852545"/>
                    </a:ext>
                  </a:extLst>
                </a:gridCol>
                <a:gridCol w="716842">
                  <a:extLst>
                    <a:ext uri="{9D8B030D-6E8A-4147-A177-3AD203B41FA5}">
                      <a16:colId xmlns:a16="http://schemas.microsoft.com/office/drawing/2014/main" val="931395583"/>
                    </a:ext>
                  </a:extLst>
                </a:gridCol>
                <a:gridCol w="716842">
                  <a:extLst>
                    <a:ext uri="{9D8B030D-6E8A-4147-A177-3AD203B41FA5}">
                      <a16:colId xmlns:a16="http://schemas.microsoft.com/office/drawing/2014/main" val="2451672989"/>
                    </a:ext>
                  </a:extLst>
                </a:gridCol>
                <a:gridCol w="716842">
                  <a:extLst>
                    <a:ext uri="{9D8B030D-6E8A-4147-A177-3AD203B41FA5}">
                      <a16:colId xmlns:a16="http://schemas.microsoft.com/office/drawing/2014/main" val="1199082826"/>
                    </a:ext>
                  </a:extLst>
                </a:gridCol>
                <a:gridCol w="716842">
                  <a:extLst>
                    <a:ext uri="{9D8B030D-6E8A-4147-A177-3AD203B41FA5}">
                      <a16:colId xmlns:a16="http://schemas.microsoft.com/office/drawing/2014/main" val="2368813008"/>
                    </a:ext>
                  </a:extLst>
                </a:gridCol>
                <a:gridCol w="716842">
                  <a:extLst>
                    <a:ext uri="{9D8B030D-6E8A-4147-A177-3AD203B41FA5}">
                      <a16:colId xmlns:a16="http://schemas.microsoft.com/office/drawing/2014/main" val="394202237"/>
                    </a:ext>
                  </a:extLst>
                </a:gridCol>
              </a:tblGrid>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Navy</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40 43 62</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52 56 75</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384B"/>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66 69 89</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24559"/>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94 96 115</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E6073"/>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142 144 162</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E90A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155223802"/>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Coral</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236 100 83</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131 10 16</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30A10"/>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160 14 24</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00E1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208 58 57</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3A39"/>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255 119 105</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769"/>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246 144 130</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908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252 172 161</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ACA1"/>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246 204 199</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CCC7"/>
                    </a:solidFill>
                  </a:tcPr>
                </a:tc>
                <a:extLst>
                  <a:ext uri="{0D108BD9-81ED-4DB2-BD59-A6C34878D82A}">
                    <a16:rowId xmlns:a16="http://schemas.microsoft.com/office/drawing/2014/main" val="3785195550"/>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Violet</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96 69 132</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38 24 72</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184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51 26 83</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1A53"/>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76 51 107</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C336B"/>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111 86 147</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F5693"/>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bg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bg1"/>
                          </a:solidFill>
                          <a:effectLst/>
                          <a:uLnTx/>
                          <a:uFillTx/>
                          <a:latin typeface="+mn-lt"/>
                          <a:ea typeface="+mn-ea"/>
                          <a:cs typeface="+mn-cs"/>
                        </a:rPr>
                        <a:t>131 106 166</a:t>
                      </a:r>
                      <a:endParaRPr kumimoji="0" lang="en-CA" sz="750" b="0" i="0" u="none" strike="noStrike" kern="1200" cap="none" spc="0" normalizeH="0" baseline="0" noProof="0" dirty="0">
                        <a:ln>
                          <a:noFill/>
                        </a:ln>
                        <a:solidFill>
                          <a:schemeClr val="bg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36AA6"/>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157 141 188</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D8DBC"/>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212 210 233</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D2E9"/>
                    </a:solidFill>
                  </a:tcPr>
                </a:tc>
                <a:extLst>
                  <a:ext uri="{0D108BD9-81ED-4DB2-BD59-A6C34878D82A}">
                    <a16:rowId xmlns:a16="http://schemas.microsoft.com/office/drawing/2014/main" val="1544447608"/>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Gold</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244 150 0</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167 89 0</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5900"/>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206 118 18</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761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215 125 40</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7D2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249 171 46</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AB2E"/>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252 196 87</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C457"/>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248 211 138</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D38A"/>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251 233 198</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E9C6"/>
                    </a:solidFill>
                  </a:tcPr>
                </a:tc>
                <a:extLst>
                  <a:ext uri="{0D108BD9-81ED-4DB2-BD59-A6C34878D82A}">
                    <a16:rowId xmlns:a16="http://schemas.microsoft.com/office/drawing/2014/main" val="1646160453"/>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Turquoise</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6 199 186</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9 132 123</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9847B"/>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8 162 152</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A29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5 178 167</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B2A7"/>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40 215 203</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8D7CB"/>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106 231 223</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AE7DF"/>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157 243 237</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DF3ED"/>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197 244 241</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F4F1"/>
                    </a:solidFill>
                  </a:tcPr>
                </a:tc>
                <a:extLst>
                  <a:ext uri="{0D108BD9-81ED-4DB2-BD59-A6C34878D82A}">
                    <a16:rowId xmlns:a16="http://schemas.microsoft.com/office/drawing/2014/main" val="2760968983"/>
                  </a:ext>
                </a:extLst>
              </a:tr>
            </a:tbl>
          </a:graphicData>
        </a:graphic>
      </p:graphicFrame>
    </p:spTree>
    <p:extLst>
      <p:ext uri="{BB962C8B-B14F-4D97-AF65-F5344CB8AC3E}">
        <p14:creationId xmlns:p14="http://schemas.microsoft.com/office/powerpoint/2010/main" val="364491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05B9365-D846-4E2A-8103-10734CAB52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5581" r="11840"/>
          <a:stretch/>
        </p:blipFill>
        <p:spPr>
          <a:xfrm rot="10800000">
            <a:off x="6039003" y="-7"/>
            <a:ext cx="3104997" cy="6858003"/>
          </a:xfrm>
          <a:prstGeom prst="rect">
            <a:avLst/>
          </a:prstGeom>
        </p:spPr>
      </p:pic>
      <p:sp>
        <p:nvSpPr>
          <p:cNvPr id="2" name="Title 1"/>
          <p:cNvSpPr>
            <a:spLocks noGrp="1"/>
          </p:cNvSpPr>
          <p:nvPr>
            <p:ph type="ctrTitle" hasCustomPrompt="1"/>
          </p:nvPr>
        </p:nvSpPr>
        <p:spPr>
          <a:xfrm>
            <a:off x="398463" y="554780"/>
            <a:ext cx="6053611" cy="3036178"/>
          </a:xfrm>
        </p:spPr>
        <p:txBody>
          <a:bodyPr anchor="b">
            <a:normAutofit/>
          </a:bodyPr>
          <a:lstStyle>
            <a:lvl1pPr>
              <a:lnSpc>
                <a:spcPct val="95000"/>
              </a:lnSpc>
              <a:defRPr sz="7200" b="1" baseline="0">
                <a:solidFill>
                  <a:schemeClr val="tx1"/>
                </a:solidFill>
              </a:defRPr>
            </a:lvl1pPr>
          </a:lstStyle>
          <a:p>
            <a:r>
              <a:rPr lang="en-CA" noProof="0" dirty="0"/>
              <a:t>Title of </a:t>
            </a:r>
            <a:br>
              <a:rPr lang="en-CA" noProof="0" dirty="0"/>
            </a:br>
            <a:r>
              <a:rPr lang="en-CA" noProof="0" dirty="0"/>
              <a:t>presentation</a:t>
            </a:r>
          </a:p>
        </p:txBody>
      </p:sp>
      <p:sp>
        <p:nvSpPr>
          <p:cNvPr id="3" name="Subtitle 2"/>
          <p:cNvSpPr>
            <a:spLocks noGrp="1"/>
          </p:cNvSpPr>
          <p:nvPr>
            <p:ph type="subTitle" idx="1" hasCustomPrompt="1"/>
          </p:nvPr>
        </p:nvSpPr>
        <p:spPr>
          <a:xfrm>
            <a:off x="398463" y="4789255"/>
            <a:ext cx="6053612" cy="407584"/>
          </a:xfrm>
        </p:spPr>
        <p:txBody>
          <a:bodyPr anchor="b">
            <a:noAutofit/>
          </a:bodyPr>
          <a:lstStyle>
            <a:lvl1pPr marL="0" indent="0" algn="l">
              <a:lnSpc>
                <a:spcPct val="95000"/>
              </a:lnSpc>
              <a:spcBef>
                <a:spcPts val="0"/>
              </a:spcBef>
              <a:buNone/>
              <a:defRPr sz="1400" b="0" baseline="0">
                <a:solidFill>
                  <a:schemeClr val="tx1"/>
                </a:solidFill>
              </a:defRPr>
            </a:lvl1pPr>
            <a:lvl2pPr marL="0" indent="0" algn="r">
              <a:spcBef>
                <a:spcPts val="300"/>
              </a:spcBef>
              <a:buNone/>
              <a:defRPr sz="1200">
                <a:solidFill>
                  <a:schemeClr val="tx1"/>
                </a:solidFill>
              </a:defRPr>
            </a:lvl2pPr>
            <a:lvl3pPr marL="914400" indent="0" algn="r">
              <a:buNone/>
              <a:defRPr sz="1200">
                <a:solidFill>
                  <a:schemeClr val="tx1"/>
                </a:solidFill>
              </a:defRPr>
            </a:lvl3pPr>
            <a:lvl4pPr marL="1371600" indent="0" algn="r">
              <a:buNone/>
              <a:defRPr sz="1200">
                <a:solidFill>
                  <a:schemeClr val="tx1"/>
                </a:solidFill>
              </a:defRPr>
            </a:lvl4pPr>
            <a:lvl5pPr marL="1828800" indent="0" algn="r">
              <a:buNone/>
              <a:defRPr sz="1200">
                <a:solidFill>
                  <a:schemeClr val="tx1"/>
                </a:solidFill>
              </a:defRPr>
            </a:lvl5pPr>
            <a:lvl6pPr marL="2286000" indent="0" algn="r">
              <a:buNone/>
              <a:defRPr sz="1200">
                <a:solidFill>
                  <a:schemeClr val="tx1"/>
                </a:solidFill>
              </a:defRPr>
            </a:lvl6pPr>
            <a:lvl7pPr marL="2743200" indent="0" algn="r">
              <a:buNone/>
              <a:defRPr sz="1200">
                <a:solidFill>
                  <a:schemeClr val="tx1"/>
                </a:solidFill>
              </a:defRPr>
            </a:lvl7pPr>
            <a:lvl8pPr marL="3200400" indent="0" algn="r">
              <a:buNone/>
              <a:defRPr sz="1200">
                <a:solidFill>
                  <a:schemeClr val="tx1"/>
                </a:solidFill>
              </a:defRPr>
            </a:lvl8pPr>
            <a:lvl9pPr marL="3657600" indent="0" algn="r">
              <a:buNone/>
              <a:defRPr sz="1200">
                <a:solidFill>
                  <a:schemeClr val="tx1"/>
                </a:solidFill>
              </a:defRPr>
            </a:lvl9pPr>
          </a:lstStyle>
          <a:p>
            <a:r>
              <a:rPr lang="en-CA" noProof="0"/>
              <a:t>Presenter Full Name</a:t>
            </a:r>
          </a:p>
        </p:txBody>
      </p:sp>
      <p:sp>
        <p:nvSpPr>
          <p:cNvPr id="13" name="Date Placeholder 12"/>
          <p:cNvSpPr>
            <a:spLocks noGrp="1"/>
          </p:cNvSpPr>
          <p:nvPr>
            <p:ph type="dt" sz="half" idx="10"/>
          </p:nvPr>
        </p:nvSpPr>
        <p:spPr bwMode="black">
          <a:xfrm>
            <a:off x="398463" y="5459994"/>
            <a:ext cx="6053611" cy="267194"/>
          </a:xfrm>
        </p:spPr>
        <p:txBody>
          <a:bodyPr anchor="t"/>
          <a:lstStyle>
            <a:lvl1pPr algn="l">
              <a:defRPr sz="1400">
                <a:solidFill>
                  <a:schemeClr val="tx1"/>
                </a:solidFill>
              </a:defRPr>
            </a:lvl1pPr>
          </a:lstStyle>
          <a:p>
            <a:fld id="{EE08E108-527B-4B52-98A7-35210C16A695}" type="datetime4">
              <a:rPr lang="en-CA" noProof="0" smtClean="0"/>
              <a:t>April 13, 2023</a:t>
            </a:fld>
            <a:endParaRPr lang="en-CA" noProof="0" dirty="0"/>
          </a:p>
        </p:txBody>
      </p:sp>
      <p:sp>
        <p:nvSpPr>
          <p:cNvPr id="14" name="Footer Placeholder 13"/>
          <p:cNvSpPr>
            <a:spLocks noGrp="1"/>
          </p:cNvSpPr>
          <p:nvPr>
            <p:ph type="ftr" sz="quarter" idx="11"/>
          </p:nvPr>
        </p:nvSpPr>
        <p:spPr>
          <a:xfrm>
            <a:off x="341799" y="7010401"/>
            <a:ext cx="8462696" cy="45719"/>
          </a:xfrm>
        </p:spPr>
        <p:txBody>
          <a:bodyPr/>
          <a:lstStyle/>
          <a:p>
            <a:endParaRPr dirty="0"/>
          </a:p>
        </p:txBody>
      </p:sp>
      <p:sp>
        <p:nvSpPr>
          <p:cNvPr id="15" name="Slide Number Placeholder 14"/>
          <p:cNvSpPr>
            <a:spLocks noGrp="1"/>
          </p:cNvSpPr>
          <p:nvPr>
            <p:ph type="sldNum" sz="quarter" idx="12"/>
          </p:nvPr>
        </p:nvSpPr>
        <p:spPr bwMode="white">
          <a:xfrm>
            <a:off x="8807965" y="7010398"/>
            <a:ext cx="336035" cy="45720"/>
          </a:xfrm>
        </p:spPr>
        <p:txBody>
          <a:bodyPr/>
          <a:lstStyle>
            <a:lvl1pPr>
              <a:defRPr sz="100">
                <a:solidFill>
                  <a:srgbClr val="E6E6E6"/>
                </a:solidFill>
              </a:defRPr>
            </a:lvl1pPr>
          </a:lstStyle>
          <a:p>
            <a:fld id="{BB333B34-C87C-402E-ABB0-13B7C9DEBBC4}" type="slidenum">
              <a:rPr lang="en-CA" smtClean="0"/>
              <a:pPr/>
              <a:t>‹#›</a:t>
            </a:fld>
            <a:endParaRPr lang="en-CA" dirty="0"/>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398463" y="3773691"/>
            <a:ext cx="6053612" cy="749823"/>
          </a:xfrm>
        </p:spPr>
        <p:txBody>
          <a:bodyPr/>
          <a:lstStyle>
            <a:lvl1pPr marL="0" indent="0">
              <a:lnSpc>
                <a:spcPct val="95000"/>
              </a:lnSpc>
              <a:buNone/>
              <a:defRPr sz="1800">
                <a:solidFill>
                  <a:schemeClr val="tx1"/>
                </a:solidFill>
                <a:latin typeface="+mj-lt"/>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CA" noProof="0" dirty="0"/>
              <a:t>Subtitle of presentation goes here</a:t>
            </a:r>
          </a:p>
        </p:txBody>
      </p:sp>
    </p:spTree>
    <p:extLst>
      <p:ext uri="{BB962C8B-B14F-4D97-AF65-F5344CB8AC3E}">
        <p14:creationId xmlns:p14="http://schemas.microsoft.com/office/powerpoint/2010/main" val="195419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baseline="0"/>
            </a:lvl1pPr>
          </a:lstStyle>
          <a:p>
            <a:r>
              <a:rPr lang="en-CA" noProof="0" dirty="0"/>
              <a:t>Slide title</a:t>
            </a:r>
          </a:p>
        </p:txBody>
      </p:sp>
      <p:sp>
        <p:nvSpPr>
          <p:cNvPr id="3" name="Content Placeholder 2"/>
          <p:cNvSpPr>
            <a:spLocks noGrp="1"/>
          </p:cNvSpPr>
          <p:nvPr>
            <p:ph idx="1" hasCustomPrompt="1"/>
          </p:nvPr>
        </p:nvSpPr>
        <p:spPr>
          <a:xfrm>
            <a:off x="398463" y="1434190"/>
            <a:ext cx="8347076"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10"/>
          </p:nvPr>
        </p:nvSpPr>
        <p:spPr>
          <a:xfrm>
            <a:off x="8807965" y="7010398"/>
            <a:ext cx="336035" cy="45720"/>
          </a:xfrm>
        </p:spPr>
        <p:txBody>
          <a:bodyPr/>
          <a:lstStyle/>
          <a:p>
            <a:fld id="{A2E7EEF7-2239-440B-8A6E-F3B93774E491}" type="datetime4">
              <a:rPr lang="en-CA" smtClean="0"/>
              <a:t>April 13, 2023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9" name="Text Placeholder 8">
            <a:extLst>
              <a:ext uri="{FF2B5EF4-FFF2-40B4-BE49-F238E27FC236}">
                <a16:creationId xmlns:a16="http://schemas.microsoft.com/office/drawing/2014/main" id="{9DE9F8E0-BCC7-4049-9B66-CBD41765F7B5}"/>
              </a:ext>
            </a:extLst>
          </p:cNvPr>
          <p:cNvSpPr>
            <a:spLocks noGrp="1"/>
          </p:cNvSpPr>
          <p:nvPr>
            <p:ph type="body" sz="quarter" idx="13" hasCustomPrompt="1"/>
          </p:nvPr>
        </p:nvSpPr>
        <p:spPr>
          <a:xfrm>
            <a:off x="1876885" y="6168124"/>
            <a:ext cx="647609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dirty="0">
                <a:latin typeface="Arial" panose="020B0303040401060103" pitchFamily="34" charset="0"/>
                <a:cs typeface="Arial" panose="020B0604020202020204" pitchFamily="34" charset="0"/>
              </a:rPr>
              <a:t>Source text should be Arial, size 8. </a:t>
            </a:r>
            <a:endParaRPr lang="en-CA" noProof="0" dirty="0"/>
          </a:p>
        </p:txBody>
      </p:sp>
    </p:spTree>
    <p:extLst>
      <p:ext uri="{BB962C8B-B14F-4D97-AF65-F5344CB8AC3E}">
        <p14:creationId xmlns:p14="http://schemas.microsoft.com/office/powerpoint/2010/main" val="79338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374D89-5166-4AF5-8567-B47BB135CC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7116227" y="0"/>
            <a:ext cx="2027772" cy="6858000"/>
          </a:xfrm>
          <a:prstGeom prst="rect">
            <a:avLst/>
          </a:prstGeom>
        </p:spPr>
      </p:pic>
      <p:sp>
        <p:nvSpPr>
          <p:cNvPr id="2" name="Title 1">
            <a:extLst>
              <a:ext uri="{FF2B5EF4-FFF2-40B4-BE49-F238E27FC236}">
                <a16:creationId xmlns:a16="http://schemas.microsoft.com/office/drawing/2014/main" id="{404932F7-6B32-4C34-AD3E-BF597CA11209}"/>
              </a:ext>
            </a:extLst>
          </p:cNvPr>
          <p:cNvSpPr>
            <a:spLocks noGrp="1"/>
          </p:cNvSpPr>
          <p:nvPr>
            <p:ph type="title" hasCustomPrompt="1"/>
          </p:nvPr>
        </p:nvSpPr>
        <p:spPr>
          <a:xfrm>
            <a:off x="398463" y="472438"/>
            <a:ext cx="6762156" cy="792167"/>
          </a:xfrm>
        </p:spPr>
        <p:txBody>
          <a:bodyPr/>
          <a:lstStyle>
            <a:lvl1pPr>
              <a:defRPr/>
            </a:lvl1pPr>
          </a:lstStyle>
          <a:p>
            <a:r>
              <a:rPr lang="en-CA" noProof="0" dirty="0"/>
              <a:t>Agenda slide title</a:t>
            </a:r>
          </a:p>
        </p:txBody>
      </p:sp>
      <p:sp>
        <p:nvSpPr>
          <p:cNvPr id="3" name="Date Placeholder 2">
            <a:extLst>
              <a:ext uri="{FF2B5EF4-FFF2-40B4-BE49-F238E27FC236}">
                <a16:creationId xmlns:a16="http://schemas.microsoft.com/office/drawing/2014/main" id="{5194783F-45F3-432B-A08E-B5187165F08F}"/>
              </a:ext>
            </a:extLst>
          </p:cNvPr>
          <p:cNvSpPr>
            <a:spLocks noGrp="1"/>
          </p:cNvSpPr>
          <p:nvPr>
            <p:ph type="dt" sz="half" idx="10"/>
          </p:nvPr>
        </p:nvSpPr>
        <p:spPr/>
        <p:txBody>
          <a:bodyPr/>
          <a:lstStyle/>
          <a:p>
            <a:fld id="{B2679580-1DE4-4AED-B4F0-F01E2D77314B}" type="datetime4">
              <a:rPr lang="en-CA" smtClean="0"/>
              <a:t>April 13, 2023</a:t>
            </a:fld>
            <a:endParaRPr lang="en-US" dirty="0"/>
          </a:p>
        </p:txBody>
      </p:sp>
      <p:sp>
        <p:nvSpPr>
          <p:cNvPr id="4" name="Footer Placeholder 3">
            <a:extLst>
              <a:ext uri="{FF2B5EF4-FFF2-40B4-BE49-F238E27FC236}">
                <a16:creationId xmlns:a16="http://schemas.microsoft.com/office/drawing/2014/main" id="{5484AD97-4B30-4713-8D26-04AAD8A60468}"/>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4151261F-A43F-4893-A9BE-991C000EBEE7}"/>
              </a:ext>
            </a:extLst>
          </p:cNvPr>
          <p:cNvSpPr>
            <a:spLocks noGrp="1"/>
          </p:cNvSpPr>
          <p:nvPr>
            <p:ph type="sldNum" sz="quarter" idx="12"/>
          </p:nvPr>
        </p:nvSpPr>
        <p:spPr>
          <a:xfrm>
            <a:off x="8333977" y="6399283"/>
            <a:ext cx="212470" cy="175694"/>
          </a:xfrm>
        </p:spPr>
        <p:txBody>
          <a:bodyPr/>
          <a:lstStyle/>
          <a:p>
            <a:fld id="{BB333B34-C87C-402E-ABB0-13B7C9DEBBC4}" type="slidenum">
              <a:rPr lang="en-CA" smtClean="0"/>
              <a:pPr/>
              <a:t>‹#›</a:t>
            </a:fld>
            <a:endParaRPr lang="en-CA" dirty="0"/>
          </a:p>
        </p:txBody>
      </p:sp>
      <p:sp>
        <p:nvSpPr>
          <p:cNvPr id="9" name="Text Placeholder 8">
            <a:extLst>
              <a:ext uri="{FF2B5EF4-FFF2-40B4-BE49-F238E27FC236}">
                <a16:creationId xmlns:a16="http://schemas.microsoft.com/office/drawing/2014/main" id="{695B93E3-EEA6-456D-B67D-D16BEF52559A}"/>
              </a:ext>
            </a:extLst>
          </p:cNvPr>
          <p:cNvSpPr>
            <a:spLocks noGrp="1"/>
          </p:cNvSpPr>
          <p:nvPr>
            <p:ph type="body" sz="quarter" idx="13" hasCustomPrompt="1"/>
          </p:nvPr>
        </p:nvSpPr>
        <p:spPr>
          <a:xfrm>
            <a:off x="398463" y="1434190"/>
            <a:ext cx="3178345" cy="4575436"/>
          </a:xfrm>
        </p:spPr>
        <p:txBody>
          <a:bodyPr/>
          <a:lstStyle>
            <a:lvl1pPr>
              <a:buSzPct val="115000"/>
              <a:defRPr/>
            </a:lvl1pPr>
            <a:lvl2pPr>
              <a:buSzPct val="115000"/>
              <a:defRPr/>
            </a:lvl2pPr>
            <a:lvl3pPr>
              <a:buSzPct val="115000"/>
              <a:defRPr/>
            </a:lvl3pPr>
            <a:lvl4pPr>
              <a:buSzPct val="115000"/>
              <a:defRPr/>
            </a:lvl4pPr>
            <a:lvl5pPr marL="1609344" indent="-228600">
              <a:buSzPct val="1150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buSzPct val="115000"/>
              <a:defRPr lang="en-US" sz="1400" kern="1200" dirty="0">
                <a:solidFill>
                  <a:schemeClr val="tx1"/>
                </a:solidFill>
                <a:latin typeface="+mn-lt"/>
                <a:ea typeface="+mn-ea"/>
                <a:cs typeface="+mn-cs"/>
              </a:defRPr>
            </a:lvl7pPr>
            <a:lvl8pPr>
              <a:buSzPct val="115000"/>
              <a:defRPr/>
            </a:lvl8pPr>
            <a:lvl9pPr>
              <a:buSzPct val="115000"/>
              <a:defRPr/>
            </a:lvl9pPr>
          </a:lstStyle>
          <a:p>
            <a:pPr lvl="0"/>
            <a:r>
              <a:rPr lang="en-CA" noProof="0" dirty="0"/>
              <a:t>Section headline or item 1</a:t>
            </a:r>
          </a:p>
          <a:p>
            <a:pPr lvl="1"/>
            <a:r>
              <a:rPr lang="en-CA" noProof="0" dirty="0"/>
              <a:t>Item 2</a:t>
            </a:r>
          </a:p>
          <a:p>
            <a:pPr lvl="2"/>
            <a:r>
              <a:rPr lang="en-CA" noProof="0" dirty="0"/>
              <a:t>Item 3</a:t>
            </a:r>
          </a:p>
          <a:p>
            <a:pPr lvl="3"/>
            <a:r>
              <a:rPr lang="en-CA" noProof="0" dirty="0"/>
              <a:t>Item 4</a:t>
            </a:r>
          </a:p>
          <a:p>
            <a:pPr lvl="4"/>
            <a:r>
              <a:rPr lang="en-CA" noProof="0" dirty="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dirty="0"/>
              <a:t>Item 6</a:t>
            </a:r>
          </a:p>
          <a:p>
            <a:pPr lvl="6"/>
            <a:r>
              <a:rPr lang="en-CA" noProof="0" dirty="0"/>
              <a:t>Item 7</a:t>
            </a:r>
          </a:p>
          <a:p>
            <a:pPr lvl="7"/>
            <a:r>
              <a:rPr lang="en-CA" noProof="0" dirty="0"/>
              <a:t>Item 8</a:t>
            </a:r>
          </a:p>
          <a:p>
            <a:pPr lvl="8"/>
            <a:r>
              <a:rPr lang="en-CA" noProof="0" dirty="0"/>
              <a:t>Item 9</a:t>
            </a:r>
          </a:p>
        </p:txBody>
      </p:sp>
      <p:sp>
        <p:nvSpPr>
          <p:cNvPr id="12" name="Text Placeholder 8">
            <a:extLst>
              <a:ext uri="{FF2B5EF4-FFF2-40B4-BE49-F238E27FC236}">
                <a16:creationId xmlns:a16="http://schemas.microsoft.com/office/drawing/2014/main" id="{2507130D-B493-4337-BB0F-5DB874909A70}"/>
              </a:ext>
            </a:extLst>
          </p:cNvPr>
          <p:cNvSpPr>
            <a:spLocks noGrp="1"/>
          </p:cNvSpPr>
          <p:nvPr>
            <p:ph type="body" sz="quarter" idx="14" hasCustomPrompt="1"/>
          </p:nvPr>
        </p:nvSpPr>
        <p:spPr>
          <a:xfrm>
            <a:off x="3982276" y="1434189"/>
            <a:ext cx="3178344" cy="4584843"/>
          </a:xfrm>
        </p:spPr>
        <p:txBody>
          <a:bodyPr/>
          <a:lstStyle>
            <a:lvl1pPr>
              <a:defRPr/>
            </a:lvl1pPr>
            <a:lvl2pPr>
              <a:defRPr/>
            </a:lvl2pPr>
            <a:lvl3pPr>
              <a:defRPr/>
            </a:lvl3pPr>
            <a:lvl4pPr>
              <a:defRPr/>
            </a:lvl4pPr>
            <a:lvl5pPr marL="1609344" indent="-2286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defRPr lang="en-US" sz="1400" kern="1200" dirty="0">
                <a:solidFill>
                  <a:schemeClr val="tx1"/>
                </a:solidFill>
                <a:latin typeface="+mn-lt"/>
                <a:ea typeface="+mn-ea"/>
                <a:cs typeface="+mn-cs"/>
              </a:defRPr>
            </a:lvl7pPr>
          </a:lstStyle>
          <a:p>
            <a:pPr lvl="0"/>
            <a:r>
              <a:rPr lang="en-CA" noProof="0" dirty="0"/>
              <a:t>Section headline or item 1</a:t>
            </a:r>
          </a:p>
          <a:p>
            <a:pPr lvl="1"/>
            <a:r>
              <a:rPr lang="en-CA" noProof="0" dirty="0"/>
              <a:t>Item 2</a:t>
            </a:r>
          </a:p>
          <a:p>
            <a:pPr lvl="2"/>
            <a:r>
              <a:rPr lang="en-CA" noProof="0" dirty="0"/>
              <a:t>Item 3</a:t>
            </a:r>
          </a:p>
          <a:p>
            <a:pPr lvl="3"/>
            <a:r>
              <a:rPr lang="en-CA" noProof="0" dirty="0"/>
              <a:t>Item 4</a:t>
            </a:r>
          </a:p>
          <a:p>
            <a:pPr lvl="4"/>
            <a:r>
              <a:rPr lang="en-CA" noProof="0" dirty="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dirty="0"/>
              <a:t>Item 6</a:t>
            </a:r>
          </a:p>
          <a:p>
            <a:pPr lvl="6"/>
            <a:r>
              <a:rPr lang="en-CA" noProof="0" dirty="0"/>
              <a:t>Item 7</a:t>
            </a:r>
          </a:p>
          <a:p>
            <a:pPr lvl="7"/>
            <a:r>
              <a:rPr lang="en-CA" noProof="0" dirty="0"/>
              <a:t>Item 8</a:t>
            </a:r>
          </a:p>
          <a:p>
            <a:pPr lvl="8"/>
            <a:r>
              <a:rPr lang="en-CA" noProof="0" dirty="0"/>
              <a:t>Item 9</a:t>
            </a:r>
          </a:p>
        </p:txBody>
      </p:sp>
    </p:spTree>
    <p:extLst>
      <p:ext uri="{BB962C8B-B14F-4D97-AF65-F5344CB8AC3E}">
        <p14:creationId xmlns:p14="http://schemas.microsoft.com/office/powerpoint/2010/main" val="96526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4" y="472438"/>
            <a:ext cx="8356240" cy="792167"/>
          </a:xfrm>
        </p:spPr>
        <p:txBody>
          <a:bodyPr/>
          <a:lstStyle>
            <a:lvl1pPr>
              <a:defRPr baseline="0"/>
            </a:lvl1pPr>
          </a:lstStyle>
          <a:p>
            <a:r>
              <a:rPr lang="en-CA" noProof="0" dirty="0"/>
              <a:t>Slide title</a:t>
            </a:r>
          </a:p>
        </p:txBody>
      </p:sp>
      <p:sp>
        <p:nvSpPr>
          <p:cNvPr id="3" name="Content Placeholder 2"/>
          <p:cNvSpPr>
            <a:spLocks noGrp="1"/>
          </p:cNvSpPr>
          <p:nvPr>
            <p:ph idx="1" hasCustomPrompt="1"/>
          </p:nvPr>
        </p:nvSpPr>
        <p:spPr>
          <a:xfrm>
            <a:off x="398464" y="1454966"/>
            <a:ext cx="8356240" cy="4564066"/>
          </a:xfrm>
        </p:spPr>
        <p:txBody>
          <a:bodyPr/>
          <a:lstStyle>
            <a:lvl1pPr>
              <a:defRPr sz="1400"/>
            </a:lvl1pPr>
          </a:lstStyle>
          <a:p>
            <a:pPr lvl="0"/>
            <a:r>
              <a:rPr lang="en-CA" noProof="0"/>
              <a:t>Click icon to add table or chart</a:t>
            </a:r>
          </a:p>
        </p:txBody>
      </p:sp>
      <p:sp>
        <p:nvSpPr>
          <p:cNvPr id="4" name="Date Placeholder 3"/>
          <p:cNvSpPr>
            <a:spLocks noGrp="1"/>
          </p:cNvSpPr>
          <p:nvPr>
            <p:ph type="dt" sz="half" idx="10"/>
          </p:nvPr>
        </p:nvSpPr>
        <p:spPr>
          <a:xfrm>
            <a:off x="8807965" y="7010398"/>
            <a:ext cx="336035" cy="45720"/>
          </a:xfrm>
        </p:spPr>
        <p:txBody>
          <a:bodyPr/>
          <a:lstStyle/>
          <a:p>
            <a:fld id="{516914B5-AEA6-47C1-80F7-C7FD18A22EA2}" type="datetime4">
              <a:rPr lang="en-CA" smtClean="0"/>
              <a:t>April 13, 2023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7" name="Text Placeholder 8">
            <a:extLst>
              <a:ext uri="{FF2B5EF4-FFF2-40B4-BE49-F238E27FC236}">
                <a16:creationId xmlns:a16="http://schemas.microsoft.com/office/drawing/2014/main" id="{09DA36B3-22EA-47CB-9DCD-C1A0BC2D239E}"/>
              </a:ext>
            </a:extLst>
          </p:cNvPr>
          <p:cNvSpPr>
            <a:spLocks noGrp="1"/>
          </p:cNvSpPr>
          <p:nvPr>
            <p:ph type="body" sz="quarter" idx="13" hasCustomPrompt="1"/>
          </p:nvPr>
        </p:nvSpPr>
        <p:spPr>
          <a:xfrm>
            <a:off x="1876885" y="6168123"/>
            <a:ext cx="647609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spTree>
    <p:extLst>
      <p:ext uri="{BB962C8B-B14F-4D97-AF65-F5344CB8AC3E}">
        <p14:creationId xmlns:p14="http://schemas.microsoft.com/office/powerpoint/2010/main" val="281731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Char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baseline="0"/>
            </a:lvl1pPr>
          </a:lstStyle>
          <a:p>
            <a:r>
              <a:rPr lang="en-CA" noProof="0" dirty="0"/>
              <a:t>Slide title</a:t>
            </a:r>
          </a:p>
        </p:txBody>
      </p:sp>
      <p:sp>
        <p:nvSpPr>
          <p:cNvPr id="3" name="Content Placeholder 2"/>
          <p:cNvSpPr>
            <a:spLocks noGrp="1"/>
          </p:cNvSpPr>
          <p:nvPr>
            <p:ph idx="1" hasCustomPrompt="1"/>
          </p:nvPr>
        </p:nvSpPr>
        <p:spPr>
          <a:xfrm>
            <a:off x="398463" y="1829560"/>
            <a:ext cx="8347076" cy="4184896"/>
          </a:xfrm>
        </p:spPr>
        <p:txBody>
          <a:bodyPr/>
          <a:lstStyle>
            <a:lvl1pPr>
              <a:defRPr sz="1400"/>
            </a:lvl1pPr>
          </a:lstStyle>
          <a:p>
            <a:pPr lvl="0"/>
            <a:r>
              <a:rPr lang="en-CA" noProof="0"/>
              <a:t>Click icon to add table or chart</a:t>
            </a:r>
          </a:p>
        </p:txBody>
      </p:sp>
      <p:sp>
        <p:nvSpPr>
          <p:cNvPr id="4" name="Date Placeholder 3"/>
          <p:cNvSpPr>
            <a:spLocks noGrp="1"/>
          </p:cNvSpPr>
          <p:nvPr>
            <p:ph type="dt" sz="half" idx="10"/>
          </p:nvPr>
        </p:nvSpPr>
        <p:spPr>
          <a:xfrm>
            <a:off x="8807965" y="7010398"/>
            <a:ext cx="336035" cy="45720"/>
          </a:xfrm>
        </p:spPr>
        <p:txBody>
          <a:bodyPr/>
          <a:lstStyle/>
          <a:p>
            <a:fld id="{977C927B-EA5B-4D38-B63B-A75272FB7D5F}" type="datetime4">
              <a:rPr lang="en-CA" smtClean="0"/>
              <a:t>April 13, 2023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7" name="Text Placeholder 8">
            <a:extLst>
              <a:ext uri="{FF2B5EF4-FFF2-40B4-BE49-F238E27FC236}">
                <a16:creationId xmlns:a16="http://schemas.microsoft.com/office/drawing/2014/main" id="{09DA36B3-22EA-47CB-9DCD-C1A0BC2D239E}"/>
              </a:ext>
            </a:extLst>
          </p:cNvPr>
          <p:cNvSpPr>
            <a:spLocks noGrp="1"/>
          </p:cNvSpPr>
          <p:nvPr>
            <p:ph type="body" sz="quarter" idx="13" hasCustomPrompt="1"/>
          </p:nvPr>
        </p:nvSpPr>
        <p:spPr>
          <a:xfrm>
            <a:off x="1876885" y="6168123"/>
            <a:ext cx="647609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sp>
        <p:nvSpPr>
          <p:cNvPr id="8" name="Text Placeholder 7">
            <a:extLst>
              <a:ext uri="{FF2B5EF4-FFF2-40B4-BE49-F238E27FC236}">
                <a16:creationId xmlns:a16="http://schemas.microsoft.com/office/drawing/2014/main" id="{830F0699-528E-4D23-AAD0-9014222C8ABE}"/>
              </a:ext>
            </a:extLst>
          </p:cNvPr>
          <p:cNvSpPr>
            <a:spLocks noGrp="1"/>
          </p:cNvSpPr>
          <p:nvPr>
            <p:ph type="body" sz="quarter" idx="14" hasCustomPrompt="1"/>
          </p:nvPr>
        </p:nvSpPr>
        <p:spPr>
          <a:xfrm>
            <a:off x="398462" y="1418190"/>
            <a:ext cx="8347076" cy="231242"/>
          </a:xfrm>
        </p:spPr>
        <p:txBody>
          <a:bodyPr anchor="b">
            <a:noAutofit/>
          </a:bodyPr>
          <a:lstStyle>
            <a:lvl1pPr marL="0" indent="0">
              <a:spcBef>
                <a:spcPts val="0"/>
              </a:spcBef>
              <a:buNone/>
              <a:defRPr sz="1400" b="0" baseline="0">
                <a:latin typeface="+mj-lt"/>
              </a:defRPr>
            </a:lvl1pPr>
            <a:lvl2pPr marL="0" indent="0">
              <a:spcBef>
                <a:spcPts val="0"/>
              </a:spcBef>
              <a:buNone/>
              <a:defRPr sz="1600" b="1"/>
            </a:lvl2pPr>
            <a:lvl3pPr marL="0" indent="0">
              <a:spcBef>
                <a:spcPts val="0"/>
              </a:spcBef>
              <a:buNone/>
              <a:defRPr sz="1600" b="1"/>
            </a:lvl3pPr>
            <a:lvl4pPr marL="0" indent="0">
              <a:spcBef>
                <a:spcPts val="0"/>
              </a:spcBef>
              <a:buNone/>
              <a:defRPr sz="1600" b="1"/>
            </a:lvl4pPr>
            <a:lvl5pPr marL="0" indent="0">
              <a:spcBef>
                <a:spcPts val="0"/>
              </a:spcBef>
              <a:buNone/>
              <a:defRPr sz="1600" b="1"/>
            </a:lvl5pPr>
            <a:lvl6pPr marL="0" indent="0">
              <a:spcBef>
                <a:spcPts val="0"/>
              </a:spcBef>
              <a:buNone/>
              <a:defRPr sz="1600" b="1"/>
            </a:lvl6pPr>
            <a:lvl7pPr marL="0" indent="0">
              <a:spcBef>
                <a:spcPts val="0"/>
              </a:spcBef>
              <a:buNone/>
              <a:defRPr sz="1600" b="1"/>
            </a:lvl7pPr>
            <a:lvl8pPr marL="0" indent="0">
              <a:spcBef>
                <a:spcPts val="0"/>
              </a:spcBef>
              <a:buNone/>
              <a:defRPr sz="1600" b="1"/>
            </a:lvl8pPr>
            <a:lvl9pPr marL="0" indent="0">
              <a:spcBef>
                <a:spcPts val="0"/>
              </a:spcBef>
              <a:buNone/>
              <a:defRPr sz="1600" b="1"/>
            </a:lvl9pPr>
          </a:lstStyle>
          <a:p>
            <a:pPr lvl="0"/>
            <a:r>
              <a:rPr lang="en-CA" noProof="0"/>
              <a:t>Subtitle</a:t>
            </a:r>
          </a:p>
        </p:txBody>
      </p:sp>
    </p:spTree>
    <p:extLst>
      <p:ext uri="{BB962C8B-B14F-4D97-AF65-F5344CB8AC3E}">
        <p14:creationId xmlns:p14="http://schemas.microsoft.com/office/powerpoint/2010/main" val="337387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hapter">
    <p:bg>
      <p:bgPr>
        <a:solidFill>
          <a:schemeClr val="accent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00571" y="780239"/>
            <a:ext cx="8356356" cy="4771958"/>
          </a:xfrm>
        </p:spPr>
        <p:txBody>
          <a:bodyPr anchor="ctr">
            <a:normAutofit/>
          </a:bodyPr>
          <a:lstStyle>
            <a:lvl1pPr>
              <a:defRPr sz="7200">
                <a:solidFill>
                  <a:schemeClr val="bg1"/>
                </a:solidFill>
              </a:defRPr>
            </a:lvl1pPr>
          </a:lstStyle>
          <a:p>
            <a:r>
              <a:rPr lang="en-CA" noProof="0" dirty="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fld id="{664D86A9-B95A-42FA-8B03-2725FDB90EC5}" type="datetime4">
              <a:rPr lang="en-CA" smtClean="0"/>
              <a:t>April 13, 2023</a:t>
            </a:fld>
            <a:endParaRPr lang="en-US"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a:xfrm>
            <a:off x="8533067" y="6399283"/>
            <a:ext cx="212470" cy="175694"/>
          </a:xfrm>
        </p:spPr>
        <p:txBody>
          <a:bodyPr/>
          <a:lstStyle>
            <a:lvl1pPr>
              <a:defRPr>
                <a:solidFill>
                  <a:schemeClr val="bg1"/>
                </a:solidFill>
              </a:defRPr>
            </a:lvl1pPr>
          </a:lstStyle>
          <a:p>
            <a:fld id="{BB333B34-C87C-402E-ABB0-13B7C9DEBBC4}" type="slidenum">
              <a:rPr lang="en-CA" smtClean="0"/>
              <a:pPr/>
              <a:t>‹#›</a:t>
            </a:fld>
            <a:endParaRPr lang="en-CA" dirty="0"/>
          </a:p>
        </p:txBody>
      </p:sp>
      <p:pic>
        <p:nvPicPr>
          <p:cNvPr id="5" name="Graphic 4">
            <a:extLst>
              <a:ext uri="{FF2B5EF4-FFF2-40B4-BE49-F238E27FC236}">
                <a16:creationId xmlns:a16="http://schemas.microsoft.com/office/drawing/2014/main" id="{E7ACA874-DB2E-4D21-A4FC-3697F6EA266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118748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hapter 2">
    <p:bg>
      <p:bgPr>
        <a:solidFill>
          <a:schemeClr val="accent2"/>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00571" y="780239"/>
            <a:ext cx="8356356" cy="4771958"/>
          </a:xfrm>
        </p:spPr>
        <p:txBody>
          <a:bodyPr anchor="ctr">
            <a:normAutofit/>
          </a:bodyPr>
          <a:lstStyle>
            <a:lvl1pPr>
              <a:defRPr sz="7200">
                <a:solidFill>
                  <a:schemeClr val="bg1"/>
                </a:solidFill>
              </a:defRPr>
            </a:lvl1pPr>
          </a:lstStyle>
          <a:p>
            <a:r>
              <a:rPr lang="en-CA" noProof="0" dirty="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fld id="{51C1510D-34D1-4B3A-9459-3FC94A26D1AA}" type="datetime4">
              <a:rPr lang="en-CA" smtClean="0"/>
              <a:t>April 13, 2023</a:t>
            </a:fld>
            <a:endParaRPr lang="en-US"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BB333B34-C87C-402E-ABB0-13B7C9DEBBC4}" type="slidenum">
              <a:rPr lang="en-CA" smtClean="0"/>
              <a:pPr/>
              <a:t>‹#›</a:t>
            </a:fld>
            <a:endParaRPr lang="en-CA" dirty="0"/>
          </a:p>
        </p:txBody>
      </p:sp>
      <p:pic>
        <p:nvPicPr>
          <p:cNvPr id="5" name="Graphic 4">
            <a:extLst>
              <a:ext uri="{FF2B5EF4-FFF2-40B4-BE49-F238E27FC236}">
                <a16:creationId xmlns:a16="http://schemas.microsoft.com/office/drawing/2014/main" id="{4162741C-FE1D-406B-9AC9-74A23B745CB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370424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462" y="472438"/>
            <a:ext cx="8347075" cy="792167"/>
          </a:xfrm>
          <a:prstGeom prst="rect">
            <a:avLst/>
          </a:prstGeom>
        </p:spPr>
        <p:txBody>
          <a:bodyPr vert="horz" lIns="0" tIns="0" rIns="0" bIns="0" rtlCol="0" anchor="t">
            <a:noAutofit/>
          </a:bodyPr>
          <a:lstStyle/>
          <a:p>
            <a:r>
              <a:rPr lang="en-CA" noProof="0" dirty="0"/>
              <a:t>Slide title</a:t>
            </a:r>
          </a:p>
        </p:txBody>
      </p:sp>
      <p:sp>
        <p:nvSpPr>
          <p:cNvPr id="3" name="Text Placeholder 2"/>
          <p:cNvSpPr>
            <a:spLocks noGrp="1"/>
          </p:cNvSpPr>
          <p:nvPr>
            <p:ph type="body" idx="1"/>
          </p:nvPr>
        </p:nvSpPr>
        <p:spPr>
          <a:xfrm>
            <a:off x="398462" y="1434190"/>
            <a:ext cx="8347075" cy="4584842"/>
          </a:xfrm>
          <a:prstGeom prst="rect">
            <a:avLst/>
          </a:prstGeom>
        </p:spPr>
        <p:txBody>
          <a:bodyPr vert="horz" lIns="0" tIns="0" rIns="0" bIns="0" rtlCol="0">
            <a:noAutofit/>
          </a:body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a:p>
            <a:pPr lvl="5"/>
            <a:r>
              <a:rPr lang="en-CA" noProof="0"/>
              <a:t>Sixth level</a:t>
            </a:r>
          </a:p>
          <a:p>
            <a:pPr lvl="6"/>
            <a:r>
              <a:rPr lang="en-CA" noProof="0"/>
              <a:t>Seventh level</a:t>
            </a:r>
          </a:p>
          <a:p>
            <a:pPr lvl="7"/>
            <a:r>
              <a:rPr lang="en-CA" noProof="0"/>
              <a:t>Eighth level</a:t>
            </a:r>
          </a:p>
          <a:p>
            <a:pPr lvl="8"/>
            <a:r>
              <a:rPr lang="en-CA" noProof="0"/>
              <a:t>Ninth level</a:t>
            </a:r>
          </a:p>
        </p:txBody>
      </p:sp>
      <p:sp>
        <p:nvSpPr>
          <p:cNvPr id="4" name="Date Placeholder 3"/>
          <p:cNvSpPr>
            <a:spLocks noGrp="1"/>
          </p:cNvSpPr>
          <p:nvPr>
            <p:ph type="dt" sz="half" idx="2"/>
          </p:nvPr>
        </p:nvSpPr>
        <p:spPr>
          <a:xfrm>
            <a:off x="8807965" y="7010399"/>
            <a:ext cx="336035" cy="45720"/>
          </a:xfrm>
          <a:prstGeom prst="rect">
            <a:avLst/>
          </a:prstGeom>
        </p:spPr>
        <p:txBody>
          <a:bodyPr vert="horz" lIns="0" tIns="0" rIns="0" bIns="0" rtlCol="0" anchor="b">
            <a:noAutofit/>
          </a:bodyPr>
          <a:lstStyle>
            <a:lvl1pPr algn="r">
              <a:defRPr sz="100">
                <a:solidFill>
                  <a:srgbClr val="E6E6E6"/>
                </a:solidFill>
              </a:defRPr>
            </a:lvl1pPr>
          </a:lstStyle>
          <a:p>
            <a:fld id="{B2679580-1DE4-4AED-B4F0-F01E2D77314B}" type="datetime4">
              <a:rPr lang="en-CA" smtClean="0"/>
              <a:t>April 13, 2023</a:t>
            </a:fld>
            <a:endParaRPr lang="en-US" dirty="0"/>
          </a:p>
        </p:txBody>
      </p:sp>
      <p:sp>
        <p:nvSpPr>
          <p:cNvPr id="5" name="Footer Placeholder 4"/>
          <p:cNvSpPr>
            <a:spLocks noGrp="1"/>
          </p:cNvSpPr>
          <p:nvPr>
            <p:ph type="ftr" sz="quarter" idx="3"/>
          </p:nvPr>
        </p:nvSpPr>
        <p:spPr>
          <a:xfrm>
            <a:off x="341799" y="7010401"/>
            <a:ext cx="8462696" cy="45719"/>
          </a:xfrm>
          <a:prstGeom prst="rect">
            <a:avLst/>
          </a:prstGeom>
        </p:spPr>
        <p:txBody>
          <a:bodyPr vert="horz" lIns="91440" tIns="45720" rIns="91440" bIns="45720" rtlCol="0" anchor="b">
            <a:noAutofit/>
          </a:bodyPr>
          <a:lstStyle>
            <a:lvl1pPr algn="l">
              <a:defRPr sz="100">
                <a:solidFill>
                  <a:srgbClr val="E6E6E6"/>
                </a:solidFill>
              </a:defRPr>
            </a:lvl1pPr>
          </a:lstStyle>
          <a:p>
            <a:endParaRPr lang="en-CA" dirty="0"/>
          </a:p>
        </p:txBody>
      </p:sp>
      <p:sp>
        <p:nvSpPr>
          <p:cNvPr id="6" name="Slide Number Placeholder 5"/>
          <p:cNvSpPr>
            <a:spLocks noGrp="1"/>
          </p:cNvSpPr>
          <p:nvPr>
            <p:ph type="sldNum" sz="quarter" idx="4"/>
          </p:nvPr>
        </p:nvSpPr>
        <p:spPr>
          <a:xfrm>
            <a:off x="8533067" y="6399283"/>
            <a:ext cx="212470"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11" name="Graphic 10">
            <a:extLst>
              <a:ext uri="{FF2B5EF4-FFF2-40B4-BE49-F238E27FC236}">
                <a16:creationId xmlns:a16="http://schemas.microsoft.com/office/drawing/2014/main" id="{5FFB1BF3-2E9A-46DD-9A25-67C201774DB6}"/>
              </a:ext>
            </a:extLst>
          </p:cNvPr>
          <p:cNvPicPr>
            <a:picLocks noChangeAspect="1"/>
          </p:cNvPicPr>
          <p:nvPr userDrawn="1"/>
        </p:nvPicPr>
        <p:blipFill rotWithShape="1">
          <a:blip r:embed="rId25">
            <a:extLst>
              <a:ext uri="{96DAC541-7B7A-43D3-8B79-37D633B846F1}">
                <asvg:svgBlip xmlns:asvg="http://schemas.microsoft.com/office/drawing/2016/SVG/main" r:embed="rId26"/>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3828481397"/>
      </p:ext>
    </p:extLst>
  </p:cSld>
  <p:clrMap bg1="lt1" tx1="dk1" bg2="lt2" tx2="dk2" accent1="accent1" accent2="accent2" accent3="accent3" accent4="accent4" accent5="accent5" accent6="accent6" hlink="hlink" folHlink="folHlink"/>
  <p:sldLayoutIdLst>
    <p:sldLayoutId id="2147483684" r:id="rId1"/>
    <p:sldLayoutId id="2147483650" r:id="rId2"/>
    <p:sldLayoutId id="2147483683" r:id="rId3"/>
    <p:sldLayoutId id="2147483690" r:id="rId4"/>
    <p:sldLayoutId id="2147483701" r:id="rId5"/>
    <p:sldLayoutId id="2147483691" r:id="rId6"/>
    <p:sldLayoutId id="2147483695" r:id="rId7"/>
    <p:sldLayoutId id="2147483696" r:id="rId8"/>
    <p:sldLayoutId id="2147483697" r:id="rId9"/>
    <p:sldLayoutId id="2147483700" r:id="rId10"/>
    <p:sldLayoutId id="2147483654" r:id="rId11"/>
    <p:sldLayoutId id="2147483698" r:id="rId12"/>
    <p:sldLayoutId id="2147483652" r:id="rId13"/>
    <p:sldLayoutId id="2147483653" r:id="rId14"/>
    <p:sldLayoutId id="2147483705" r:id="rId15"/>
    <p:sldLayoutId id="2147483704" r:id="rId16"/>
    <p:sldLayoutId id="2147483692" r:id="rId17"/>
    <p:sldLayoutId id="2147483703" r:id="rId18"/>
    <p:sldLayoutId id="2147483655" r:id="rId19"/>
    <p:sldLayoutId id="2147483668" r:id="rId20"/>
    <p:sldLayoutId id="2147483693" r:id="rId21"/>
    <p:sldLayoutId id="2147483694" r:id="rId22"/>
    <p:sldLayoutId id="2147483699"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p:titleStyle>
    <p:body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51" userDrawn="1">
          <p15:clr>
            <a:srgbClr val="F26B43"/>
          </p15:clr>
        </p15:guide>
        <p15:guide id="4" pos="5509" userDrawn="1">
          <p15:clr>
            <a:srgbClr val="F26B43"/>
          </p15:clr>
        </p15:guide>
        <p15:guide id="5" orient="horz" pos="412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7.sv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1.emf"/><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chart" Target="../charts/chart3.xml"/><Relationship Id="rId7"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3.svg"/><Relationship Id="rId11" Type="http://schemas.openxmlformats.org/officeDocument/2006/relationships/image" Target="../media/image57.svg"/><Relationship Id="rId5" Type="http://schemas.openxmlformats.org/officeDocument/2006/relationships/image" Target="../media/image52.png"/><Relationship Id="rId10" Type="http://schemas.openxmlformats.org/officeDocument/2006/relationships/image" Target="../media/image56.png"/><Relationship Id="rId4" Type="http://schemas.openxmlformats.org/officeDocument/2006/relationships/chart" Target="../charts/chart4.xml"/><Relationship Id="rId9"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62.png"/><Relationship Id="rId4" Type="http://schemas.openxmlformats.org/officeDocument/2006/relationships/image" Target="../media/image61.svg"/></Relationships>
</file>

<file path=ppt/slides/_rels/slide15.xml.rels><?xml version="1.0" encoding="UTF-8" standalone="yes"?>
<Relationships xmlns="http://schemas.openxmlformats.org/package/2006/relationships"><Relationship Id="rId8" Type="http://schemas.openxmlformats.org/officeDocument/2006/relationships/image" Target="../media/image67.svg"/><Relationship Id="rId3" Type="http://schemas.microsoft.com/office/2018/10/relationships/comments" Target="../comments/modernComment_F1B_117CC8.xml"/><Relationship Id="rId7"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69.svg"/><Relationship Id="rId4" Type="http://schemas.openxmlformats.org/officeDocument/2006/relationships/image" Target="../media/image63.jpeg"/><Relationship Id="rId9" Type="http://schemas.openxmlformats.org/officeDocument/2006/relationships/image" Target="../media/image68.png"/></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17.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sv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75.sv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svg"/><Relationship Id="rId4" Type="http://schemas.openxmlformats.org/officeDocument/2006/relationships/image" Target="../media/image73.svg"/><Relationship Id="rId9" Type="http://schemas.openxmlformats.org/officeDocument/2006/relationships/image" Target="../media/image78.png"/></Relationships>
</file>

<file path=ppt/slides/_rels/slide1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3.png"/></Relationships>
</file>

<file path=ppt/slides/_rels/slide19.xml.rels><?xml version="1.0" encoding="UTF-8" standalone="yes"?>
<Relationships xmlns="http://schemas.openxmlformats.org/package/2006/relationships"><Relationship Id="rId8" Type="http://schemas.openxmlformats.org/officeDocument/2006/relationships/image" Target="../media/image91.emf"/><Relationship Id="rId3" Type="http://schemas.openxmlformats.org/officeDocument/2006/relationships/image" Target="../media/image86.jpg"/><Relationship Id="rId7" Type="http://schemas.openxmlformats.org/officeDocument/2006/relationships/image" Target="../media/image90.emf"/><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93.svg"/><Relationship Id="rId4" Type="http://schemas.openxmlformats.org/officeDocument/2006/relationships/image" Target="../media/image87.emf"/><Relationship Id="rId9" Type="http://schemas.openxmlformats.org/officeDocument/2006/relationships/image" Target="../media/image92.pn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94.jpeg"/><Relationship Id="rId7" Type="http://schemas.openxmlformats.org/officeDocument/2006/relationships/image" Target="../media/image79.sv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78.png"/><Relationship Id="rId11" Type="http://schemas.openxmlformats.org/officeDocument/2006/relationships/image" Target="../media/image98.svg"/><Relationship Id="rId5" Type="http://schemas.openxmlformats.org/officeDocument/2006/relationships/image" Target="../media/image95.svg"/><Relationship Id="rId10" Type="http://schemas.openxmlformats.org/officeDocument/2006/relationships/image" Target="../media/image97.png"/><Relationship Id="rId4" Type="http://schemas.openxmlformats.org/officeDocument/2006/relationships/image" Target="../media/image84.png"/><Relationship Id="rId9" Type="http://schemas.openxmlformats.org/officeDocument/2006/relationships/image" Target="../media/image96.svg"/></Relationships>
</file>

<file path=ppt/slides/_rels/slide21.xml.rels><?xml version="1.0" encoding="UTF-8" standalone="yes"?>
<Relationships xmlns="http://schemas.openxmlformats.org/package/2006/relationships"><Relationship Id="rId8" Type="http://schemas.openxmlformats.org/officeDocument/2006/relationships/image" Target="../media/image104.sv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95.sv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02.svg"/><Relationship Id="rId11" Type="http://schemas.openxmlformats.org/officeDocument/2006/relationships/image" Target="../media/image84.png"/><Relationship Id="rId5" Type="http://schemas.openxmlformats.org/officeDocument/2006/relationships/image" Target="../media/image101.png"/><Relationship Id="rId10" Type="http://schemas.openxmlformats.org/officeDocument/2006/relationships/image" Target="../media/image106.svg"/><Relationship Id="rId4" Type="http://schemas.openxmlformats.org/officeDocument/2006/relationships/image" Target="../media/image100.svg"/><Relationship Id="rId9" Type="http://schemas.openxmlformats.org/officeDocument/2006/relationships/image" Target="../media/image105.png"/><Relationship Id="rId14" Type="http://schemas.openxmlformats.org/officeDocument/2006/relationships/image" Target="../media/image108.sv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8" Type="http://schemas.openxmlformats.org/officeDocument/2006/relationships/image" Target="../media/image112.svg"/><Relationship Id="rId13" Type="http://schemas.openxmlformats.org/officeDocument/2006/relationships/image" Target="../media/image25.png"/><Relationship Id="rId3" Type="http://schemas.openxmlformats.org/officeDocument/2006/relationships/image" Target="../media/image109.png"/><Relationship Id="rId7" Type="http://schemas.openxmlformats.org/officeDocument/2006/relationships/image" Target="../media/image111.png"/><Relationship Id="rId12" Type="http://schemas.openxmlformats.org/officeDocument/2006/relationships/image" Target="../media/image116.sv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3.svg"/><Relationship Id="rId11" Type="http://schemas.openxmlformats.org/officeDocument/2006/relationships/image" Target="../media/image115.png"/><Relationship Id="rId5" Type="http://schemas.openxmlformats.org/officeDocument/2006/relationships/image" Target="../media/image32.png"/><Relationship Id="rId10" Type="http://schemas.openxmlformats.org/officeDocument/2006/relationships/image" Target="../media/image114.svg"/><Relationship Id="rId4" Type="http://schemas.openxmlformats.org/officeDocument/2006/relationships/image" Target="../media/image110.svg"/><Relationship Id="rId9" Type="http://schemas.openxmlformats.org/officeDocument/2006/relationships/image" Target="../media/image113.png"/><Relationship Id="rId14" Type="http://schemas.openxmlformats.org/officeDocument/2006/relationships/image" Target="../media/image117.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1.svg"/><Relationship Id="rId11" Type="http://schemas.openxmlformats.org/officeDocument/2006/relationships/image" Target="../media/image36.jpe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462" y="1043806"/>
            <a:ext cx="5365729" cy="3438682"/>
          </a:xfrm>
        </p:spPr>
        <p:txBody>
          <a:bodyPr>
            <a:normAutofit/>
          </a:bodyPr>
          <a:lstStyle/>
          <a:p>
            <a:r>
              <a:rPr lang="en-CA" sz="6600" dirty="0"/>
              <a:t>Breaking </a:t>
            </a:r>
            <a:br>
              <a:rPr lang="en-CA" sz="6600" dirty="0"/>
            </a:br>
            <a:r>
              <a:rPr lang="en-CA" sz="6600" dirty="0"/>
              <a:t>the cycle </a:t>
            </a:r>
            <a:br>
              <a:rPr lang="en-CA" sz="6600" dirty="0"/>
            </a:br>
            <a:r>
              <a:rPr lang="en-CA" sz="6600" dirty="0"/>
              <a:t>of stress</a:t>
            </a:r>
          </a:p>
        </p:txBody>
      </p:sp>
      <p:sp>
        <p:nvSpPr>
          <p:cNvPr id="9" name="Slide Number Placeholder 8">
            <a:extLst>
              <a:ext uri="{FF2B5EF4-FFF2-40B4-BE49-F238E27FC236}">
                <a16:creationId xmlns:a16="http://schemas.microsoft.com/office/drawing/2014/main" id="{0C7EDE9F-23ED-4A2E-8D35-76583FE64A16}"/>
              </a:ext>
            </a:extLst>
          </p:cNvPr>
          <p:cNvSpPr>
            <a:spLocks noGrp="1"/>
          </p:cNvSpPr>
          <p:nvPr>
            <p:ph type="sldNum" sz="quarter" idx="12"/>
          </p:nvPr>
        </p:nvSpPr>
        <p:spPr/>
        <p:txBody>
          <a:bodyPr/>
          <a:lstStyle/>
          <a:p>
            <a:fld id="{BB333B34-C87C-402E-ABB0-13B7C9DEBBC4}" type="slidenum">
              <a:rPr lang="en-CA" smtClean="0"/>
              <a:pPr/>
              <a:t>1</a:t>
            </a:fld>
            <a:endParaRPr lang="en-CA" dirty="0"/>
          </a:p>
        </p:txBody>
      </p:sp>
      <p:pic>
        <p:nvPicPr>
          <p:cNvPr id="10" name="Graphic 9">
            <a:extLst>
              <a:ext uri="{FF2B5EF4-FFF2-40B4-BE49-F238E27FC236}">
                <a16:creationId xmlns:a16="http://schemas.microsoft.com/office/drawing/2014/main" id="{7834E00A-47B8-1F4E-9F40-E17A41FDE397}"/>
              </a:ext>
            </a:extLst>
          </p:cNvPr>
          <p:cNvPicPr>
            <a:picLocks noChangeAspect="1"/>
          </p:cNvPicPr>
          <p:nvPr/>
        </p:nvPicPr>
        <p:blipFill>
          <a:blip r:embed="rId4" cstate="screen">
            <a:extLst>
              <a:ext uri="{28A0092B-C50C-407E-A947-70E740481C1C}">
                <a14:useLocalDpi xmlns:a14="http://schemas.microsoft.com/office/drawing/2010/main"/>
              </a:ext>
            </a:extLst>
          </a:blip>
          <a:srcRect t="1370" b="1370"/>
          <a:stretch/>
        </p:blipFill>
        <p:spPr bwMode="black">
          <a:xfrm>
            <a:off x="398462" y="370183"/>
            <a:ext cx="1338049" cy="428303"/>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
        <p:nvSpPr>
          <p:cNvPr id="4" name="TextBox 4"/>
          <p:cNvSpPr txBox="1"/>
          <p:nvPr/>
        </p:nvSpPr>
        <p:spPr>
          <a:xfrm>
            <a:off x="7086600" y="6642100"/>
            <a:ext cx="3810000" cy="166449"/>
          </a:xfrm>
          <a:prstGeom prst="rect">
            <a:avLst/>
          </a:prstGeom>
        </p:spPr>
        <p:txBody>
          <a:bodyPr lIns="0" tIns="0" rIns="0" bIns="0" rtlCol="0" anchor="t" anchorCtr="0">
            <a:noAutofit/>
          </a:bodyPr>
          <a:lstStyle/>
          <a:p>
            <a:pPr algn="l">
              <a:defRPr/>
            </a:pPr>
            <a:r>
              <a:rPr lang="en-US" sz="800" b="0" i="0">
                <a:solidFill>
                  <a:srgbClr val="000000"/>
                </a:solidFill>
                <a:latin typeface="Courier"/>
              </a:rPr>
              <a:t>MGR0309232773759</a:t>
            </a:r>
            <a:endParaRPr lang="en-US"/>
          </a:p>
        </p:txBody>
      </p:sp>
    </p:spTree>
    <p:custDataLst>
      <p:tags r:id="rId1"/>
    </p:custDataLst>
    <p:extLst>
      <p:ext uri="{BB962C8B-B14F-4D97-AF65-F5344CB8AC3E}">
        <p14:creationId xmlns:p14="http://schemas.microsoft.com/office/powerpoint/2010/main" val="281411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B9D2FFC-38F7-8A45-A9F9-FA369DD68432}"/>
              </a:ext>
            </a:extLst>
          </p:cNvPr>
          <p:cNvSpPr/>
          <p:nvPr/>
        </p:nvSpPr>
        <p:spPr>
          <a:xfrm>
            <a:off x="6189446" y="2231143"/>
            <a:ext cx="2552040" cy="2339308"/>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pPr>
              <a:spcBef>
                <a:spcPts val="600"/>
              </a:spcBef>
            </a:pPr>
            <a:r>
              <a:rPr lang="en-US" dirty="0">
                <a:solidFill>
                  <a:schemeClr val="tx1"/>
                </a:solidFill>
              </a:rPr>
              <a:t>If you have to start small, increase </a:t>
            </a:r>
            <a:br>
              <a:rPr lang="en-US" dirty="0">
                <a:solidFill>
                  <a:schemeClr val="tx1"/>
                </a:solidFill>
              </a:rPr>
            </a:br>
            <a:r>
              <a:rPr lang="en-US" dirty="0">
                <a:solidFill>
                  <a:schemeClr val="tx1"/>
                </a:solidFill>
              </a:rPr>
              <a:t>your contributions by 1% each year</a:t>
            </a:r>
          </a:p>
        </p:txBody>
      </p:sp>
      <p:sp>
        <p:nvSpPr>
          <p:cNvPr id="13" name="Rectangle 12">
            <a:extLst>
              <a:ext uri="{FF2B5EF4-FFF2-40B4-BE49-F238E27FC236}">
                <a16:creationId xmlns:a16="http://schemas.microsoft.com/office/drawing/2014/main" id="{98F42947-EB5D-8D40-818E-5D20896D0E88}"/>
              </a:ext>
            </a:extLst>
          </p:cNvPr>
          <p:cNvSpPr/>
          <p:nvPr/>
        </p:nvSpPr>
        <p:spPr>
          <a:xfrm>
            <a:off x="3295980" y="2231143"/>
            <a:ext cx="2552040" cy="2339308"/>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pPr>
              <a:spcBef>
                <a:spcPts val="600"/>
              </a:spcBef>
            </a:pPr>
            <a:r>
              <a:rPr lang="en-US" dirty="0">
                <a:solidFill>
                  <a:schemeClr val="tx1"/>
                </a:solidFill>
              </a:rPr>
              <a:t>Figure out how much you need to save and set that as your goal</a:t>
            </a:r>
          </a:p>
        </p:txBody>
      </p:sp>
      <p:sp>
        <p:nvSpPr>
          <p:cNvPr id="18" name="Rectangle 17">
            <a:extLst>
              <a:ext uri="{FF2B5EF4-FFF2-40B4-BE49-F238E27FC236}">
                <a16:creationId xmlns:a16="http://schemas.microsoft.com/office/drawing/2014/main" id="{5CC0D7BF-167A-B24A-A75B-1E744397DAAE}"/>
              </a:ext>
            </a:extLst>
          </p:cNvPr>
          <p:cNvSpPr/>
          <p:nvPr/>
        </p:nvSpPr>
        <p:spPr>
          <a:xfrm>
            <a:off x="402514" y="2231143"/>
            <a:ext cx="2552040" cy="2339308"/>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pPr>
              <a:spcBef>
                <a:spcPts val="600"/>
              </a:spcBef>
            </a:pPr>
            <a:r>
              <a:rPr lang="en-US" dirty="0">
                <a:solidFill>
                  <a:schemeClr val="tx1"/>
                </a:solidFill>
              </a:rPr>
              <a:t>Participate in your retirement plan as soon as you can</a:t>
            </a:r>
            <a:endParaRPr lang="en-US" strike="sngStrike" dirty="0">
              <a:solidFill>
                <a:schemeClr val="tx1"/>
              </a:solidFill>
            </a:endParaRPr>
          </a:p>
        </p:txBody>
      </p:sp>
      <p:sp>
        <p:nvSpPr>
          <p:cNvPr id="12" name="Title 11">
            <a:extLst>
              <a:ext uri="{FF2B5EF4-FFF2-40B4-BE49-F238E27FC236}">
                <a16:creationId xmlns:a16="http://schemas.microsoft.com/office/drawing/2014/main" id="{9BA24F50-B949-472B-BD1E-5F603729714B}"/>
              </a:ext>
            </a:extLst>
          </p:cNvPr>
          <p:cNvSpPr>
            <a:spLocks noGrp="1"/>
          </p:cNvSpPr>
          <p:nvPr>
            <p:ph type="title"/>
          </p:nvPr>
        </p:nvSpPr>
        <p:spPr/>
        <p:txBody>
          <a:bodyPr/>
          <a:lstStyle/>
          <a:p>
            <a:r>
              <a:rPr lang="en-US" sz="2400" b="1" dirty="0">
                <a:effectLst/>
                <a:latin typeface="+mj-lt"/>
              </a:rPr>
              <a:t>Retirement savings remain a top concern</a:t>
            </a:r>
            <a:br>
              <a:rPr lang="en-US" sz="2400" b="1" dirty="0">
                <a:effectLst/>
                <a:latin typeface="+mj-lt"/>
              </a:rPr>
            </a:br>
            <a:endParaRPr lang="en-US" dirty="0"/>
          </a:p>
        </p:txBody>
      </p:sp>
      <p:sp>
        <p:nvSpPr>
          <p:cNvPr id="4" name="Slide Number Placeholder 3">
            <a:extLst>
              <a:ext uri="{FF2B5EF4-FFF2-40B4-BE49-F238E27FC236}">
                <a16:creationId xmlns:a16="http://schemas.microsoft.com/office/drawing/2014/main" id="{0AC83716-166D-435A-97FD-87EB297E45C0}"/>
              </a:ext>
            </a:extLst>
          </p:cNvPr>
          <p:cNvSpPr>
            <a:spLocks noGrp="1"/>
          </p:cNvSpPr>
          <p:nvPr>
            <p:ph type="sldNum" sz="quarter" idx="12"/>
          </p:nvPr>
        </p:nvSpPr>
        <p:spPr/>
        <p:txBody>
          <a:bodyPr/>
          <a:lstStyle/>
          <a:p>
            <a:fld id="{BB333B34-C87C-402E-ABB0-13B7C9DEBBC4}" type="slidenum">
              <a:rPr lang="en-US" smtClean="0"/>
              <a:t>10</a:t>
            </a:fld>
            <a:endParaRPr lang="en-US" dirty="0"/>
          </a:p>
        </p:txBody>
      </p:sp>
      <p:sp>
        <p:nvSpPr>
          <p:cNvPr id="2" name="TextBox 1">
            <a:extLst>
              <a:ext uri="{FF2B5EF4-FFF2-40B4-BE49-F238E27FC236}">
                <a16:creationId xmlns:a16="http://schemas.microsoft.com/office/drawing/2014/main" id="{241CEA7D-0DC6-4EDD-9BD0-B5A6D92C3D8A}"/>
              </a:ext>
            </a:extLst>
          </p:cNvPr>
          <p:cNvSpPr txBox="1"/>
          <p:nvPr/>
        </p:nvSpPr>
        <p:spPr>
          <a:xfrm>
            <a:off x="398460" y="1579882"/>
            <a:ext cx="7341596" cy="307777"/>
          </a:xfrm>
          <a:prstGeom prst="rect">
            <a:avLst/>
          </a:prstGeom>
          <a:noFill/>
        </p:spPr>
        <p:txBody>
          <a:bodyPr wrap="square" lIns="0" tIns="0" rIns="0" bIns="0" rtlCol="0">
            <a:spAutoFit/>
          </a:bodyPr>
          <a:lstStyle/>
          <a:p>
            <a:pPr>
              <a:spcBef>
                <a:spcPts val="600"/>
              </a:spcBef>
            </a:pPr>
            <a:r>
              <a:rPr lang="en-US" sz="2000" b="1" dirty="0"/>
              <a:t>Try these steps to minimize stress</a:t>
            </a:r>
          </a:p>
        </p:txBody>
      </p:sp>
      <p:sp>
        <p:nvSpPr>
          <p:cNvPr id="17" name="Rectangle 16">
            <a:extLst>
              <a:ext uri="{FF2B5EF4-FFF2-40B4-BE49-F238E27FC236}">
                <a16:creationId xmlns:a16="http://schemas.microsoft.com/office/drawing/2014/main" id="{B217B7AC-1B42-7C45-A6FA-DF987C2CC2C1}"/>
              </a:ext>
            </a:extLst>
          </p:cNvPr>
          <p:cNvSpPr/>
          <p:nvPr/>
        </p:nvSpPr>
        <p:spPr>
          <a:xfrm>
            <a:off x="3295980" y="2105500"/>
            <a:ext cx="2552040" cy="1756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pPr>
              <a:spcBef>
                <a:spcPts val="600"/>
              </a:spcBef>
            </a:pPr>
            <a:endParaRPr lang="en-US" dirty="0">
              <a:solidFill>
                <a:schemeClr val="bg1"/>
              </a:solidFill>
            </a:endParaRPr>
          </a:p>
        </p:txBody>
      </p:sp>
      <p:sp>
        <p:nvSpPr>
          <p:cNvPr id="22" name="Rectangle 21">
            <a:extLst>
              <a:ext uri="{FF2B5EF4-FFF2-40B4-BE49-F238E27FC236}">
                <a16:creationId xmlns:a16="http://schemas.microsoft.com/office/drawing/2014/main" id="{63CBC6E4-6577-1248-A204-059EEE60C56A}"/>
              </a:ext>
            </a:extLst>
          </p:cNvPr>
          <p:cNvSpPr/>
          <p:nvPr/>
        </p:nvSpPr>
        <p:spPr>
          <a:xfrm>
            <a:off x="402514" y="2105500"/>
            <a:ext cx="2552040" cy="1756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pPr>
              <a:spcBef>
                <a:spcPts val="600"/>
              </a:spcBef>
            </a:pPr>
            <a:endParaRPr lang="en-US" strike="sngStrike" dirty="0">
              <a:solidFill>
                <a:schemeClr val="bg1"/>
              </a:solidFill>
            </a:endParaRPr>
          </a:p>
        </p:txBody>
      </p:sp>
      <p:sp>
        <p:nvSpPr>
          <p:cNvPr id="23" name="Rectangle 22">
            <a:extLst>
              <a:ext uri="{FF2B5EF4-FFF2-40B4-BE49-F238E27FC236}">
                <a16:creationId xmlns:a16="http://schemas.microsoft.com/office/drawing/2014/main" id="{0BFFB44B-FEE0-9442-9FBA-F4DB54A1CDC4}"/>
              </a:ext>
            </a:extLst>
          </p:cNvPr>
          <p:cNvSpPr/>
          <p:nvPr/>
        </p:nvSpPr>
        <p:spPr>
          <a:xfrm>
            <a:off x="6189446" y="2105500"/>
            <a:ext cx="2552040" cy="1756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pPr>
              <a:spcBef>
                <a:spcPts val="600"/>
              </a:spcBef>
            </a:pPr>
            <a:endParaRPr lang="en-US" dirty="0">
              <a:solidFill>
                <a:schemeClr val="bg1"/>
              </a:solidFill>
            </a:endParaRPr>
          </a:p>
        </p:txBody>
      </p:sp>
      <p:pic>
        <p:nvPicPr>
          <p:cNvPr id="20" name="Graphic 19">
            <a:extLst>
              <a:ext uri="{FF2B5EF4-FFF2-40B4-BE49-F238E27FC236}">
                <a16:creationId xmlns:a16="http://schemas.microsoft.com/office/drawing/2014/main" id="{3FDFE2D1-727D-144B-A758-120CB800BEE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61510" y="3680249"/>
            <a:ext cx="729046" cy="729046"/>
          </a:xfrm>
          <a:prstGeom prst="rect">
            <a:avLst/>
          </a:prstGeom>
        </p:spPr>
      </p:pic>
      <p:pic>
        <p:nvPicPr>
          <p:cNvPr id="21" name="Graphic 20">
            <a:extLst>
              <a:ext uri="{FF2B5EF4-FFF2-40B4-BE49-F238E27FC236}">
                <a16:creationId xmlns:a16="http://schemas.microsoft.com/office/drawing/2014/main" id="{A527938C-954A-C847-9228-109652990D1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036466" y="3652279"/>
            <a:ext cx="729046" cy="729046"/>
          </a:xfrm>
          <a:prstGeom prst="rect">
            <a:avLst/>
          </a:prstGeom>
        </p:spPr>
      </p:pic>
      <p:pic>
        <p:nvPicPr>
          <p:cNvPr id="24" name="Graphic 23">
            <a:extLst>
              <a:ext uri="{FF2B5EF4-FFF2-40B4-BE49-F238E27FC236}">
                <a16:creationId xmlns:a16="http://schemas.microsoft.com/office/drawing/2014/main" id="{FD1B421F-8B64-B94B-907E-53D1FA03F1C9}"/>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877498" y="3650062"/>
            <a:ext cx="729046" cy="729046"/>
          </a:xfrm>
          <a:prstGeom prst="rect">
            <a:avLst/>
          </a:prstGeom>
        </p:spPr>
      </p:pic>
      <p:sp>
        <p:nvSpPr>
          <p:cNvPr id="6" name="Text Placeholder 5">
            <a:extLst>
              <a:ext uri="{FF2B5EF4-FFF2-40B4-BE49-F238E27FC236}">
                <a16:creationId xmlns:a16="http://schemas.microsoft.com/office/drawing/2014/main" id="{38E18C10-6942-5741-7075-F84123708A3B}"/>
              </a:ext>
            </a:extLst>
          </p:cNvPr>
          <p:cNvSpPr>
            <a:spLocks noGrp="1"/>
          </p:cNvSpPr>
          <p:nvPr>
            <p:ph type="body" sz="quarter" idx="13"/>
          </p:nvPr>
        </p:nvSpPr>
        <p:spPr/>
        <p:txBody>
          <a:bodyPr/>
          <a:lstStyle/>
          <a:p>
            <a:r>
              <a:rPr lang="en-US" dirty="0"/>
              <a:t>Source: John Hancock financial stress survey, November 2022.</a:t>
            </a: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
        <p:nvSpPr>
          <p:cNvPr id="5" name="TextBox 5"/>
          <p:cNvSpPr txBox="1"/>
          <p:nvPr/>
        </p:nvSpPr>
        <p:spPr>
          <a:xfrm>
            <a:off x="7086600" y="6642100"/>
            <a:ext cx="3810000" cy="166449"/>
          </a:xfrm>
          <a:prstGeom prst="rect">
            <a:avLst/>
          </a:prstGeom>
        </p:spPr>
        <p:txBody>
          <a:bodyPr lIns="0" tIns="0" rIns="0" bIns="0" rtlCol="0" anchor="t" anchorCtr="0">
            <a:noAutofit/>
          </a:bodyPr>
          <a:lstStyle/>
          <a:p>
            <a:pPr algn="l">
              <a:defRPr/>
            </a:pPr>
            <a:r>
              <a:rPr lang="en-US" sz="800" b="0" i="0">
                <a:solidFill>
                  <a:srgbClr val="000000"/>
                </a:solidFill>
                <a:latin typeface="Courier"/>
              </a:rPr>
              <a:t>MGR0309232773759</a:t>
            </a:r>
            <a:endParaRPr lang="en-US"/>
          </a:p>
        </p:txBody>
      </p:sp>
    </p:spTree>
    <p:extLst>
      <p:ext uri="{BB962C8B-B14F-4D97-AF65-F5344CB8AC3E}">
        <p14:creationId xmlns:p14="http://schemas.microsoft.com/office/powerpoint/2010/main" val="386225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D29D474-A0D8-8247-8882-994D22B98A62}"/>
              </a:ext>
            </a:extLst>
          </p:cNvPr>
          <p:cNvSpPr>
            <a:spLocks noGrp="1"/>
          </p:cNvSpPr>
          <p:nvPr>
            <p:ph type="body" sz="quarter" idx="15"/>
          </p:nvPr>
        </p:nvSpPr>
        <p:spPr/>
        <p:txBody>
          <a:bodyPr/>
          <a:lstStyle/>
          <a:p>
            <a:r>
              <a:rPr lang="en-US" b="1" dirty="0"/>
              <a:t>Participate in your retirement plan and start saving early</a:t>
            </a:r>
          </a:p>
        </p:txBody>
      </p:sp>
      <p:sp>
        <p:nvSpPr>
          <p:cNvPr id="4" name="Slide Number Placeholder 3">
            <a:extLst>
              <a:ext uri="{FF2B5EF4-FFF2-40B4-BE49-F238E27FC236}">
                <a16:creationId xmlns:a16="http://schemas.microsoft.com/office/drawing/2014/main" id="{DE4594EE-5395-594F-AFC6-CF8382EF02EA}"/>
              </a:ext>
            </a:extLst>
          </p:cNvPr>
          <p:cNvSpPr>
            <a:spLocks noGrp="1"/>
          </p:cNvSpPr>
          <p:nvPr>
            <p:ph type="sldNum" sz="quarter" idx="12"/>
          </p:nvPr>
        </p:nvSpPr>
        <p:spPr/>
        <p:txBody>
          <a:bodyPr/>
          <a:lstStyle/>
          <a:p>
            <a:fld id="{BB333B34-C87C-402E-ABB0-13B7C9DEBBC4}" type="slidenum">
              <a:rPr lang="en-PH" smtClean="0"/>
              <a:t>11</a:t>
            </a:fld>
            <a:endParaRPr lang="en-PH" dirty="0"/>
          </a:p>
        </p:txBody>
      </p:sp>
      <p:sp>
        <p:nvSpPr>
          <p:cNvPr id="8" name="Text Placeholder 7">
            <a:extLst>
              <a:ext uri="{FF2B5EF4-FFF2-40B4-BE49-F238E27FC236}">
                <a16:creationId xmlns:a16="http://schemas.microsoft.com/office/drawing/2014/main" id="{7B5B78F1-70D2-E84E-B044-423EA52FCE31}"/>
              </a:ext>
            </a:extLst>
          </p:cNvPr>
          <p:cNvSpPr>
            <a:spLocks noGrp="1"/>
          </p:cNvSpPr>
          <p:nvPr>
            <p:ph type="body" sz="quarter" idx="13"/>
          </p:nvPr>
        </p:nvSpPr>
        <p:spPr>
          <a:xfrm>
            <a:off x="3246319" y="5899868"/>
            <a:ext cx="5150258" cy="566127"/>
          </a:xfrm>
        </p:spPr>
        <p:txBody>
          <a:bodyPr/>
          <a:lstStyle/>
          <a:p>
            <a:r>
              <a:rPr lang="en-US" dirty="0"/>
              <a:t>The hypothetical example above is based on a mathematical principle and represents no particular investment. It is used for illustrative purposes only and assumes savings of $0, a monthly contribution of $100, a 7% rate of return, monthly compounding, and beginning-of-period payments. It does not reflect the deduction of taxes or transaction costs. There are risks associated with investing, including, but not limited to, loss of principal. </a:t>
            </a:r>
          </a:p>
        </p:txBody>
      </p:sp>
      <p:pic>
        <p:nvPicPr>
          <p:cNvPr id="12" name="Picture 11">
            <a:extLst>
              <a:ext uri="{FF2B5EF4-FFF2-40B4-BE49-F238E27FC236}">
                <a16:creationId xmlns:a16="http://schemas.microsoft.com/office/drawing/2014/main" id="{6063EEC3-D3BB-3E43-A814-CEFA93237AC3}"/>
              </a:ext>
            </a:extLst>
          </p:cNvPr>
          <p:cNvPicPr>
            <a:picLocks noChangeAspect="1"/>
          </p:cNvPicPr>
          <p:nvPr/>
        </p:nvPicPr>
        <p:blipFill rotWithShape="1">
          <a:blip r:embed="rId3">
            <a:extLst>
              <a:ext uri="{28A0092B-C50C-407E-A947-70E740481C1C}">
                <a14:useLocalDpi xmlns:a14="http://schemas.microsoft.com/office/drawing/2010/main"/>
              </a:ext>
            </a:extLst>
          </a:blip>
          <a:srcRect l="9612" t="-1" r="3128" b="1623"/>
          <a:stretch/>
        </p:blipFill>
        <p:spPr>
          <a:xfrm>
            <a:off x="0" y="0"/>
            <a:ext cx="3041649" cy="6858000"/>
          </a:xfrm>
          <a:prstGeom prst="rect">
            <a:avLst/>
          </a:prstGeom>
        </p:spPr>
      </p:pic>
      <p:sp>
        <p:nvSpPr>
          <p:cNvPr id="14" name="Rectangle 13">
            <a:extLst>
              <a:ext uri="{FF2B5EF4-FFF2-40B4-BE49-F238E27FC236}">
                <a16:creationId xmlns:a16="http://schemas.microsoft.com/office/drawing/2014/main" id="{FA1BD3D2-6DEB-BF42-9274-4FC21FB38596}"/>
              </a:ext>
            </a:extLst>
          </p:cNvPr>
          <p:cNvSpPr/>
          <p:nvPr/>
        </p:nvSpPr>
        <p:spPr>
          <a:xfrm>
            <a:off x="4646810" y="1530431"/>
            <a:ext cx="4098280" cy="37971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 rIns="137160" bIns="34290" numCol="1" spcCol="0" rtlCol="0" fromWordArt="0" anchor="ctr" anchorCtr="0" forceAA="0" compatLnSpc="1">
            <a:prstTxWarp prst="textNoShape">
              <a:avLst/>
            </a:prstTxWarp>
            <a:noAutofit/>
          </a:bodyPr>
          <a:lstStyle/>
          <a:p>
            <a:pPr algn="l"/>
            <a:endParaRPr lang="en-US" sz="1350" dirty="0"/>
          </a:p>
        </p:txBody>
      </p:sp>
      <p:sp>
        <p:nvSpPr>
          <p:cNvPr id="15" name="Rectangle 14">
            <a:extLst>
              <a:ext uri="{FF2B5EF4-FFF2-40B4-BE49-F238E27FC236}">
                <a16:creationId xmlns:a16="http://schemas.microsoft.com/office/drawing/2014/main" id="{8FDF6974-F757-1548-B254-F2AEAF725505}"/>
              </a:ext>
            </a:extLst>
          </p:cNvPr>
          <p:cNvSpPr/>
          <p:nvPr/>
        </p:nvSpPr>
        <p:spPr>
          <a:xfrm>
            <a:off x="3270900" y="1530431"/>
            <a:ext cx="1473699" cy="3797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 rIns="137160" bIns="34290" numCol="1" spcCol="0" rtlCol="0" fromWordArt="0" anchor="ctr" anchorCtr="0" forceAA="0" compatLnSpc="1">
            <a:prstTxWarp prst="textNoShape">
              <a:avLst/>
            </a:prstTxWarp>
            <a:noAutofit/>
          </a:bodyPr>
          <a:lstStyle/>
          <a:p>
            <a:pPr algn="l"/>
            <a:endParaRPr lang="en-US" sz="1350" dirty="0"/>
          </a:p>
        </p:txBody>
      </p:sp>
      <p:sp>
        <p:nvSpPr>
          <p:cNvPr id="16" name="Content Placeholder 7">
            <a:extLst>
              <a:ext uri="{FF2B5EF4-FFF2-40B4-BE49-F238E27FC236}">
                <a16:creationId xmlns:a16="http://schemas.microsoft.com/office/drawing/2014/main" id="{6711CAE3-225C-6C46-972C-BB9B83FC094F}"/>
              </a:ext>
            </a:extLst>
          </p:cNvPr>
          <p:cNvSpPr>
            <a:spLocks noGrp="1"/>
          </p:cNvSpPr>
          <p:nvPr>
            <p:ph idx="1"/>
          </p:nvPr>
        </p:nvSpPr>
        <p:spPr>
          <a:xfrm>
            <a:off x="3412081" y="1667599"/>
            <a:ext cx="1473699" cy="294474"/>
          </a:xfrm>
        </p:spPr>
        <p:txBody>
          <a:bodyPr/>
          <a:lstStyle/>
          <a:p>
            <a:pPr marL="0" indent="0">
              <a:buNone/>
              <a:defRPr/>
            </a:pPr>
            <a:r>
              <a:rPr lang="en-US" sz="1500" b="1" dirty="0">
                <a:solidFill>
                  <a:schemeClr val="bg1"/>
                </a:solidFill>
              </a:rPr>
              <a:t>Saving $100/month</a:t>
            </a:r>
          </a:p>
        </p:txBody>
      </p:sp>
      <p:pic>
        <p:nvPicPr>
          <p:cNvPr id="17" name="Picture 16">
            <a:extLst>
              <a:ext uri="{FF2B5EF4-FFF2-40B4-BE49-F238E27FC236}">
                <a16:creationId xmlns:a16="http://schemas.microsoft.com/office/drawing/2014/main" id="{9FC31780-D46B-C74F-ABF6-EA5589E7FE5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881653" y="1682496"/>
            <a:ext cx="3682000" cy="3549039"/>
          </a:xfrm>
          <a:prstGeom prst="rect">
            <a:avLst/>
          </a:prstGeom>
        </p:spPr>
      </p:pic>
      <p:pic>
        <p:nvPicPr>
          <p:cNvPr id="18" name="Picture 17">
            <a:extLst>
              <a:ext uri="{FF2B5EF4-FFF2-40B4-BE49-F238E27FC236}">
                <a16:creationId xmlns:a16="http://schemas.microsoft.com/office/drawing/2014/main" id="{4A7637CF-DD00-4C4C-A584-A7215C4A139C}"/>
              </a:ext>
            </a:extLst>
          </p:cNvPr>
          <p:cNvPicPr>
            <a:picLocks noChangeAspect="1"/>
          </p:cNvPicPr>
          <p:nvPr/>
        </p:nvPicPr>
        <p:blipFill>
          <a:blip r:embed="rId5">
            <a:lum bright="100000"/>
          </a:blip>
          <a:stretch>
            <a:fillRect/>
          </a:stretch>
        </p:blipFill>
        <p:spPr>
          <a:xfrm>
            <a:off x="3788364" y="4403790"/>
            <a:ext cx="780204" cy="505688"/>
          </a:xfrm>
          <a:prstGeom prst="rect">
            <a:avLst/>
          </a:prstGeom>
        </p:spPr>
      </p:pic>
      <p:pic>
        <p:nvPicPr>
          <p:cNvPr id="20" name="Graphic 19">
            <a:extLst>
              <a:ext uri="{FF2B5EF4-FFF2-40B4-BE49-F238E27FC236}">
                <a16:creationId xmlns:a16="http://schemas.microsoft.com/office/drawing/2014/main" id="{01A19D7D-4DE2-2949-9693-E402E8509ADB}"/>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6893" b="19384"/>
          <a:stretch/>
        </p:blipFill>
        <p:spPr bwMode="black">
          <a:xfrm>
            <a:off x="208115" y="6264770"/>
            <a:ext cx="1463482" cy="468453"/>
          </a:xfrm>
          <a:prstGeom prst="rect">
            <a:avLst/>
          </a:prstGeom>
        </p:spPr>
      </p:pic>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
        <p:nvSpPr>
          <p:cNvPr id="3" name="TextBox 3"/>
          <p:cNvSpPr txBox="1"/>
          <p:nvPr/>
        </p:nvSpPr>
        <p:spPr>
          <a:xfrm>
            <a:off x="7086600" y="6642100"/>
            <a:ext cx="3810000" cy="166449"/>
          </a:xfrm>
          <a:prstGeom prst="rect">
            <a:avLst/>
          </a:prstGeom>
        </p:spPr>
        <p:txBody>
          <a:bodyPr lIns="0" tIns="0" rIns="0" bIns="0" rtlCol="0" anchor="t" anchorCtr="0">
            <a:noAutofit/>
          </a:bodyPr>
          <a:lstStyle/>
          <a:p>
            <a:pPr algn="l">
              <a:defRPr/>
            </a:pPr>
            <a:r>
              <a:rPr lang="en-US" sz="800" b="0" i="0">
                <a:solidFill>
                  <a:srgbClr val="000000"/>
                </a:solidFill>
                <a:latin typeface="Courier"/>
              </a:rPr>
              <a:t>MGR0309232773759</a:t>
            </a:r>
            <a:endParaRPr lang="en-US"/>
          </a:p>
        </p:txBody>
      </p:sp>
    </p:spTree>
    <p:extLst>
      <p:ext uri="{BB962C8B-B14F-4D97-AF65-F5344CB8AC3E}">
        <p14:creationId xmlns:p14="http://schemas.microsoft.com/office/powerpoint/2010/main" val="96060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262561-CA82-7F44-9A6F-32DDEC214289}"/>
              </a:ext>
            </a:extLst>
          </p:cNvPr>
          <p:cNvSpPr>
            <a:spLocks noGrp="1"/>
          </p:cNvSpPr>
          <p:nvPr>
            <p:ph type="title"/>
          </p:nvPr>
        </p:nvSpPr>
        <p:spPr/>
        <p:txBody>
          <a:bodyPr/>
          <a:lstStyle/>
          <a:p>
            <a:r>
              <a:rPr lang="en-US" sz="2400" dirty="0"/>
              <a:t>People like you understand that having a plan for retirement will help reduce stress—and they’re looking for guidance</a:t>
            </a:r>
            <a:endParaRPr lang="en-US" sz="2400" baseline="30000" dirty="0"/>
          </a:p>
        </p:txBody>
      </p:sp>
      <p:sp>
        <p:nvSpPr>
          <p:cNvPr id="6" name="Slide Number Placeholder 5">
            <a:extLst>
              <a:ext uri="{FF2B5EF4-FFF2-40B4-BE49-F238E27FC236}">
                <a16:creationId xmlns:a16="http://schemas.microsoft.com/office/drawing/2014/main" id="{0C46F54E-5026-4CD6-A22D-70AE5975F877}"/>
              </a:ext>
            </a:extLst>
          </p:cNvPr>
          <p:cNvSpPr>
            <a:spLocks noGrp="1"/>
          </p:cNvSpPr>
          <p:nvPr>
            <p:ph type="sldNum" sz="quarter" idx="12"/>
          </p:nvPr>
        </p:nvSpPr>
        <p:spPr/>
        <p:txBody>
          <a:bodyPr/>
          <a:lstStyle/>
          <a:p>
            <a:fld id="{BB333B34-C87C-402E-ABB0-13B7C9DEBBC4}" type="slidenum">
              <a:rPr lang="en-US" smtClean="0"/>
              <a:t>12</a:t>
            </a:fld>
            <a:endParaRPr lang="en-US" dirty="0"/>
          </a:p>
        </p:txBody>
      </p:sp>
      <p:grpSp>
        <p:nvGrpSpPr>
          <p:cNvPr id="9" name="Group 8">
            <a:extLst>
              <a:ext uri="{FF2B5EF4-FFF2-40B4-BE49-F238E27FC236}">
                <a16:creationId xmlns:a16="http://schemas.microsoft.com/office/drawing/2014/main" id="{954BA778-6D98-054C-AC8D-5869E1FB1CDC}"/>
              </a:ext>
            </a:extLst>
          </p:cNvPr>
          <p:cNvGrpSpPr/>
          <p:nvPr/>
        </p:nvGrpSpPr>
        <p:grpSpPr>
          <a:xfrm>
            <a:off x="1696796" y="4607258"/>
            <a:ext cx="5467086" cy="1480010"/>
            <a:chOff x="981006" y="4174057"/>
            <a:chExt cx="5467086" cy="1480010"/>
          </a:xfrm>
        </p:grpSpPr>
        <p:graphicFrame>
          <p:nvGraphicFramePr>
            <p:cNvPr id="42" name="Chart 41">
              <a:extLst>
                <a:ext uri="{FF2B5EF4-FFF2-40B4-BE49-F238E27FC236}">
                  <a16:creationId xmlns:a16="http://schemas.microsoft.com/office/drawing/2014/main" id="{752D4301-A841-F24F-990C-D97FE2BD9FA4}"/>
                </a:ext>
              </a:extLst>
            </p:cNvPr>
            <p:cNvGraphicFramePr/>
            <p:nvPr>
              <p:extLst>
                <p:ext uri="{D42A27DB-BD31-4B8C-83A1-F6EECF244321}">
                  <p14:modId xmlns:p14="http://schemas.microsoft.com/office/powerpoint/2010/main" val="2055551397"/>
                </p:ext>
              </p:extLst>
            </p:nvPr>
          </p:nvGraphicFramePr>
          <p:xfrm>
            <a:off x="1766310" y="4174057"/>
            <a:ext cx="4681782" cy="1480010"/>
          </p:xfrm>
          <a:graphic>
            <a:graphicData uri="http://schemas.openxmlformats.org/drawingml/2006/chart">
              <c:chart xmlns:c="http://schemas.openxmlformats.org/drawingml/2006/chart" xmlns:r="http://schemas.openxmlformats.org/officeDocument/2006/relationships" r:id="rId3"/>
            </a:graphicData>
          </a:graphic>
        </p:graphicFrame>
        <p:sp>
          <p:nvSpPr>
            <p:cNvPr id="43" name="TextBox 42">
              <a:extLst>
                <a:ext uri="{FF2B5EF4-FFF2-40B4-BE49-F238E27FC236}">
                  <a16:creationId xmlns:a16="http://schemas.microsoft.com/office/drawing/2014/main" id="{897F01B1-DB06-9542-AE03-D002D304595A}"/>
                </a:ext>
              </a:extLst>
            </p:cNvPr>
            <p:cNvSpPr txBox="1"/>
            <p:nvPr/>
          </p:nvSpPr>
          <p:spPr>
            <a:xfrm>
              <a:off x="981006" y="4506092"/>
              <a:ext cx="1168408" cy="246221"/>
            </a:xfrm>
            <a:prstGeom prst="rect">
              <a:avLst/>
            </a:prstGeom>
            <a:noFill/>
          </p:spPr>
          <p:txBody>
            <a:bodyPr wrap="square" lIns="0" tIns="0" rIns="0" bIns="0" rtlCol="0">
              <a:spAutoFit/>
            </a:bodyPr>
            <a:lstStyle/>
            <a:p>
              <a:pPr algn="r">
                <a:spcBef>
                  <a:spcPts val="450"/>
                </a:spcBef>
              </a:pPr>
              <a:r>
                <a:rPr lang="en-US" sz="1600" b="1" dirty="0"/>
                <a:t>Men</a:t>
              </a:r>
            </a:p>
          </p:txBody>
        </p:sp>
        <p:sp>
          <p:nvSpPr>
            <p:cNvPr id="44" name="TextBox 43">
              <a:extLst>
                <a:ext uri="{FF2B5EF4-FFF2-40B4-BE49-F238E27FC236}">
                  <a16:creationId xmlns:a16="http://schemas.microsoft.com/office/drawing/2014/main" id="{306E4458-D7E0-4749-A1BD-B3135F8B31F2}"/>
                </a:ext>
              </a:extLst>
            </p:cNvPr>
            <p:cNvSpPr txBox="1"/>
            <p:nvPr/>
          </p:nvSpPr>
          <p:spPr>
            <a:xfrm>
              <a:off x="981006" y="5156877"/>
              <a:ext cx="1168408" cy="246221"/>
            </a:xfrm>
            <a:prstGeom prst="rect">
              <a:avLst/>
            </a:prstGeom>
            <a:noFill/>
          </p:spPr>
          <p:txBody>
            <a:bodyPr wrap="square" lIns="0" tIns="0" rIns="0" bIns="0" rtlCol="0">
              <a:spAutoFit/>
            </a:bodyPr>
            <a:lstStyle/>
            <a:p>
              <a:pPr algn="r">
                <a:spcBef>
                  <a:spcPts val="450"/>
                </a:spcBef>
              </a:pPr>
              <a:r>
                <a:rPr lang="en-US" sz="1600" b="1" dirty="0"/>
                <a:t>Women</a:t>
              </a:r>
            </a:p>
          </p:txBody>
        </p:sp>
      </p:grpSp>
      <p:graphicFrame>
        <p:nvGraphicFramePr>
          <p:cNvPr id="27" name="Chart 26">
            <a:extLst>
              <a:ext uri="{FF2B5EF4-FFF2-40B4-BE49-F238E27FC236}">
                <a16:creationId xmlns:a16="http://schemas.microsoft.com/office/drawing/2014/main" id="{4071F167-3482-214B-A544-3A6BD0ED1DE0}"/>
              </a:ext>
            </a:extLst>
          </p:cNvPr>
          <p:cNvGraphicFramePr/>
          <p:nvPr>
            <p:extLst>
              <p:ext uri="{D42A27DB-BD31-4B8C-83A1-F6EECF244321}">
                <p14:modId xmlns:p14="http://schemas.microsoft.com/office/powerpoint/2010/main" val="3604675764"/>
              </p:ext>
            </p:extLst>
          </p:nvPr>
        </p:nvGraphicFramePr>
        <p:xfrm>
          <a:off x="398464" y="1730718"/>
          <a:ext cx="1968715" cy="1867064"/>
        </p:xfrm>
        <a:graphic>
          <a:graphicData uri="http://schemas.openxmlformats.org/drawingml/2006/chart">
            <c:chart xmlns:c="http://schemas.openxmlformats.org/drawingml/2006/chart" xmlns:r="http://schemas.openxmlformats.org/officeDocument/2006/relationships" r:id="rId4"/>
          </a:graphicData>
        </a:graphic>
      </p:graphicFrame>
      <p:sp>
        <p:nvSpPr>
          <p:cNvPr id="38" name="TextBox 37">
            <a:extLst>
              <a:ext uri="{FF2B5EF4-FFF2-40B4-BE49-F238E27FC236}">
                <a16:creationId xmlns:a16="http://schemas.microsoft.com/office/drawing/2014/main" id="{EF221B55-41FA-9D49-A7F1-C431243CA6C8}"/>
              </a:ext>
            </a:extLst>
          </p:cNvPr>
          <p:cNvSpPr txBox="1"/>
          <p:nvPr/>
        </p:nvSpPr>
        <p:spPr>
          <a:xfrm>
            <a:off x="2216259" y="1963697"/>
            <a:ext cx="2271829" cy="1292662"/>
          </a:xfrm>
          <a:prstGeom prst="rect">
            <a:avLst/>
          </a:prstGeom>
          <a:noFill/>
        </p:spPr>
        <p:txBody>
          <a:bodyPr wrap="square">
            <a:spAutoFit/>
          </a:bodyPr>
          <a:lstStyle/>
          <a:p>
            <a:r>
              <a:rPr lang="en-US" dirty="0"/>
              <a:t>Only </a:t>
            </a:r>
            <a:r>
              <a:rPr lang="en-US" sz="2400" b="1" dirty="0"/>
              <a:t>31% </a:t>
            </a:r>
            <a:r>
              <a:rPr lang="en-US" dirty="0"/>
              <a:t>of your peers have a comprehensive plan for their retirement</a:t>
            </a:r>
          </a:p>
        </p:txBody>
      </p:sp>
      <p:pic>
        <p:nvPicPr>
          <p:cNvPr id="40" name="Graphic 39">
            <a:extLst>
              <a:ext uri="{FF2B5EF4-FFF2-40B4-BE49-F238E27FC236}">
                <a16:creationId xmlns:a16="http://schemas.microsoft.com/office/drawing/2014/main" id="{B3BC2320-E7AE-7D45-A9F2-9CBC456A2AC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97071" y="2371520"/>
            <a:ext cx="571500" cy="571500"/>
          </a:xfrm>
          <a:prstGeom prst="rect">
            <a:avLst/>
          </a:prstGeom>
        </p:spPr>
      </p:pic>
      <p:sp>
        <p:nvSpPr>
          <p:cNvPr id="48" name="TextBox 47">
            <a:extLst>
              <a:ext uri="{FF2B5EF4-FFF2-40B4-BE49-F238E27FC236}">
                <a16:creationId xmlns:a16="http://schemas.microsoft.com/office/drawing/2014/main" id="{EF9DCE95-6F5A-6A42-93AE-A48797A3E67D}"/>
              </a:ext>
            </a:extLst>
          </p:cNvPr>
          <p:cNvSpPr txBox="1"/>
          <p:nvPr/>
        </p:nvSpPr>
        <p:spPr>
          <a:xfrm>
            <a:off x="1552026" y="4241226"/>
            <a:ext cx="6419310" cy="369332"/>
          </a:xfrm>
          <a:prstGeom prst="rect">
            <a:avLst/>
          </a:prstGeom>
          <a:noFill/>
        </p:spPr>
        <p:txBody>
          <a:bodyPr wrap="square">
            <a:spAutoFit/>
          </a:bodyPr>
          <a:lstStyle/>
          <a:p>
            <a:pPr>
              <a:spcBef>
                <a:spcPts val="450"/>
              </a:spcBef>
            </a:pPr>
            <a:r>
              <a:rPr lang="en-US" sz="1800" dirty="0"/>
              <a:t>Women are less likely to have a financial plan for retirement</a:t>
            </a:r>
          </a:p>
        </p:txBody>
      </p:sp>
      <p:pic>
        <p:nvPicPr>
          <p:cNvPr id="49" name="Graphic 48">
            <a:extLst>
              <a:ext uri="{FF2B5EF4-FFF2-40B4-BE49-F238E27FC236}">
                <a16:creationId xmlns:a16="http://schemas.microsoft.com/office/drawing/2014/main" id="{D33EEC4F-28CE-B147-A36D-F19EA94AEA2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80526" y="4140142"/>
            <a:ext cx="571500" cy="571500"/>
          </a:xfrm>
          <a:prstGeom prst="rect">
            <a:avLst/>
          </a:prstGeom>
        </p:spPr>
      </p:pic>
      <p:graphicFrame>
        <p:nvGraphicFramePr>
          <p:cNvPr id="17" name="Chart 16">
            <a:extLst>
              <a:ext uri="{FF2B5EF4-FFF2-40B4-BE49-F238E27FC236}">
                <a16:creationId xmlns:a16="http://schemas.microsoft.com/office/drawing/2014/main" id="{2491E376-30FF-554E-9FB3-D28095267E73}"/>
              </a:ext>
            </a:extLst>
          </p:cNvPr>
          <p:cNvGraphicFramePr/>
          <p:nvPr>
            <p:extLst>
              <p:ext uri="{D42A27DB-BD31-4B8C-83A1-F6EECF244321}">
                <p14:modId xmlns:p14="http://schemas.microsoft.com/office/powerpoint/2010/main" val="1195425204"/>
              </p:ext>
            </p:extLst>
          </p:nvPr>
        </p:nvGraphicFramePr>
        <p:xfrm>
          <a:off x="4709449" y="1730718"/>
          <a:ext cx="1968715" cy="1867064"/>
        </p:xfrm>
        <a:graphic>
          <a:graphicData uri="http://schemas.openxmlformats.org/drawingml/2006/chart">
            <c:chart xmlns:c="http://schemas.openxmlformats.org/drawingml/2006/chart" xmlns:r="http://schemas.openxmlformats.org/officeDocument/2006/relationships" r:id="rId9"/>
          </a:graphicData>
        </a:graphic>
      </p:graphicFrame>
      <p:sp>
        <p:nvSpPr>
          <p:cNvPr id="19" name="TextBox 18">
            <a:extLst>
              <a:ext uri="{FF2B5EF4-FFF2-40B4-BE49-F238E27FC236}">
                <a16:creationId xmlns:a16="http://schemas.microsoft.com/office/drawing/2014/main" id="{8D16219D-7803-AA4C-8DD7-4C39D362EEA1}"/>
              </a:ext>
            </a:extLst>
          </p:cNvPr>
          <p:cNvSpPr txBox="1"/>
          <p:nvPr/>
        </p:nvSpPr>
        <p:spPr>
          <a:xfrm>
            <a:off x="6521892" y="1963697"/>
            <a:ext cx="2039482" cy="1569660"/>
          </a:xfrm>
          <a:prstGeom prst="rect">
            <a:avLst/>
          </a:prstGeom>
          <a:noFill/>
        </p:spPr>
        <p:txBody>
          <a:bodyPr wrap="square">
            <a:spAutoFit/>
          </a:bodyPr>
          <a:lstStyle/>
          <a:p>
            <a:r>
              <a:rPr lang="en-US" sz="2400" b="1" dirty="0"/>
              <a:t>45% </a:t>
            </a:r>
            <a:r>
              <a:rPr lang="en-US" dirty="0"/>
              <a:t>are worried about affording basic expenses and healthcare in retirement</a:t>
            </a:r>
          </a:p>
        </p:txBody>
      </p:sp>
      <p:pic>
        <p:nvPicPr>
          <p:cNvPr id="20" name="Graphic 19">
            <a:extLst>
              <a:ext uri="{FF2B5EF4-FFF2-40B4-BE49-F238E27FC236}">
                <a16:creationId xmlns:a16="http://schemas.microsoft.com/office/drawing/2014/main" id="{C5DBA3FF-7A9C-7C48-8D11-2C764ED35DC7}"/>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408056" y="2397911"/>
            <a:ext cx="571500" cy="571500"/>
          </a:xfrm>
          <a:prstGeom prst="rect">
            <a:avLst/>
          </a:prstGeom>
        </p:spPr>
      </p:pic>
      <p:sp>
        <p:nvSpPr>
          <p:cNvPr id="8" name="Text Placeholder 5">
            <a:extLst>
              <a:ext uri="{FF2B5EF4-FFF2-40B4-BE49-F238E27FC236}">
                <a16:creationId xmlns:a16="http://schemas.microsoft.com/office/drawing/2014/main" id="{097D4D8C-A63B-836C-F367-3639EB403751}"/>
              </a:ext>
            </a:extLst>
          </p:cNvPr>
          <p:cNvSpPr txBox="1">
            <a:spLocks/>
          </p:cNvSpPr>
          <p:nvPr/>
        </p:nvSpPr>
        <p:spPr>
          <a:xfrm>
            <a:off x="1838785" y="6434205"/>
            <a:ext cx="6476093" cy="402451"/>
          </a:xfrm>
          <a:prstGeom prst="rect">
            <a:avLst/>
          </a:prstGeom>
        </p:spPr>
        <p:txBody>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900" dirty="0"/>
              <a:t>Source: John Hancock financial stress survey, November 2022.</a:t>
            </a:r>
          </a:p>
        </p:txBody>
      </p:sp>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
        <p:nvSpPr>
          <p:cNvPr id="3" name="TextBox 3"/>
          <p:cNvSpPr txBox="1"/>
          <p:nvPr/>
        </p:nvSpPr>
        <p:spPr>
          <a:xfrm>
            <a:off x="7086600" y="6642100"/>
            <a:ext cx="3810000" cy="166449"/>
          </a:xfrm>
          <a:prstGeom prst="rect">
            <a:avLst/>
          </a:prstGeom>
        </p:spPr>
        <p:txBody>
          <a:bodyPr lIns="0" tIns="0" rIns="0" bIns="0" rtlCol="0" anchor="t" anchorCtr="0">
            <a:noAutofit/>
          </a:bodyPr>
          <a:lstStyle/>
          <a:p>
            <a:pPr algn="l">
              <a:defRPr/>
            </a:pPr>
            <a:r>
              <a:rPr lang="en-US" sz="800" b="0" i="0">
                <a:solidFill>
                  <a:srgbClr val="000000"/>
                </a:solidFill>
                <a:latin typeface="Courier"/>
              </a:rPr>
              <a:t>MGR0309232773759</a:t>
            </a:r>
            <a:endParaRPr lang="en-US"/>
          </a:p>
        </p:txBody>
      </p:sp>
    </p:spTree>
    <p:extLst>
      <p:ext uri="{BB962C8B-B14F-4D97-AF65-F5344CB8AC3E}">
        <p14:creationId xmlns:p14="http://schemas.microsoft.com/office/powerpoint/2010/main" val="54853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D9DA45-8246-1042-A311-1CC9256C6C5E}"/>
              </a:ext>
            </a:extLst>
          </p:cNvPr>
          <p:cNvSpPr/>
          <p:nvPr/>
        </p:nvSpPr>
        <p:spPr>
          <a:xfrm>
            <a:off x="0" y="1264605"/>
            <a:ext cx="9144000" cy="4364202"/>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grpSp>
        <p:nvGrpSpPr>
          <p:cNvPr id="5" name="Group 4">
            <a:extLst>
              <a:ext uri="{FF2B5EF4-FFF2-40B4-BE49-F238E27FC236}">
                <a16:creationId xmlns:a16="http://schemas.microsoft.com/office/drawing/2014/main" id="{B27F0CE8-E2B6-8949-A9FC-CB8D70CEC765}"/>
              </a:ext>
            </a:extLst>
          </p:cNvPr>
          <p:cNvGrpSpPr/>
          <p:nvPr/>
        </p:nvGrpSpPr>
        <p:grpSpPr>
          <a:xfrm>
            <a:off x="378610" y="2446413"/>
            <a:ext cx="8540339" cy="3007513"/>
            <a:chOff x="2586229" y="1116928"/>
            <a:chExt cx="7639438" cy="2850532"/>
          </a:xfrm>
        </p:grpSpPr>
        <p:pic>
          <p:nvPicPr>
            <p:cNvPr id="21" name="Picture 20">
              <a:extLst>
                <a:ext uri="{FF2B5EF4-FFF2-40B4-BE49-F238E27FC236}">
                  <a16:creationId xmlns:a16="http://schemas.microsoft.com/office/drawing/2014/main" id="{800E193F-97DC-9F45-807C-92414F9A9F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9512" y="1116928"/>
              <a:ext cx="5016155" cy="2850532"/>
            </a:xfrm>
            <a:prstGeom prst="rect">
              <a:avLst/>
            </a:prstGeom>
          </p:spPr>
        </p:pic>
        <p:pic>
          <p:nvPicPr>
            <p:cNvPr id="22" name="Picture 21">
              <a:extLst>
                <a:ext uri="{FF2B5EF4-FFF2-40B4-BE49-F238E27FC236}">
                  <a16:creationId xmlns:a16="http://schemas.microsoft.com/office/drawing/2014/main" id="{E6B3D660-CE84-CC4A-BF0E-A27C703C19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86229" y="1861712"/>
              <a:ext cx="2788556" cy="2011744"/>
            </a:xfrm>
            <a:prstGeom prst="rect">
              <a:avLst/>
            </a:prstGeom>
          </p:spPr>
        </p:pic>
      </p:grpSp>
      <p:sp>
        <p:nvSpPr>
          <p:cNvPr id="2" name="Title 1">
            <a:extLst>
              <a:ext uri="{FF2B5EF4-FFF2-40B4-BE49-F238E27FC236}">
                <a16:creationId xmlns:a16="http://schemas.microsoft.com/office/drawing/2014/main" id="{DEC52BAE-342E-4748-984E-FCB871FD2693}"/>
              </a:ext>
            </a:extLst>
          </p:cNvPr>
          <p:cNvSpPr>
            <a:spLocks noGrp="1"/>
          </p:cNvSpPr>
          <p:nvPr>
            <p:ph type="title"/>
          </p:nvPr>
        </p:nvSpPr>
        <p:spPr/>
        <p:txBody>
          <a:bodyPr/>
          <a:lstStyle/>
          <a:p>
            <a:r>
              <a:rPr lang="en-US" dirty="0"/>
              <a:t>Get a plan for your future</a:t>
            </a:r>
            <a:br>
              <a:rPr lang="en-US" dirty="0"/>
            </a:br>
            <a:br>
              <a:rPr lang="en-US" sz="1600" dirty="0"/>
            </a:br>
            <a:endParaRPr lang="en-US" sz="1600" dirty="0"/>
          </a:p>
        </p:txBody>
      </p:sp>
      <p:sp>
        <p:nvSpPr>
          <p:cNvPr id="8" name="Slide Number Placeholder 7">
            <a:extLst>
              <a:ext uri="{FF2B5EF4-FFF2-40B4-BE49-F238E27FC236}">
                <a16:creationId xmlns:a16="http://schemas.microsoft.com/office/drawing/2014/main" id="{A02088D8-8138-4D25-B81F-BCE2D593A4A8}"/>
              </a:ext>
            </a:extLst>
          </p:cNvPr>
          <p:cNvSpPr>
            <a:spLocks noGrp="1"/>
          </p:cNvSpPr>
          <p:nvPr>
            <p:ph type="sldNum" sz="quarter" idx="12"/>
          </p:nvPr>
        </p:nvSpPr>
        <p:spPr/>
        <p:txBody>
          <a:bodyPr/>
          <a:lstStyle/>
          <a:p>
            <a:fld id="{BB333B34-C87C-402E-ABB0-13B7C9DEBBC4}" type="slidenum">
              <a:rPr lang="en-US" smtClean="0"/>
              <a:t>13</a:t>
            </a:fld>
            <a:endParaRPr lang="en-US" dirty="0"/>
          </a:p>
        </p:txBody>
      </p:sp>
      <p:sp>
        <p:nvSpPr>
          <p:cNvPr id="3" name="Text Placeholder 2">
            <a:extLst>
              <a:ext uri="{FF2B5EF4-FFF2-40B4-BE49-F238E27FC236}">
                <a16:creationId xmlns:a16="http://schemas.microsoft.com/office/drawing/2014/main" id="{82773653-94B3-9246-A40F-7FAA24C7C6BD}"/>
              </a:ext>
            </a:extLst>
          </p:cNvPr>
          <p:cNvSpPr>
            <a:spLocks noGrp="1"/>
          </p:cNvSpPr>
          <p:nvPr>
            <p:ph type="body" sz="quarter" idx="15"/>
          </p:nvPr>
        </p:nvSpPr>
        <p:spPr>
          <a:xfrm>
            <a:off x="1789741" y="6024815"/>
            <a:ext cx="6476093" cy="794456"/>
          </a:xfrm>
        </p:spPr>
        <p:txBody>
          <a:bodyPr/>
          <a:lstStyle/>
          <a:p>
            <a:endParaRPr lang="en-US" sz="900" dirty="0">
              <a:cs typeface="Arial" panose="020B0604020202020204" pitchFamily="34" charset="0"/>
            </a:endParaRPr>
          </a:p>
          <a:p>
            <a:r>
              <a:rPr lang="en-US" sz="900" dirty="0">
                <a:cs typeface="Arial" panose="020B0604020202020204" pitchFamily="34" charset="0"/>
              </a:rPr>
              <a:t>The projected retirement income estimates for your current John Hancock accounts, future contributions, employer contributions (if applicable), and other accounts set aside for retirement used in this calculator are hypothetical, for illustrative purposes only, and do not constitute investment advice. Results are not guaranteed and do not represent the current or future performance of any specific account or investment. Due to market fluctuations and other factors, it is possible that investment objectives may not be met. Investing involves risks, and past performance does not guarantee future results.</a:t>
            </a:r>
          </a:p>
          <a:p>
            <a:endParaRPr lang="en-US" sz="900" dirty="0">
              <a:cs typeface="Arial" panose="020B0604020202020204" pitchFamily="34" charset="0"/>
            </a:endParaRPr>
          </a:p>
        </p:txBody>
      </p:sp>
      <p:sp>
        <p:nvSpPr>
          <p:cNvPr id="20" name="TextBox 19">
            <a:extLst>
              <a:ext uri="{FF2B5EF4-FFF2-40B4-BE49-F238E27FC236}">
                <a16:creationId xmlns:a16="http://schemas.microsoft.com/office/drawing/2014/main" id="{03C612B8-41EB-3F43-864D-AAB82E6EF0C5}"/>
              </a:ext>
            </a:extLst>
          </p:cNvPr>
          <p:cNvSpPr txBox="1"/>
          <p:nvPr/>
        </p:nvSpPr>
        <p:spPr>
          <a:xfrm>
            <a:off x="2543249" y="1404074"/>
            <a:ext cx="5722585" cy="646331"/>
          </a:xfrm>
          <a:prstGeom prst="rect">
            <a:avLst/>
          </a:prstGeom>
          <a:noFill/>
        </p:spPr>
        <p:txBody>
          <a:bodyPr wrap="square">
            <a:spAutoFit/>
          </a:bodyPr>
          <a:lstStyle/>
          <a:p>
            <a:r>
              <a:rPr lang="en-US" dirty="0">
                <a:solidFill>
                  <a:sysClr val="windowText" lastClr="000000"/>
                </a:solidFill>
              </a:rPr>
              <a:t>agree that seeing their projected retirement expenses would help motivate them to save more.</a:t>
            </a:r>
          </a:p>
        </p:txBody>
      </p:sp>
      <p:sp>
        <p:nvSpPr>
          <p:cNvPr id="14" name="TextBox 13">
            <a:extLst>
              <a:ext uri="{FF2B5EF4-FFF2-40B4-BE49-F238E27FC236}">
                <a16:creationId xmlns:a16="http://schemas.microsoft.com/office/drawing/2014/main" id="{792E5C2B-B71F-E141-B754-6D93BF190265}"/>
              </a:ext>
            </a:extLst>
          </p:cNvPr>
          <p:cNvSpPr txBox="1"/>
          <p:nvPr/>
        </p:nvSpPr>
        <p:spPr>
          <a:xfrm>
            <a:off x="915066" y="1357907"/>
            <a:ext cx="1660033" cy="738664"/>
          </a:xfrm>
          <a:prstGeom prst="rect">
            <a:avLst/>
          </a:prstGeom>
          <a:noFill/>
        </p:spPr>
        <p:txBody>
          <a:bodyPr wrap="square" lIns="0" tIns="0" rIns="0" bIns="0" rtlCol="0">
            <a:spAutoFit/>
          </a:bodyPr>
          <a:lstStyle/>
          <a:p>
            <a:pPr algn="ctr">
              <a:spcBef>
                <a:spcPts val="450"/>
              </a:spcBef>
            </a:pPr>
            <a:r>
              <a:rPr lang="en-US" sz="4800" b="1" dirty="0"/>
              <a:t> 91%</a:t>
            </a:r>
          </a:p>
        </p:txBody>
      </p:sp>
      <p:sp>
        <p:nvSpPr>
          <p:cNvPr id="4" name="TextBox 4"/>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
        <p:nvSpPr>
          <p:cNvPr id="6" name="TextBox 6"/>
          <p:cNvSpPr txBox="1"/>
          <p:nvPr/>
        </p:nvSpPr>
        <p:spPr>
          <a:xfrm>
            <a:off x="7086600" y="6642100"/>
            <a:ext cx="3810000" cy="166449"/>
          </a:xfrm>
          <a:prstGeom prst="rect">
            <a:avLst/>
          </a:prstGeom>
        </p:spPr>
        <p:txBody>
          <a:bodyPr lIns="0" tIns="0" rIns="0" bIns="0" rtlCol="0" anchor="t" anchorCtr="0">
            <a:noAutofit/>
          </a:bodyPr>
          <a:lstStyle/>
          <a:p>
            <a:pPr algn="l">
              <a:defRPr/>
            </a:pPr>
            <a:r>
              <a:rPr lang="en-US" sz="800" b="0" i="0">
                <a:solidFill>
                  <a:srgbClr val="000000"/>
                </a:solidFill>
                <a:latin typeface="Courier"/>
              </a:rPr>
              <a:t>MGR0309232773759</a:t>
            </a:r>
            <a:endParaRPr lang="en-US"/>
          </a:p>
        </p:txBody>
      </p:sp>
      <p:sp>
        <p:nvSpPr>
          <p:cNvPr id="7" name="TextBox 6">
            <a:extLst>
              <a:ext uri="{FF2B5EF4-FFF2-40B4-BE49-F238E27FC236}">
                <a16:creationId xmlns:a16="http://schemas.microsoft.com/office/drawing/2014/main" id="{3286D591-7CB3-A919-39D3-1437BB4701BB}"/>
              </a:ext>
            </a:extLst>
          </p:cNvPr>
          <p:cNvSpPr txBox="1"/>
          <p:nvPr/>
        </p:nvSpPr>
        <p:spPr>
          <a:xfrm>
            <a:off x="1187116" y="5441961"/>
            <a:ext cx="3384884" cy="123111"/>
          </a:xfrm>
          <a:prstGeom prst="rect">
            <a:avLst/>
          </a:prstGeom>
          <a:noFill/>
        </p:spPr>
        <p:txBody>
          <a:bodyPr wrap="square" lIns="0" tIns="0" rIns="0" bIns="0" rtlCol="0">
            <a:spAutoFit/>
          </a:bodyPr>
          <a:lstStyle/>
          <a:p>
            <a:pPr algn="l">
              <a:spcBef>
                <a:spcPts val="600"/>
              </a:spcBef>
            </a:pPr>
            <a:r>
              <a:rPr lang="en-US" sz="800" dirty="0"/>
              <a:t>For illustrative purposes only.</a:t>
            </a:r>
          </a:p>
        </p:txBody>
      </p:sp>
      <p:sp>
        <p:nvSpPr>
          <p:cNvPr id="9" name="TextBox 8">
            <a:extLst>
              <a:ext uri="{FF2B5EF4-FFF2-40B4-BE49-F238E27FC236}">
                <a16:creationId xmlns:a16="http://schemas.microsoft.com/office/drawing/2014/main" id="{C0F2BAC4-6ADF-1093-6DFA-47BB35079581}"/>
              </a:ext>
            </a:extLst>
          </p:cNvPr>
          <p:cNvSpPr txBox="1"/>
          <p:nvPr/>
        </p:nvSpPr>
        <p:spPr>
          <a:xfrm>
            <a:off x="1789741" y="5847347"/>
            <a:ext cx="3776870" cy="123111"/>
          </a:xfrm>
          <a:prstGeom prst="rect">
            <a:avLst/>
          </a:prstGeom>
          <a:noFill/>
        </p:spPr>
        <p:txBody>
          <a:bodyPr wrap="square" lIns="0" tIns="0" rIns="0" bIns="0" rtlCol="0">
            <a:spAutoFit/>
          </a:bodyPr>
          <a:lstStyle/>
          <a:p>
            <a:r>
              <a:rPr lang="en-US" sz="800" dirty="0"/>
              <a:t>Source: John Hancock financial stress survey, November 2022.</a:t>
            </a:r>
            <a:endParaRPr lang="en-US" sz="800" dirty="0">
              <a:solidFill>
                <a:srgbClr val="FF0000"/>
              </a:solidFill>
              <a:cs typeface="Arial" panose="020B0604020202020204" pitchFamily="34" charset="0"/>
            </a:endParaRPr>
          </a:p>
        </p:txBody>
      </p:sp>
    </p:spTree>
    <p:extLst>
      <p:ext uri="{BB962C8B-B14F-4D97-AF65-F5344CB8AC3E}">
        <p14:creationId xmlns:p14="http://schemas.microsoft.com/office/powerpoint/2010/main" val="259695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41E98-117C-4BD3-A0C1-8B6C1DA81F4D}"/>
              </a:ext>
            </a:extLst>
          </p:cNvPr>
          <p:cNvSpPr>
            <a:spLocks noGrp="1"/>
          </p:cNvSpPr>
          <p:nvPr>
            <p:ph type="title"/>
          </p:nvPr>
        </p:nvSpPr>
        <p:spPr/>
        <p:txBody>
          <a:bodyPr/>
          <a:lstStyle/>
          <a:p>
            <a:r>
              <a:rPr lang="en-US" dirty="0"/>
              <a:t>Accelerate your savings</a:t>
            </a:r>
          </a:p>
        </p:txBody>
      </p:sp>
      <p:sp>
        <p:nvSpPr>
          <p:cNvPr id="3" name="Slide Number Placeholder 2">
            <a:extLst>
              <a:ext uri="{FF2B5EF4-FFF2-40B4-BE49-F238E27FC236}">
                <a16:creationId xmlns:a16="http://schemas.microsoft.com/office/drawing/2014/main" id="{850962E5-67B0-48D9-9D7E-9FDF0ECAC25A}"/>
              </a:ext>
            </a:extLst>
          </p:cNvPr>
          <p:cNvSpPr>
            <a:spLocks noGrp="1"/>
          </p:cNvSpPr>
          <p:nvPr>
            <p:ph type="sldNum" sz="quarter" idx="12"/>
          </p:nvPr>
        </p:nvSpPr>
        <p:spPr/>
        <p:txBody>
          <a:bodyPr/>
          <a:lstStyle/>
          <a:p>
            <a:fld id="{BB333B34-C87C-402E-ABB0-13B7C9DEBBC4}" type="slidenum">
              <a:rPr lang="en-US">
                <a:solidFill>
                  <a:prstClr val="black"/>
                </a:solidFill>
                <a:latin typeface="Arial" panose="020B0604020202020204"/>
              </a:rPr>
              <a:pPr/>
              <a:t>14</a:t>
            </a:fld>
            <a:endParaRPr lang="en-US" dirty="0">
              <a:solidFill>
                <a:prstClr val="black"/>
              </a:solidFill>
              <a:latin typeface="Arial" panose="020B0604020202020204"/>
            </a:endParaRPr>
          </a:p>
        </p:txBody>
      </p:sp>
      <p:sp>
        <p:nvSpPr>
          <p:cNvPr id="4" name="Text Placeholder 3">
            <a:extLst>
              <a:ext uri="{FF2B5EF4-FFF2-40B4-BE49-F238E27FC236}">
                <a16:creationId xmlns:a16="http://schemas.microsoft.com/office/drawing/2014/main" id="{63479EAB-CA26-4BE1-B624-F7DD7626D4C1}"/>
              </a:ext>
            </a:extLst>
          </p:cNvPr>
          <p:cNvSpPr>
            <a:spLocks noGrp="1"/>
          </p:cNvSpPr>
          <p:nvPr>
            <p:ph type="body" sz="quarter" idx="15"/>
          </p:nvPr>
        </p:nvSpPr>
        <p:spPr>
          <a:xfrm>
            <a:off x="1876885" y="5909879"/>
            <a:ext cx="6476093" cy="660696"/>
          </a:xfrm>
        </p:spPr>
        <p:txBody>
          <a:bodyPr/>
          <a:lstStyle/>
          <a:p>
            <a:r>
              <a:rPr lang="en-US" dirty="0"/>
              <a:t>This is a hypothetical illustration only. It assumes a $40,000 salary, a starting contribution rate of 8%, and a beginning balance of $0, as well as an annual 5% rate of return, a salary increase of 3% per year, and a contribution increase of 1% per year for the first five years. Individual circumstances may vary. There is no guarantee that the results shown will be achieved or maintained over any time period. This example assumes no withdrawals; does not take into account fees associated with investing, which, if included, would reduce the account balance; and assumes reinvestment of earnings. Taxes are due on withdrawal.</a:t>
            </a:r>
          </a:p>
        </p:txBody>
      </p:sp>
      <p:sp>
        <p:nvSpPr>
          <p:cNvPr id="46" name="Rectangle 45">
            <a:extLst>
              <a:ext uri="{FF2B5EF4-FFF2-40B4-BE49-F238E27FC236}">
                <a16:creationId xmlns:a16="http://schemas.microsoft.com/office/drawing/2014/main" id="{CB471BD9-AD70-6044-89C1-9692C570F630}"/>
              </a:ext>
            </a:extLst>
          </p:cNvPr>
          <p:cNvSpPr/>
          <p:nvPr/>
        </p:nvSpPr>
        <p:spPr>
          <a:xfrm>
            <a:off x="1855544" y="1055661"/>
            <a:ext cx="7288456" cy="48017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96" tIns="34299" rIns="137196" bIns="34299" numCol="1" spcCol="0" rtlCol="0" fromWordArt="0" anchor="ctr" anchorCtr="0" forceAA="0" compatLnSpc="1">
            <a:prstTxWarp prst="textNoShape">
              <a:avLst/>
            </a:prstTxWarp>
            <a:noAutofit/>
          </a:bodyPr>
          <a:lstStyle/>
          <a:p>
            <a:endParaRPr lang="en-US" sz="1350" dirty="0">
              <a:solidFill>
                <a:prstClr val="white"/>
              </a:solidFill>
              <a:latin typeface="Arial" panose="020B0604020202020204"/>
            </a:endParaRPr>
          </a:p>
        </p:txBody>
      </p:sp>
      <p:sp>
        <p:nvSpPr>
          <p:cNvPr id="47" name="Rectangle 46">
            <a:extLst>
              <a:ext uri="{FF2B5EF4-FFF2-40B4-BE49-F238E27FC236}">
                <a16:creationId xmlns:a16="http://schemas.microsoft.com/office/drawing/2014/main" id="{A0594E72-DBC8-6940-8ADA-0215CC514D2D}"/>
              </a:ext>
            </a:extLst>
          </p:cNvPr>
          <p:cNvSpPr/>
          <p:nvPr/>
        </p:nvSpPr>
        <p:spPr>
          <a:xfrm>
            <a:off x="0" y="1055661"/>
            <a:ext cx="2032446" cy="4801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96" tIns="34299" rIns="137196" bIns="34299" numCol="1" spcCol="0" rtlCol="0" fromWordArt="0" anchor="ctr" anchorCtr="0" forceAA="0" compatLnSpc="1">
            <a:prstTxWarp prst="textNoShape">
              <a:avLst/>
            </a:prstTxWarp>
            <a:noAutofit/>
          </a:bodyPr>
          <a:lstStyle/>
          <a:p>
            <a:endParaRPr lang="en-US" sz="1350" dirty="0">
              <a:solidFill>
                <a:prstClr val="white"/>
              </a:solidFill>
              <a:latin typeface="Arial" panose="020B0604020202020204"/>
            </a:endParaRPr>
          </a:p>
        </p:txBody>
      </p:sp>
      <p:sp>
        <p:nvSpPr>
          <p:cNvPr id="48" name="Content Placeholder 7">
            <a:extLst>
              <a:ext uri="{FF2B5EF4-FFF2-40B4-BE49-F238E27FC236}">
                <a16:creationId xmlns:a16="http://schemas.microsoft.com/office/drawing/2014/main" id="{5B230A93-05B3-6349-8DAF-86B974C07C16}"/>
              </a:ext>
            </a:extLst>
          </p:cNvPr>
          <p:cNvSpPr txBox="1">
            <a:spLocks/>
          </p:cNvSpPr>
          <p:nvPr/>
        </p:nvSpPr>
        <p:spPr>
          <a:xfrm>
            <a:off x="169862" y="1256013"/>
            <a:ext cx="1747090" cy="401575"/>
          </a:xfrm>
          <a:prstGeom prst="rect">
            <a:avLst/>
          </a:prstGeom>
        </p:spPr>
        <p:txBody>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Clr>
                <a:prstClr val="black"/>
              </a:buClr>
              <a:buNone/>
              <a:defRPr/>
            </a:pPr>
            <a:r>
              <a:rPr lang="en-US" sz="1800" dirty="0">
                <a:solidFill>
                  <a:prstClr val="white"/>
                </a:solidFill>
                <a:latin typeface="Arial" panose="020B0604020202020204"/>
              </a:rPr>
              <a:t>Increasing your contribution rate annually, even by as little as </a:t>
            </a:r>
            <a:br>
              <a:rPr lang="en-US" sz="1200" dirty="0">
                <a:solidFill>
                  <a:prstClr val="white"/>
                </a:solidFill>
                <a:latin typeface="Arial" panose="020B0604020202020204"/>
              </a:rPr>
            </a:br>
            <a:r>
              <a:rPr lang="en-US" sz="4400" b="1" dirty="0">
                <a:solidFill>
                  <a:prstClr val="white"/>
                </a:solidFill>
                <a:latin typeface="Arial" panose="020B0604020202020204"/>
              </a:rPr>
              <a:t>1%</a:t>
            </a:r>
            <a:r>
              <a:rPr lang="en-US" sz="1800" dirty="0">
                <a:solidFill>
                  <a:prstClr val="white"/>
                </a:solidFill>
                <a:latin typeface="Arial" panose="020B0604020202020204"/>
              </a:rPr>
              <a:t>,</a:t>
            </a:r>
            <a:r>
              <a:rPr lang="en-US" sz="2400" dirty="0">
                <a:solidFill>
                  <a:prstClr val="white"/>
                </a:solidFill>
                <a:latin typeface="Arial" panose="020B0604020202020204"/>
              </a:rPr>
              <a:t> </a:t>
            </a:r>
            <a:br>
              <a:rPr lang="en-US" sz="1200" dirty="0">
                <a:solidFill>
                  <a:prstClr val="white"/>
                </a:solidFill>
                <a:latin typeface="Arial" panose="020B0604020202020204"/>
              </a:rPr>
            </a:br>
            <a:r>
              <a:rPr lang="en-US" sz="1800" dirty="0">
                <a:solidFill>
                  <a:prstClr val="white"/>
                </a:solidFill>
                <a:latin typeface="Arial" panose="020B0604020202020204"/>
              </a:rPr>
              <a:t>may have a significant impact on your saving efforts. </a:t>
            </a:r>
            <a:endParaRPr lang="en-US" sz="1600" dirty="0">
              <a:solidFill>
                <a:prstClr val="white"/>
              </a:solidFill>
              <a:latin typeface="Arial" panose="020B0604020202020204"/>
            </a:endParaRPr>
          </a:p>
        </p:txBody>
      </p:sp>
      <p:pic>
        <p:nvPicPr>
          <p:cNvPr id="49" name="Graphic 48">
            <a:extLst>
              <a:ext uri="{FF2B5EF4-FFF2-40B4-BE49-F238E27FC236}">
                <a16:creationId xmlns:a16="http://schemas.microsoft.com/office/drawing/2014/main" id="{DF1424D0-9C33-4147-A74B-C1AC2DCA6D1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3196" y="4699797"/>
            <a:ext cx="974324" cy="974324"/>
          </a:xfrm>
          <a:prstGeom prst="rect">
            <a:avLst/>
          </a:prstGeom>
        </p:spPr>
      </p:pic>
      <p:sp>
        <p:nvSpPr>
          <p:cNvPr id="50" name="TextBox 49">
            <a:extLst>
              <a:ext uri="{FF2B5EF4-FFF2-40B4-BE49-F238E27FC236}">
                <a16:creationId xmlns:a16="http://schemas.microsoft.com/office/drawing/2014/main" id="{F1DA1762-D8DB-8F4C-8C4D-83773F86CEE6}"/>
              </a:ext>
            </a:extLst>
          </p:cNvPr>
          <p:cNvSpPr txBox="1"/>
          <p:nvPr/>
        </p:nvSpPr>
        <p:spPr>
          <a:xfrm>
            <a:off x="2521310" y="5085653"/>
            <a:ext cx="6315080" cy="553998"/>
          </a:xfrm>
          <a:prstGeom prst="rect">
            <a:avLst/>
          </a:prstGeom>
          <a:noFill/>
        </p:spPr>
        <p:txBody>
          <a:bodyPr wrap="square" lIns="0" tIns="0" rIns="0" bIns="0" rtlCol="0">
            <a:spAutoFit/>
          </a:bodyPr>
          <a:lstStyle/>
          <a:p>
            <a:pPr>
              <a:spcBef>
                <a:spcPts val="450"/>
              </a:spcBef>
            </a:pPr>
            <a:r>
              <a:rPr lang="en-US" dirty="0">
                <a:solidFill>
                  <a:prstClr val="black"/>
                </a:solidFill>
                <a:latin typeface="Arial" panose="020B0604020202020204"/>
              </a:rPr>
              <a:t>You could save an additional </a:t>
            </a:r>
            <a:r>
              <a:rPr lang="en-US" b="1" dirty="0">
                <a:solidFill>
                  <a:prstClr val="black"/>
                </a:solidFill>
                <a:latin typeface="Arial" panose="020B0604020202020204"/>
              </a:rPr>
              <a:t>$173,659 </a:t>
            </a:r>
            <a:r>
              <a:rPr lang="en-US" dirty="0">
                <a:solidFill>
                  <a:prstClr val="black"/>
                </a:solidFill>
                <a:latin typeface="Arial" panose="020B0604020202020204"/>
              </a:rPr>
              <a:t>toward your retirement savings just by increasing your contributions.</a:t>
            </a:r>
          </a:p>
        </p:txBody>
      </p:sp>
      <p:grpSp>
        <p:nvGrpSpPr>
          <p:cNvPr id="9" name="Group 8">
            <a:extLst>
              <a:ext uri="{FF2B5EF4-FFF2-40B4-BE49-F238E27FC236}">
                <a16:creationId xmlns:a16="http://schemas.microsoft.com/office/drawing/2014/main" id="{23516F2E-EB2F-384E-8D7E-5C5F8301092D}"/>
              </a:ext>
            </a:extLst>
          </p:cNvPr>
          <p:cNvGrpSpPr/>
          <p:nvPr/>
        </p:nvGrpSpPr>
        <p:grpSpPr>
          <a:xfrm>
            <a:off x="2527455" y="1337554"/>
            <a:ext cx="6063030" cy="3530290"/>
            <a:chOff x="2930744" y="1452528"/>
            <a:chExt cx="6063030" cy="3530290"/>
          </a:xfrm>
        </p:grpSpPr>
        <p:sp>
          <p:nvSpPr>
            <p:cNvPr id="51" name="Rectangle 50">
              <a:extLst>
                <a:ext uri="{FF2B5EF4-FFF2-40B4-BE49-F238E27FC236}">
                  <a16:creationId xmlns:a16="http://schemas.microsoft.com/office/drawing/2014/main" id="{3DD3AB5B-FBCF-524B-A8D5-55EB7ABCAF68}"/>
                </a:ext>
              </a:extLst>
            </p:cNvPr>
            <p:cNvSpPr/>
            <p:nvPr/>
          </p:nvSpPr>
          <p:spPr>
            <a:xfrm>
              <a:off x="2930744" y="1452528"/>
              <a:ext cx="5831595" cy="3530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96" tIns="34299" rIns="137196" bIns="34299" numCol="1" spcCol="0" rtlCol="0" fromWordArt="0" anchor="ctr" anchorCtr="0" forceAA="0" compatLnSpc="1">
              <a:prstTxWarp prst="textNoShape">
                <a:avLst/>
              </a:prstTxWarp>
              <a:noAutofit/>
            </a:bodyPr>
            <a:lstStyle/>
            <a:p>
              <a:endParaRPr lang="en-US" sz="1350" dirty="0">
                <a:solidFill>
                  <a:prstClr val="white"/>
                </a:solidFill>
                <a:latin typeface="Arial" panose="020B0604020202020204"/>
              </a:endParaRPr>
            </a:p>
          </p:txBody>
        </p:sp>
        <p:pic>
          <p:nvPicPr>
            <p:cNvPr id="52" name="Picture 51">
              <a:extLst>
                <a:ext uri="{FF2B5EF4-FFF2-40B4-BE49-F238E27FC236}">
                  <a16:creationId xmlns:a16="http://schemas.microsoft.com/office/drawing/2014/main" id="{EAB8D065-47B6-5B47-A5CF-28FEC1DB57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95275" y="2273094"/>
              <a:ext cx="4302535" cy="2241372"/>
            </a:xfrm>
            <a:prstGeom prst="rect">
              <a:avLst/>
            </a:prstGeom>
          </p:spPr>
        </p:pic>
        <p:sp>
          <p:nvSpPr>
            <p:cNvPr id="54" name="TextBox 53">
              <a:extLst>
                <a:ext uri="{FF2B5EF4-FFF2-40B4-BE49-F238E27FC236}">
                  <a16:creationId xmlns:a16="http://schemas.microsoft.com/office/drawing/2014/main" id="{AF6FB92B-06CF-024A-B603-E9BC0B84DDBC}"/>
                </a:ext>
              </a:extLst>
            </p:cNvPr>
            <p:cNvSpPr txBox="1"/>
            <p:nvPr/>
          </p:nvSpPr>
          <p:spPr>
            <a:xfrm>
              <a:off x="3681532" y="4522519"/>
              <a:ext cx="180305" cy="202243"/>
            </a:xfrm>
            <a:prstGeom prst="rect">
              <a:avLst/>
            </a:prstGeom>
            <a:noFill/>
          </p:spPr>
          <p:txBody>
            <a:bodyPr wrap="square" lIns="0" tIns="0" rIns="0" bIns="0" rtlCol="0">
              <a:spAutoFit/>
            </a:bodyPr>
            <a:lstStyle/>
            <a:p>
              <a:pPr algn="ctr">
                <a:spcBef>
                  <a:spcPts val="450"/>
                </a:spcBef>
              </a:pPr>
              <a:r>
                <a:rPr lang="en-US" sz="900" dirty="0">
                  <a:solidFill>
                    <a:prstClr val="white">
                      <a:lumMod val="50000"/>
                    </a:prstClr>
                  </a:solidFill>
                  <a:latin typeface="Arial" panose="020B0604020202020204"/>
                </a:rPr>
                <a:t>0</a:t>
              </a:r>
            </a:p>
          </p:txBody>
        </p:sp>
        <p:sp>
          <p:nvSpPr>
            <p:cNvPr id="55" name="TextBox 54">
              <a:extLst>
                <a:ext uri="{FF2B5EF4-FFF2-40B4-BE49-F238E27FC236}">
                  <a16:creationId xmlns:a16="http://schemas.microsoft.com/office/drawing/2014/main" id="{F23BB161-F4E3-4945-A02C-77DCD3B5EE50}"/>
                </a:ext>
              </a:extLst>
            </p:cNvPr>
            <p:cNvSpPr txBox="1"/>
            <p:nvPr/>
          </p:nvSpPr>
          <p:spPr>
            <a:xfrm>
              <a:off x="4085862" y="4522519"/>
              <a:ext cx="180305" cy="202243"/>
            </a:xfrm>
            <a:prstGeom prst="rect">
              <a:avLst/>
            </a:prstGeom>
            <a:noFill/>
          </p:spPr>
          <p:txBody>
            <a:bodyPr wrap="square" lIns="0" tIns="0" rIns="0" bIns="0" rtlCol="0">
              <a:spAutoFit/>
            </a:bodyPr>
            <a:lstStyle/>
            <a:p>
              <a:pPr algn="ctr">
                <a:spcBef>
                  <a:spcPts val="450"/>
                </a:spcBef>
              </a:pPr>
              <a:r>
                <a:rPr lang="en-US" sz="900" dirty="0">
                  <a:solidFill>
                    <a:prstClr val="white">
                      <a:lumMod val="50000"/>
                    </a:prstClr>
                  </a:solidFill>
                  <a:latin typeface="Arial" panose="020B0604020202020204"/>
                </a:rPr>
                <a:t>3</a:t>
              </a:r>
            </a:p>
          </p:txBody>
        </p:sp>
        <p:sp>
          <p:nvSpPr>
            <p:cNvPr id="56" name="TextBox 55">
              <a:extLst>
                <a:ext uri="{FF2B5EF4-FFF2-40B4-BE49-F238E27FC236}">
                  <a16:creationId xmlns:a16="http://schemas.microsoft.com/office/drawing/2014/main" id="{8267D4D5-8B40-914C-B3E9-2B17F1BB3A3F}"/>
                </a:ext>
              </a:extLst>
            </p:cNvPr>
            <p:cNvSpPr txBox="1"/>
            <p:nvPr/>
          </p:nvSpPr>
          <p:spPr>
            <a:xfrm>
              <a:off x="4501911" y="4522519"/>
              <a:ext cx="180305" cy="202243"/>
            </a:xfrm>
            <a:prstGeom prst="rect">
              <a:avLst/>
            </a:prstGeom>
            <a:noFill/>
          </p:spPr>
          <p:txBody>
            <a:bodyPr wrap="square" lIns="0" tIns="0" rIns="0" bIns="0" rtlCol="0">
              <a:spAutoFit/>
            </a:bodyPr>
            <a:lstStyle/>
            <a:p>
              <a:pPr algn="ctr">
                <a:spcBef>
                  <a:spcPts val="450"/>
                </a:spcBef>
              </a:pPr>
              <a:r>
                <a:rPr lang="en-US" sz="900" dirty="0">
                  <a:solidFill>
                    <a:prstClr val="white">
                      <a:lumMod val="50000"/>
                    </a:prstClr>
                  </a:solidFill>
                  <a:latin typeface="Arial" panose="020B0604020202020204"/>
                </a:rPr>
                <a:t>6</a:t>
              </a:r>
            </a:p>
          </p:txBody>
        </p:sp>
        <p:sp>
          <p:nvSpPr>
            <p:cNvPr id="57" name="TextBox 56">
              <a:extLst>
                <a:ext uri="{FF2B5EF4-FFF2-40B4-BE49-F238E27FC236}">
                  <a16:creationId xmlns:a16="http://schemas.microsoft.com/office/drawing/2014/main" id="{7348A11E-7301-8C42-AE0B-DDA1B2076806}"/>
                </a:ext>
              </a:extLst>
            </p:cNvPr>
            <p:cNvSpPr txBox="1"/>
            <p:nvPr/>
          </p:nvSpPr>
          <p:spPr>
            <a:xfrm>
              <a:off x="4912100" y="4522519"/>
              <a:ext cx="180305" cy="202243"/>
            </a:xfrm>
            <a:prstGeom prst="rect">
              <a:avLst/>
            </a:prstGeom>
            <a:noFill/>
          </p:spPr>
          <p:txBody>
            <a:bodyPr wrap="square" lIns="0" tIns="0" rIns="0" bIns="0" rtlCol="0">
              <a:spAutoFit/>
            </a:bodyPr>
            <a:lstStyle/>
            <a:p>
              <a:pPr algn="ctr">
                <a:spcBef>
                  <a:spcPts val="450"/>
                </a:spcBef>
              </a:pPr>
              <a:r>
                <a:rPr lang="en-US" sz="900" dirty="0">
                  <a:solidFill>
                    <a:prstClr val="white">
                      <a:lumMod val="50000"/>
                    </a:prstClr>
                  </a:solidFill>
                  <a:latin typeface="Arial" panose="020B0604020202020204"/>
                </a:rPr>
                <a:t>9</a:t>
              </a:r>
            </a:p>
          </p:txBody>
        </p:sp>
        <p:sp>
          <p:nvSpPr>
            <p:cNvPr id="58" name="TextBox 57">
              <a:extLst>
                <a:ext uri="{FF2B5EF4-FFF2-40B4-BE49-F238E27FC236}">
                  <a16:creationId xmlns:a16="http://schemas.microsoft.com/office/drawing/2014/main" id="{4F9685E0-9BBA-674C-B213-7B2F34247C78}"/>
                </a:ext>
              </a:extLst>
            </p:cNvPr>
            <p:cNvSpPr txBox="1"/>
            <p:nvPr/>
          </p:nvSpPr>
          <p:spPr>
            <a:xfrm>
              <a:off x="5292988" y="4522519"/>
              <a:ext cx="192026" cy="202243"/>
            </a:xfrm>
            <a:prstGeom prst="rect">
              <a:avLst/>
            </a:prstGeom>
            <a:noFill/>
          </p:spPr>
          <p:txBody>
            <a:bodyPr wrap="square" lIns="0" tIns="0" rIns="0" bIns="0" rtlCol="0">
              <a:spAutoFit/>
            </a:bodyPr>
            <a:lstStyle/>
            <a:p>
              <a:pPr algn="ctr">
                <a:spcBef>
                  <a:spcPts val="450"/>
                </a:spcBef>
              </a:pPr>
              <a:r>
                <a:rPr lang="en-US" sz="900" dirty="0">
                  <a:solidFill>
                    <a:prstClr val="white">
                      <a:lumMod val="50000"/>
                    </a:prstClr>
                  </a:solidFill>
                  <a:latin typeface="Arial" panose="020B0604020202020204"/>
                </a:rPr>
                <a:t>12</a:t>
              </a:r>
            </a:p>
          </p:txBody>
        </p:sp>
        <p:sp>
          <p:nvSpPr>
            <p:cNvPr id="59" name="TextBox 58">
              <a:extLst>
                <a:ext uri="{FF2B5EF4-FFF2-40B4-BE49-F238E27FC236}">
                  <a16:creationId xmlns:a16="http://schemas.microsoft.com/office/drawing/2014/main" id="{C1ABC014-AFBF-1545-BA53-67FA7D49AB2E}"/>
                </a:ext>
              </a:extLst>
            </p:cNvPr>
            <p:cNvSpPr txBox="1"/>
            <p:nvPr/>
          </p:nvSpPr>
          <p:spPr>
            <a:xfrm>
              <a:off x="5697320" y="4522519"/>
              <a:ext cx="203745" cy="202243"/>
            </a:xfrm>
            <a:prstGeom prst="rect">
              <a:avLst/>
            </a:prstGeom>
            <a:noFill/>
          </p:spPr>
          <p:txBody>
            <a:bodyPr wrap="square" lIns="0" tIns="0" rIns="0" bIns="0" rtlCol="0">
              <a:spAutoFit/>
            </a:bodyPr>
            <a:lstStyle/>
            <a:p>
              <a:pPr algn="ctr">
                <a:spcBef>
                  <a:spcPts val="450"/>
                </a:spcBef>
              </a:pPr>
              <a:r>
                <a:rPr lang="en-US" sz="900" dirty="0">
                  <a:solidFill>
                    <a:prstClr val="white">
                      <a:lumMod val="50000"/>
                    </a:prstClr>
                  </a:solidFill>
                  <a:latin typeface="Arial" panose="020B0604020202020204"/>
                </a:rPr>
                <a:t>15</a:t>
              </a:r>
            </a:p>
          </p:txBody>
        </p:sp>
        <p:sp>
          <p:nvSpPr>
            <p:cNvPr id="60" name="TextBox 59">
              <a:extLst>
                <a:ext uri="{FF2B5EF4-FFF2-40B4-BE49-F238E27FC236}">
                  <a16:creationId xmlns:a16="http://schemas.microsoft.com/office/drawing/2014/main" id="{0EBC5422-FD47-C64F-B858-CDFE7CEA9AE9}"/>
                </a:ext>
              </a:extLst>
            </p:cNvPr>
            <p:cNvSpPr txBox="1"/>
            <p:nvPr/>
          </p:nvSpPr>
          <p:spPr>
            <a:xfrm>
              <a:off x="6113371" y="4522519"/>
              <a:ext cx="203745" cy="202243"/>
            </a:xfrm>
            <a:prstGeom prst="rect">
              <a:avLst/>
            </a:prstGeom>
            <a:noFill/>
          </p:spPr>
          <p:txBody>
            <a:bodyPr wrap="square" lIns="0" tIns="0" rIns="0" bIns="0" rtlCol="0">
              <a:spAutoFit/>
            </a:bodyPr>
            <a:lstStyle/>
            <a:p>
              <a:pPr algn="ctr">
                <a:spcBef>
                  <a:spcPts val="450"/>
                </a:spcBef>
              </a:pPr>
              <a:r>
                <a:rPr lang="en-US" sz="900" dirty="0">
                  <a:solidFill>
                    <a:prstClr val="white">
                      <a:lumMod val="50000"/>
                    </a:prstClr>
                  </a:solidFill>
                  <a:latin typeface="Arial" panose="020B0604020202020204"/>
                </a:rPr>
                <a:t>18</a:t>
              </a:r>
            </a:p>
          </p:txBody>
        </p:sp>
        <p:sp>
          <p:nvSpPr>
            <p:cNvPr id="61" name="TextBox 60">
              <a:extLst>
                <a:ext uri="{FF2B5EF4-FFF2-40B4-BE49-F238E27FC236}">
                  <a16:creationId xmlns:a16="http://schemas.microsoft.com/office/drawing/2014/main" id="{83F04238-479F-7847-912A-2B5AC6954445}"/>
                </a:ext>
              </a:extLst>
            </p:cNvPr>
            <p:cNvSpPr txBox="1"/>
            <p:nvPr/>
          </p:nvSpPr>
          <p:spPr>
            <a:xfrm>
              <a:off x="6517701" y="4522519"/>
              <a:ext cx="221325" cy="202243"/>
            </a:xfrm>
            <a:prstGeom prst="rect">
              <a:avLst/>
            </a:prstGeom>
            <a:noFill/>
          </p:spPr>
          <p:txBody>
            <a:bodyPr wrap="square" lIns="0" tIns="0" rIns="0" bIns="0" rtlCol="0">
              <a:spAutoFit/>
            </a:bodyPr>
            <a:lstStyle/>
            <a:p>
              <a:pPr algn="ctr">
                <a:spcBef>
                  <a:spcPts val="450"/>
                </a:spcBef>
              </a:pPr>
              <a:r>
                <a:rPr lang="en-US" sz="900" dirty="0">
                  <a:solidFill>
                    <a:prstClr val="white">
                      <a:lumMod val="50000"/>
                    </a:prstClr>
                  </a:solidFill>
                  <a:latin typeface="Arial" panose="020B0604020202020204"/>
                </a:rPr>
                <a:t>21</a:t>
              </a:r>
            </a:p>
          </p:txBody>
        </p:sp>
        <p:sp>
          <p:nvSpPr>
            <p:cNvPr id="62" name="TextBox 61">
              <a:extLst>
                <a:ext uri="{FF2B5EF4-FFF2-40B4-BE49-F238E27FC236}">
                  <a16:creationId xmlns:a16="http://schemas.microsoft.com/office/drawing/2014/main" id="{9F632581-8D19-7442-882E-2B8B3EFCA89F}"/>
                </a:ext>
              </a:extLst>
            </p:cNvPr>
            <p:cNvSpPr txBox="1"/>
            <p:nvPr/>
          </p:nvSpPr>
          <p:spPr>
            <a:xfrm>
              <a:off x="6951331" y="4522519"/>
              <a:ext cx="221325" cy="202243"/>
            </a:xfrm>
            <a:prstGeom prst="rect">
              <a:avLst/>
            </a:prstGeom>
            <a:noFill/>
          </p:spPr>
          <p:txBody>
            <a:bodyPr wrap="square" lIns="0" tIns="0" rIns="0" bIns="0" rtlCol="0">
              <a:spAutoFit/>
            </a:bodyPr>
            <a:lstStyle/>
            <a:p>
              <a:pPr algn="ctr">
                <a:spcBef>
                  <a:spcPts val="450"/>
                </a:spcBef>
              </a:pPr>
              <a:r>
                <a:rPr lang="en-US" sz="900" dirty="0">
                  <a:solidFill>
                    <a:prstClr val="white">
                      <a:lumMod val="50000"/>
                    </a:prstClr>
                  </a:solidFill>
                  <a:latin typeface="Arial" panose="020B0604020202020204"/>
                </a:rPr>
                <a:t>24</a:t>
              </a:r>
            </a:p>
          </p:txBody>
        </p:sp>
        <p:sp>
          <p:nvSpPr>
            <p:cNvPr id="63" name="TextBox 62">
              <a:extLst>
                <a:ext uri="{FF2B5EF4-FFF2-40B4-BE49-F238E27FC236}">
                  <a16:creationId xmlns:a16="http://schemas.microsoft.com/office/drawing/2014/main" id="{50768BB9-2587-7444-B48E-783F8671DB6C}"/>
                </a:ext>
              </a:extLst>
            </p:cNvPr>
            <p:cNvSpPr txBox="1"/>
            <p:nvPr/>
          </p:nvSpPr>
          <p:spPr>
            <a:xfrm>
              <a:off x="7343941" y="4522519"/>
              <a:ext cx="221325" cy="202243"/>
            </a:xfrm>
            <a:prstGeom prst="rect">
              <a:avLst/>
            </a:prstGeom>
            <a:noFill/>
          </p:spPr>
          <p:txBody>
            <a:bodyPr wrap="square" lIns="0" tIns="0" rIns="0" bIns="0" rtlCol="0">
              <a:spAutoFit/>
            </a:bodyPr>
            <a:lstStyle/>
            <a:p>
              <a:pPr algn="ctr">
                <a:spcBef>
                  <a:spcPts val="450"/>
                </a:spcBef>
              </a:pPr>
              <a:r>
                <a:rPr lang="en-US" sz="900" dirty="0">
                  <a:solidFill>
                    <a:prstClr val="white">
                      <a:lumMod val="50000"/>
                    </a:prstClr>
                  </a:solidFill>
                  <a:latin typeface="Arial" panose="020B0604020202020204"/>
                </a:rPr>
                <a:t>27</a:t>
              </a:r>
            </a:p>
          </p:txBody>
        </p:sp>
        <p:sp>
          <p:nvSpPr>
            <p:cNvPr id="64" name="TextBox 63">
              <a:extLst>
                <a:ext uri="{FF2B5EF4-FFF2-40B4-BE49-F238E27FC236}">
                  <a16:creationId xmlns:a16="http://schemas.microsoft.com/office/drawing/2014/main" id="{A4EADA9B-5AC5-AE44-BF9A-C7EF9C0DB541}"/>
                </a:ext>
              </a:extLst>
            </p:cNvPr>
            <p:cNvSpPr txBox="1"/>
            <p:nvPr/>
          </p:nvSpPr>
          <p:spPr>
            <a:xfrm>
              <a:off x="7777569" y="4522519"/>
              <a:ext cx="220241" cy="202243"/>
            </a:xfrm>
            <a:prstGeom prst="rect">
              <a:avLst/>
            </a:prstGeom>
            <a:noFill/>
          </p:spPr>
          <p:txBody>
            <a:bodyPr wrap="square" lIns="0" tIns="0" rIns="0" bIns="0" rtlCol="0">
              <a:spAutoFit/>
            </a:bodyPr>
            <a:lstStyle/>
            <a:p>
              <a:pPr algn="ctr">
                <a:spcBef>
                  <a:spcPts val="450"/>
                </a:spcBef>
              </a:pPr>
              <a:r>
                <a:rPr lang="en-US" sz="900" dirty="0">
                  <a:solidFill>
                    <a:prstClr val="white">
                      <a:lumMod val="50000"/>
                    </a:prstClr>
                  </a:solidFill>
                  <a:latin typeface="Arial" panose="020B0604020202020204"/>
                </a:rPr>
                <a:t>30</a:t>
              </a:r>
            </a:p>
          </p:txBody>
        </p:sp>
        <p:sp>
          <p:nvSpPr>
            <p:cNvPr id="68" name="TextBox 67">
              <a:extLst>
                <a:ext uri="{FF2B5EF4-FFF2-40B4-BE49-F238E27FC236}">
                  <a16:creationId xmlns:a16="http://schemas.microsoft.com/office/drawing/2014/main" id="{5BE0CE84-058B-D94C-B095-E509388BDCA9}"/>
                </a:ext>
              </a:extLst>
            </p:cNvPr>
            <p:cNvSpPr txBox="1"/>
            <p:nvPr/>
          </p:nvSpPr>
          <p:spPr>
            <a:xfrm>
              <a:off x="5158299" y="4728617"/>
              <a:ext cx="1050723" cy="202243"/>
            </a:xfrm>
            <a:prstGeom prst="rect">
              <a:avLst/>
            </a:prstGeom>
            <a:noFill/>
          </p:spPr>
          <p:txBody>
            <a:bodyPr wrap="square" lIns="0" tIns="0" rIns="0" bIns="0" rtlCol="0">
              <a:spAutoFit/>
            </a:bodyPr>
            <a:lstStyle/>
            <a:p>
              <a:pPr algn="ctr">
                <a:spcBef>
                  <a:spcPts val="450"/>
                </a:spcBef>
              </a:pPr>
              <a:r>
                <a:rPr lang="en-US" sz="900" dirty="0">
                  <a:solidFill>
                    <a:prstClr val="white">
                      <a:lumMod val="50000"/>
                    </a:prstClr>
                  </a:solidFill>
                  <a:latin typeface="Arial" panose="020B0604020202020204"/>
                </a:rPr>
                <a:t>Years</a:t>
              </a:r>
            </a:p>
          </p:txBody>
        </p:sp>
        <p:sp>
          <p:nvSpPr>
            <p:cNvPr id="69" name="TextBox 68">
              <a:extLst>
                <a:ext uri="{FF2B5EF4-FFF2-40B4-BE49-F238E27FC236}">
                  <a16:creationId xmlns:a16="http://schemas.microsoft.com/office/drawing/2014/main" id="{FA2664D1-E483-3B44-930A-267C679CF91C}"/>
                </a:ext>
              </a:extLst>
            </p:cNvPr>
            <p:cNvSpPr txBox="1"/>
            <p:nvPr/>
          </p:nvSpPr>
          <p:spPr>
            <a:xfrm>
              <a:off x="6130192" y="1589111"/>
              <a:ext cx="2182402" cy="303366"/>
            </a:xfrm>
            <a:prstGeom prst="rect">
              <a:avLst/>
            </a:prstGeom>
            <a:noFill/>
          </p:spPr>
          <p:txBody>
            <a:bodyPr wrap="square" lIns="0" tIns="0" rIns="0" bIns="0" rtlCol="0">
              <a:spAutoFit/>
            </a:bodyPr>
            <a:lstStyle/>
            <a:p>
              <a:pPr>
                <a:spcBef>
                  <a:spcPts val="450"/>
                </a:spcBef>
              </a:pPr>
              <a:r>
                <a:rPr lang="en-US" sz="1350" dirty="0">
                  <a:solidFill>
                    <a:prstClr val="black"/>
                  </a:solidFill>
                  <a:latin typeface="Arial" panose="020B0604020202020204"/>
                </a:rPr>
                <a:t>Without increase</a:t>
              </a:r>
            </a:p>
          </p:txBody>
        </p:sp>
        <p:sp>
          <p:nvSpPr>
            <p:cNvPr id="70" name="Rectangle 69">
              <a:extLst>
                <a:ext uri="{FF2B5EF4-FFF2-40B4-BE49-F238E27FC236}">
                  <a16:creationId xmlns:a16="http://schemas.microsoft.com/office/drawing/2014/main" id="{5AFA5FC4-D2F1-144A-8B5E-ADC006DF87D6}"/>
                </a:ext>
              </a:extLst>
            </p:cNvPr>
            <p:cNvSpPr/>
            <p:nvPr/>
          </p:nvSpPr>
          <p:spPr>
            <a:xfrm>
              <a:off x="5816605" y="1680216"/>
              <a:ext cx="271445" cy="500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96" tIns="34299" rIns="137196" bIns="34299" numCol="1" spcCol="0" rtlCol="0" fromWordArt="0" anchor="ctr" anchorCtr="0" forceAA="0" compatLnSpc="1">
              <a:prstTxWarp prst="textNoShape">
                <a:avLst/>
              </a:prstTxWarp>
              <a:noAutofit/>
            </a:bodyPr>
            <a:lstStyle/>
            <a:p>
              <a:endParaRPr lang="en-US" sz="1350" dirty="0">
                <a:solidFill>
                  <a:prstClr val="white"/>
                </a:solidFill>
                <a:latin typeface="Arial" panose="020B0604020202020204"/>
              </a:endParaRPr>
            </a:p>
          </p:txBody>
        </p:sp>
        <p:sp>
          <p:nvSpPr>
            <p:cNvPr id="71" name="TextBox 70">
              <a:extLst>
                <a:ext uri="{FF2B5EF4-FFF2-40B4-BE49-F238E27FC236}">
                  <a16:creationId xmlns:a16="http://schemas.microsoft.com/office/drawing/2014/main" id="{93B38A41-AE59-EA45-8118-A445E02AD018}"/>
                </a:ext>
              </a:extLst>
            </p:cNvPr>
            <p:cNvSpPr txBox="1"/>
            <p:nvPr/>
          </p:nvSpPr>
          <p:spPr>
            <a:xfrm>
              <a:off x="3887990" y="1599605"/>
              <a:ext cx="1714524" cy="303366"/>
            </a:xfrm>
            <a:prstGeom prst="rect">
              <a:avLst/>
            </a:prstGeom>
            <a:noFill/>
          </p:spPr>
          <p:txBody>
            <a:bodyPr wrap="square" lIns="0" tIns="0" rIns="0" bIns="0" rtlCol="0">
              <a:spAutoFit/>
            </a:bodyPr>
            <a:lstStyle/>
            <a:p>
              <a:pPr>
                <a:spcBef>
                  <a:spcPts val="450"/>
                </a:spcBef>
              </a:pPr>
              <a:r>
                <a:rPr lang="en-US" sz="1350" dirty="0">
                  <a:solidFill>
                    <a:prstClr val="black"/>
                  </a:solidFill>
                  <a:latin typeface="Arial" panose="020B0604020202020204"/>
                </a:rPr>
                <a:t>With increase</a:t>
              </a:r>
            </a:p>
          </p:txBody>
        </p:sp>
        <p:sp>
          <p:nvSpPr>
            <p:cNvPr id="72" name="Rectangle 71">
              <a:extLst>
                <a:ext uri="{FF2B5EF4-FFF2-40B4-BE49-F238E27FC236}">
                  <a16:creationId xmlns:a16="http://schemas.microsoft.com/office/drawing/2014/main" id="{0731B208-B023-AE4E-80BF-877833679C24}"/>
                </a:ext>
              </a:extLst>
            </p:cNvPr>
            <p:cNvSpPr/>
            <p:nvPr/>
          </p:nvSpPr>
          <p:spPr>
            <a:xfrm>
              <a:off x="3534019" y="1690710"/>
              <a:ext cx="271445" cy="500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96" tIns="34299" rIns="137196" bIns="34299" numCol="1" spcCol="0" rtlCol="0" fromWordArt="0" anchor="ctr" anchorCtr="0" forceAA="0" compatLnSpc="1">
              <a:prstTxWarp prst="textNoShape">
                <a:avLst/>
              </a:prstTxWarp>
              <a:noAutofit/>
            </a:bodyPr>
            <a:lstStyle/>
            <a:p>
              <a:endParaRPr lang="en-US" sz="1350" dirty="0">
                <a:solidFill>
                  <a:prstClr val="white"/>
                </a:solidFill>
                <a:latin typeface="Arial" panose="020B0604020202020204"/>
              </a:endParaRPr>
            </a:p>
          </p:txBody>
        </p:sp>
        <p:sp>
          <p:nvSpPr>
            <p:cNvPr id="73" name="TextBox 72">
              <a:extLst>
                <a:ext uri="{FF2B5EF4-FFF2-40B4-BE49-F238E27FC236}">
                  <a16:creationId xmlns:a16="http://schemas.microsoft.com/office/drawing/2014/main" id="{7F83DC9D-FC0C-A247-8993-B7D6B7E2BB83}"/>
                </a:ext>
              </a:extLst>
            </p:cNvPr>
            <p:cNvSpPr txBox="1"/>
            <p:nvPr/>
          </p:nvSpPr>
          <p:spPr>
            <a:xfrm>
              <a:off x="7432392" y="1967961"/>
              <a:ext cx="1561382" cy="303366"/>
            </a:xfrm>
            <a:prstGeom prst="rect">
              <a:avLst/>
            </a:prstGeom>
            <a:noFill/>
          </p:spPr>
          <p:txBody>
            <a:bodyPr wrap="square" lIns="0" tIns="0" rIns="0" bIns="0" rtlCol="0">
              <a:spAutoFit/>
            </a:bodyPr>
            <a:lstStyle/>
            <a:p>
              <a:pPr>
                <a:spcBef>
                  <a:spcPts val="450"/>
                </a:spcBef>
              </a:pPr>
              <a:r>
                <a:rPr lang="en-US" sz="1350" b="1" dirty="0">
                  <a:solidFill>
                    <a:prstClr val="black"/>
                  </a:solidFill>
                  <a:latin typeface="Arial" panose="020B0604020202020204"/>
                </a:rPr>
                <a:t>$491,965.20</a:t>
              </a:r>
            </a:p>
          </p:txBody>
        </p:sp>
        <p:sp>
          <p:nvSpPr>
            <p:cNvPr id="74" name="TextBox 73">
              <a:extLst>
                <a:ext uri="{FF2B5EF4-FFF2-40B4-BE49-F238E27FC236}">
                  <a16:creationId xmlns:a16="http://schemas.microsoft.com/office/drawing/2014/main" id="{FE6921AE-8E0F-9F4F-B388-2E89C1F91A33}"/>
                </a:ext>
              </a:extLst>
            </p:cNvPr>
            <p:cNvSpPr txBox="1"/>
            <p:nvPr/>
          </p:nvSpPr>
          <p:spPr>
            <a:xfrm>
              <a:off x="7565266" y="2761828"/>
              <a:ext cx="1428508" cy="207749"/>
            </a:xfrm>
            <a:prstGeom prst="rect">
              <a:avLst/>
            </a:prstGeom>
            <a:noFill/>
          </p:spPr>
          <p:txBody>
            <a:bodyPr wrap="square" lIns="0" tIns="0" rIns="0" bIns="0" rtlCol="0">
              <a:spAutoFit/>
            </a:bodyPr>
            <a:lstStyle/>
            <a:p>
              <a:pPr>
                <a:spcBef>
                  <a:spcPts val="450"/>
                </a:spcBef>
              </a:pPr>
              <a:r>
                <a:rPr lang="en-US" sz="1350" b="1" dirty="0">
                  <a:solidFill>
                    <a:prstClr val="black"/>
                  </a:solidFill>
                  <a:latin typeface="Arial" panose="020B0604020202020204"/>
                </a:rPr>
                <a:t>$318,306.22</a:t>
              </a:r>
            </a:p>
          </p:txBody>
        </p:sp>
        <p:sp>
          <p:nvSpPr>
            <p:cNvPr id="75" name="Oval 74">
              <a:extLst>
                <a:ext uri="{FF2B5EF4-FFF2-40B4-BE49-F238E27FC236}">
                  <a16:creationId xmlns:a16="http://schemas.microsoft.com/office/drawing/2014/main" id="{A4A39AD1-74E3-CA4C-89C5-0D199D6CE0A5}"/>
                </a:ext>
              </a:extLst>
            </p:cNvPr>
            <p:cNvSpPr/>
            <p:nvPr/>
          </p:nvSpPr>
          <p:spPr>
            <a:xfrm>
              <a:off x="7866225" y="2265937"/>
              <a:ext cx="110802" cy="1108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96" tIns="34299" rIns="137196" bIns="34299" numCol="1" spcCol="0" rtlCol="0" fromWordArt="0" anchor="ctr" anchorCtr="0" forceAA="0" compatLnSpc="1">
              <a:prstTxWarp prst="textNoShape">
                <a:avLst/>
              </a:prstTxWarp>
              <a:noAutofit/>
            </a:bodyPr>
            <a:lstStyle/>
            <a:p>
              <a:endParaRPr lang="en-US" sz="1350" dirty="0">
                <a:solidFill>
                  <a:prstClr val="white"/>
                </a:solidFill>
                <a:latin typeface="Arial" panose="020B0604020202020204"/>
              </a:endParaRPr>
            </a:p>
          </p:txBody>
        </p:sp>
        <p:sp>
          <p:nvSpPr>
            <p:cNvPr id="76" name="Oval 75">
              <a:extLst>
                <a:ext uri="{FF2B5EF4-FFF2-40B4-BE49-F238E27FC236}">
                  <a16:creationId xmlns:a16="http://schemas.microsoft.com/office/drawing/2014/main" id="{DEAC398E-C494-B449-A09E-66D3076A2C0A}"/>
                </a:ext>
              </a:extLst>
            </p:cNvPr>
            <p:cNvSpPr/>
            <p:nvPr/>
          </p:nvSpPr>
          <p:spPr>
            <a:xfrm>
              <a:off x="7866225" y="3038679"/>
              <a:ext cx="110802" cy="1108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96" tIns="34299" rIns="137196" bIns="34299" numCol="1" spcCol="0" rtlCol="0" fromWordArt="0" anchor="ctr" anchorCtr="0" forceAA="0" compatLnSpc="1">
              <a:prstTxWarp prst="textNoShape">
                <a:avLst/>
              </a:prstTxWarp>
              <a:noAutofit/>
            </a:bodyPr>
            <a:lstStyle/>
            <a:p>
              <a:endParaRPr lang="en-US" sz="1350" dirty="0">
                <a:solidFill>
                  <a:prstClr val="white"/>
                </a:solidFill>
                <a:latin typeface="Arial" panose="020B0604020202020204"/>
              </a:endParaRPr>
            </a:p>
          </p:txBody>
        </p:sp>
      </p:grpSp>
      <p:sp>
        <p:nvSpPr>
          <p:cNvPr id="5" name="TextBox 5"/>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
        <p:nvSpPr>
          <p:cNvPr id="6" name="TextBox 6"/>
          <p:cNvSpPr txBox="1"/>
          <p:nvPr/>
        </p:nvSpPr>
        <p:spPr>
          <a:xfrm>
            <a:off x="7086600" y="6642100"/>
            <a:ext cx="3810000" cy="166449"/>
          </a:xfrm>
          <a:prstGeom prst="rect">
            <a:avLst/>
          </a:prstGeom>
        </p:spPr>
        <p:txBody>
          <a:bodyPr lIns="0" tIns="0" rIns="0" bIns="0" rtlCol="0" anchor="t" anchorCtr="0">
            <a:noAutofit/>
          </a:bodyPr>
          <a:lstStyle/>
          <a:p>
            <a:pPr algn="l">
              <a:defRPr/>
            </a:pPr>
            <a:r>
              <a:rPr lang="en-US" sz="800" b="0" i="0">
                <a:solidFill>
                  <a:srgbClr val="000000"/>
                </a:solidFill>
                <a:latin typeface="Courier"/>
              </a:rPr>
              <a:t>MGR0309232773759</a:t>
            </a:r>
            <a:endParaRPr lang="en-US"/>
          </a:p>
        </p:txBody>
      </p:sp>
    </p:spTree>
    <p:extLst>
      <p:ext uri="{BB962C8B-B14F-4D97-AF65-F5344CB8AC3E}">
        <p14:creationId xmlns:p14="http://schemas.microsoft.com/office/powerpoint/2010/main" val="380629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1A0B74-272D-DA47-90E6-8EA3BAE1BFE6}"/>
              </a:ext>
            </a:extLst>
          </p:cNvPr>
          <p:cNvSpPr/>
          <p:nvPr/>
        </p:nvSpPr>
        <p:spPr>
          <a:xfrm>
            <a:off x="0" y="1177291"/>
            <a:ext cx="6476092" cy="491930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pic>
        <p:nvPicPr>
          <p:cNvPr id="11" name="Picture 10">
            <a:extLst>
              <a:ext uri="{FF2B5EF4-FFF2-40B4-BE49-F238E27FC236}">
                <a16:creationId xmlns:a16="http://schemas.microsoft.com/office/drawing/2014/main" id="{CF226449-A8CE-8E41-8FE1-8BE3236C743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6672" t="569" r="17271" b="-286"/>
          <a:stretch/>
        </p:blipFill>
        <p:spPr>
          <a:xfrm>
            <a:off x="6476315" y="1177291"/>
            <a:ext cx="2667461" cy="4919305"/>
          </a:xfrm>
          <a:prstGeom prst="rect">
            <a:avLst/>
          </a:prstGeom>
        </p:spPr>
      </p:pic>
      <p:sp>
        <p:nvSpPr>
          <p:cNvPr id="21" name="Rectangle 20">
            <a:extLst>
              <a:ext uri="{FF2B5EF4-FFF2-40B4-BE49-F238E27FC236}">
                <a16:creationId xmlns:a16="http://schemas.microsoft.com/office/drawing/2014/main" id="{2544A00F-CB3D-A449-87B6-2FCA0FF3D5AF}"/>
              </a:ext>
            </a:extLst>
          </p:cNvPr>
          <p:cNvSpPr/>
          <p:nvPr/>
        </p:nvSpPr>
        <p:spPr>
          <a:xfrm>
            <a:off x="321586" y="4158131"/>
            <a:ext cx="5918669"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59AFCE93-80B1-FC42-8978-E8B4E72A72D1}"/>
              </a:ext>
            </a:extLst>
          </p:cNvPr>
          <p:cNvSpPr/>
          <p:nvPr/>
        </p:nvSpPr>
        <p:spPr>
          <a:xfrm>
            <a:off x="316939" y="4158131"/>
            <a:ext cx="881139" cy="863737"/>
          </a:xfrm>
          <a:prstGeom prst="rect">
            <a:avLst/>
          </a:prstGeom>
          <a:solidFill>
            <a:schemeClr val="tx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599E134E-6B79-7047-8D0A-22C0E8C354BC}"/>
              </a:ext>
            </a:extLst>
          </p:cNvPr>
          <p:cNvSpPr txBox="1"/>
          <p:nvPr/>
        </p:nvSpPr>
        <p:spPr>
          <a:xfrm>
            <a:off x="1350542" y="4389944"/>
            <a:ext cx="3952978" cy="400110"/>
          </a:xfrm>
          <a:prstGeom prst="rect">
            <a:avLst/>
          </a:prstGeom>
          <a:noFill/>
        </p:spPr>
        <p:txBody>
          <a:bodyPr wrap="square">
            <a:spAutoFit/>
          </a:bodyPr>
          <a:lstStyle/>
          <a:p>
            <a:r>
              <a:rPr lang="en-US" sz="2000" dirty="0"/>
              <a:t>Emergency savings</a:t>
            </a:r>
          </a:p>
        </p:txBody>
      </p:sp>
      <p:sp>
        <p:nvSpPr>
          <p:cNvPr id="27" name="Rectangle 26">
            <a:extLst>
              <a:ext uri="{FF2B5EF4-FFF2-40B4-BE49-F238E27FC236}">
                <a16:creationId xmlns:a16="http://schemas.microsoft.com/office/drawing/2014/main" id="{2620A9F9-C3D8-DD4A-BE80-E3E0F400F4E1}"/>
              </a:ext>
            </a:extLst>
          </p:cNvPr>
          <p:cNvSpPr/>
          <p:nvPr/>
        </p:nvSpPr>
        <p:spPr>
          <a:xfrm>
            <a:off x="321586" y="2271701"/>
            <a:ext cx="5918669"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96418E95-6A86-4246-80F2-93031C6A1B1D}"/>
              </a:ext>
            </a:extLst>
          </p:cNvPr>
          <p:cNvSpPr/>
          <p:nvPr/>
        </p:nvSpPr>
        <p:spPr>
          <a:xfrm>
            <a:off x="316939" y="2271701"/>
            <a:ext cx="881139" cy="863737"/>
          </a:xfrm>
          <a:prstGeom prst="rect">
            <a:avLst/>
          </a:prstGeom>
          <a:solidFill>
            <a:schemeClr val="accent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B26B5A1-8A8F-B44B-8BB8-B5AC4CE80F85}"/>
              </a:ext>
            </a:extLst>
          </p:cNvPr>
          <p:cNvSpPr txBox="1"/>
          <p:nvPr/>
        </p:nvSpPr>
        <p:spPr>
          <a:xfrm>
            <a:off x="1350541" y="2503514"/>
            <a:ext cx="4667483" cy="400110"/>
          </a:xfrm>
          <a:prstGeom prst="rect">
            <a:avLst/>
          </a:prstGeom>
          <a:noFill/>
        </p:spPr>
        <p:txBody>
          <a:bodyPr wrap="square">
            <a:spAutoFit/>
          </a:bodyPr>
          <a:lstStyle/>
          <a:p>
            <a:r>
              <a:rPr lang="en-US" sz="2000" dirty="0"/>
              <a:t>Having enough saved for retirement</a:t>
            </a:r>
          </a:p>
        </p:txBody>
      </p:sp>
      <p:sp>
        <p:nvSpPr>
          <p:cNvPr id="33" name="Rectangle 32">
            <a:extLst>
              <a:ext uri="{FF2B5EF4-FFF2-40B4-BE49-F238E27FC236}">
                <a16:creationId xmlns:a16="http://schemas.microsoft.com/office/drawing/2014/main" id="{9BC163BE-616E-7048-A4D9-1E84E7056D8A}"/>
              </a:ext>
            </a:extLst>
          </p:cNvPr>
          <p:cNvSpPr/>
          <p:nvPr/>
        </p:nvSpPr>
        <p:spPr>
          <a:xfrm>
            <a:off x="321586" y="3214916"/>
            <a:ext cx="5918669"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342E44AB-49FE-1D41-AE9E-6A745924AECF}"/>
              </a:ext>
            </a:extLst>
          </p:cNvPr>
          <p:cNvSpPr/>
          <p:nvPr/>
        </p:nvSpPr>
        <p:spPr>
          <a:xfrm>
            <a:off x="316939" y="3214916"/>
            <a:ext cx="881139" cy="863737"/>
          </a:xfrm>
          <a:prstGeom prst="rect">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6590BE51-46EA-CB4C-AF77-B9606A0EB1C9}"/>
              </a:ext>
            </a:extLst>
          </p:cNvPr>
          <p:cNvSpPr txBox="1"/>
          <p:nvPr/>
        </p:nvSpPr>
        <p:spPr>
          <a:xfrm>
            <a:off x="1350542" y="3446729"/>
            <a:ext cx="3213506" cy="400110"/>
          </a:xfrm>
          <a:prstGeom prst="rect">
            <a:avLst/>
          </a:prstGeom>
          <a:noFill/>
        </p:spPr>
        <p:txBody>
          <a:bodyPr wrap="square">
            <a:spAutoFit/>
          </a:bodyPr>
          <a:lstStyle/>
          <a:p>
            <a:r>
              <a:rPr lang="en-US" sz="2000" dirty="0"/>
              <a:t>Credit card debt</a:t>
            </a:r>
          </a:p>
        </p:txBody>
      </p:sp>
      <p:sp>
        <p:nvSpPr>
          <p:cNvPr id="2" name="Title 1">
            <a:extLst>
              <a:ext uri="{FF2B5EF4-FFF2-40B4-BE49-F238E27FC236}">
                <a16:creationId xmlns:a16="http://schemas.microsoft.com/office/drawing/2014/main" id="{0EE7C24E-177C-4E80-B7BE-5D465E01174F}"/>
              </a:ext>
            </a:extLst>
          </p:cNvPr>
          <p:cNvSpPr>
            <a:spLocks noGrp="1"/>
          </p:cNvSpPr>
          <p:nvPr>
            <p:ph type="title"/>
          </p:nvPr>
        </p:nvSpPr>
        <p:spPr/>
        <p:txBody>
          <a:bodyPr/>
          <a:lstStyle/>
          <a:p>
            <a:r>
              <a:rPr lang="en-US" dirty="0"/>
              <a:t>Three financial worries—are they yours, too? </a:t>
            </a:r>
          </a:p>
        </p:txBody>
      </p:sp>
      <p:sp>
        <p:nvSpPr>
          <p:cNvPr id="4" name="Slide Number Placeholder 3">
            <a:extLst>
              <a:ext uri="{FF2B5EF4-FFF2-40B4-BE49-F238E27FC236}">
                <a16:creationId xmlns:a16="http://schemas.microsoft.com/office/drawing/2014/main" id="{E315B789-E97C-4214-9750-3F947DC4FED5}"/>
              </a:ext>
            </a:extLst>
          </p:cNvPr>
          <p:cNvSpPr>
            <a:spLocks noGrp="1"/>
          </p:cNvSpPr>
          <p:nvPr>
            <p:ph type="sldNum" sz="quarter" idx="12"/>
          </p:nvPr>
        </p:nvSpPr>
        <p:spPr/>
        <p:txBody>
          <a:bodyPr/>
          <a:lstStyle/>
          <a:p>
            <a:fld id="{BB333B34-C87C-402E-ABB0-13B7C9DEBBC4}" type="slidenum">
              <a:rPr lang="en-US" smtClean="0"/>
              <a:t>15</a:t>
            </a:fld>
            <a:endParaRPr lang="en-US" dirty="0"/>
          </a:p>
        </p:txBody>
      </p:sp>
      <p:sp>
        <p:nvSpPr>
          <p:cNvPr id="7" name="Text Placeholder 5">
            <a:extLst>
              <a:ext uri="{FF2B5EF4-FFF2-40B4-BE49-F238E27FC236}">
                <a16:creationId xmlns:a16="http://schemas.microsoft.com/office/drawing/2014/main" id="{EEB65614-FB22-4EEF-8E39-1A967C05A4F1}"/>
              </a:ext>
            </a:extLst>
          </p:cNvPr>
          <p:cNvSpPr txBox="1">
            <a:spLocks/>
          </p:cNvSpPr>
          <p:nvPr/>
        </p:nvSpPr>
        <p:spPr>
          <a:xfrm>
            <a:off x="1876885" y="6168123"/>
            <a:ext cx="6476093" cy="402451"/>
          </a:xfrm>
          <a:prstGeom prst="rect">
            <a:avLst/>
          </a:prstGeom>
        </p:spPr>
        <p:txBody>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US" sz="900" dirty="0"/>
          </a:p>
        </p:txBody>
      </p:sp>
      <p:pic>
        <p:nvPicPr>
          <p:cNvPr id="43" name="Graphic 42">
            <a:extLst>
              <a:ext uri="{FF2B5EF4-FFF2-40B4-BE49-F238E27FC236}">
                <a16:creationId xmlns:a16="http://schemas.microsoft.com/office/drawing/2014/main" id="{16C4CC1A-2804-5B45-8713-BC20B8F14F6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4669" y="2406180"/>
            <a:ext cx="513493" cy="513493"/>
          </a:xfrm>
          <a:prstGeom prst="rect">
            <a:avLst/>
          </a:prstGeom>
        </p:spPr>
      </p:pic>
      <p:pic>
        <p:nvPicPr>
          <p:cNvPr id="46" name="Graphic 45">
            <a:extLst>
              <a:ext uri="{FF2B5EF4-FFF2-40B4-BE49-F238E27FC236}">
                <a16:creationId xmlns:a16="http://schemas.microsoft.com/office/drawing/2014/main" id="{7B4E9DB1-B017-164F-9717-D9F78678DA4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84669" y="4319200"/>
            <a:ext cx="513493" cy="513493"/>
          </a:xfrm>
          <a:prstGeom prst="rect">
            <a:avLst/>
          </a:prstGeom>
        </p:spPr>
      </p:pic>
      <p:pic>
        <p:nvPicPr>
          <p:cNvPr id="47" name="Graphic 46">
            <a:extLst>
              <a:ext uri="{FF2B5EF4-FFF2-40B4-BE49-F238E27FC236}">
                <a16:creationId xmlns:a16="http://schemas.microsoft.com/office/drawing/2014/main" id="{9176FC09-2280-B144-806D-216C16ED3F39}"/>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84669" y="3387085"/>
            <a:ext cx="513493" cy="513493"/>
          </a:xfrm>
          <a:prstGeom prst="rect">
            <a:avLst/>
          </a:prstGeom>
        </p:spPr>
      </p:pic>
      <p:sp>
        <p:nvSpPr>
          <p:cNvPr id="8" name="Text Placeholder 5">
            <a:extLst>
              <a:ext uri="{FF2B5EF4-FFF2-40B4-BE49-F238E27FC236}">
                <a16:creationId xmlns:a16="http://schemas.microsoft.com/office/drawing/2014/main" id="{016211B9-2D88-DFA5-6AC4-9538EAEFBACF}"/>
              </a:ext>
            </a:extLst>
          </p:cNvPr>
          <p:cNvSpPr txBox="1">
            <a:spLocks/>
          </p:cNvSpPr>
          <p:nvPr/>
        </p:nvSpPr>
        <p:spPr>
          <a:xfrm>
            <a:off x="1838785" y="6434205"/>
            <a:ext cx="6476093" cy="402451"/>
          </a:xfrm>
          <a:prstGeom prst="rect">
            <a:avLst/>
          </a:prstGeom>
        </p:spPr>
        <p:txBody>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900" dirty="0"/>
              <a:t>Source: John Hancock financial stress survey, November 2022.</a:t>
            </a: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
        <p:nvSpPr>
          <p:cNvPr id="5" name="TextBox 5"/>
          <p:cNvSpPr txBox="1"/>
          <p:nvPr/>
        </p:nvSpPr>
        <p:spPr>
          <a:xfrm>
            <a:off x="7086600" y="6642100"/>
            <a:ext cx="3810000" cy="166449"/>
          </a:xfrm>
          <a:prstGeom prst="rect">
            <a:avLst/>
          </a:prstGeom>
        </p:spPr>
        <p:txBody>
          <a:bodyPr lIns="0" tIns="0" rIns="0" bIns="0" rtlCol="0" anchor="t" anchorCtr="0">
            <a:noAutofit/>
          </a:bodyPr>
          <a:lstStyle/>
          <a:p>
            <a:pPr algn="l">
              <a:defRPr/>
            </a:pPr>
            <a:r>
              <a:rPr lang="en-US" sz="800" b="0" i="0">
                <a:solidFill>
                  <a:srgbClr val="000000"/>
                </a:solidFill>
                <a:latin typeface="Courier"/>
              </a:rPr>
              <a:t>MGR0309232773759</a:t>
            </a:r>
            <a:endParaRPr lang="en-US"/>
          </a:p>
        </p:txBody>
      </p:sp>
    </p:spTree>
    <p:extLst>
      <p:ext uri="{BB962C8B-B14F-4D97-AF65-F5344CB8AC3E}">
        <p14:creationId xmlns:p14="http://schemas.microsoft.com/office/powerpoint/2010/main" val="114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3A3DD-6CB5-4A4B-A689-AABFB1157844}"/>
              </a:ext>
            </a:extLst>
          </p:cNvPr>
          <p:cNvSpPr>
            <a:spLocks noGrp="1"/>
          </p:cNvSpPr>
          <p:nvPr>
            <p:ph type="title"/>
          </p:nvPr>
        </p:nvSpPr>
        <p:spPr/>
        <p:txBody>
          <a:bodyPr/>
          <a:lstStyle/>
          <a:p>
            <a:pPr>
              <a:defRPr/>
            </a:pPr>
            <a:r>
              <a:rPr lang="en-US" dirty="0"/>
              <a:t>Get personalized education to help you improve your finances on My Learning Center</a:t>
            </a:r>
            <a:br>
              <a:rPr lang="en-US" sz="3200" dirty="0">
                <a:solidFill>
                  <a:srgbClr val="FF0000"/>
                </a:solidFill>
                <a:highlight>
                  <a:srgbClr val="FFFF00"/>
                </a:highlight>
                <a:latin typeface="Arial" panose="020B0604020202020204" pitchFamily="34" charset="0"/>
                <a:cs typeface="Arial" panose="020B0604020202020204" pitchFamily="34" charset="0"/>
              </a:rPr>
            </a:br>
            <a:endParaRPr lang="en-US" dirty="0">
              <a:solidFill>
                <a:srgbClr val="FF0000"/>
              </a:solidFill>
              <a:highlight>
                <a:srgbClr val="FFFF00"/>
              </a:highlight>
            </a:endParaRPr>
          </a:p>
        </p:txBody>
      </p:sp>
      <p:sp>
        <p:nvSpPr>
          <p:cNvPr id="5" name="Slide Number Placeholder 4">
            <a:extLst>
              <a:ext uri="{FF2B5EF4-FFF2-40B4-BE49-F238E27FC236}">
                <a16:creationId xmlns:a16="http://schemas.microsoft.com/office/drawing/2014/main" id="{4A95063E-544A-2F48-8F3D-EDCE3D2EA704}"/>
              </a:ext>
            </a:extLst>
          </p:cNvPr>
          <p:cNvSpPr>
            <a:spLocks noGrp="1"/>
          </p:cNvSpPr>
          <p:nvPr>
            <p:ph type="sldNum" sz="quarter" idx="12"/>
          </p:nvPr>
        </p:nvSpPr>
        <p:spPr/>
        <p:txBody>
          <a:bodyPr/>
          <a:lstStyle/>
          <a:p>
            <a:fld id="{BB333B34-C87C-402E-ABB0-13B7C9DEBBC4}" type="slidenum">
              <a:rPr lang="en-PH" smtClean="0"/>
              <a:t>16</a:t>
            </a:fld>
            <a:endParaRPr lang="en-PH" dirty="0"/>
          </a:p>
        </p:txBody>
      </p:sp>
      <p:sp>
        <p:nvSpPr>
          <p:cNvPr id="8" name="Rectangle 7">
            <a:extLst>
              <a:ext uri="{FF2B5EF4-FFF2-40B4-BE49-F238E27FC236}">
                <a16:creationId xmlns:a16="http://schemas.microsoft.com/office/drawing/2014/main" id="{2AC3F0F0-A0A7-8E4F-88CD-4B828C48FB55}"/>
              </a:ext>
            </a:extLst>
          </p:cNvPr>
          <p:cNvSpPr/>
          <p:nvPr/>
        </p:nvSpPr>
        <p:spPr>
          <a:xfrm>
            <a:off x="398463" y="1463039"/>
            <a:ext cx="2771458" cy="43383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360000" rIns="182880" bIns="45720" numCol="1" spcCol="0" rtlCol="0" fromWordArt="0" anchor="t" anchorCtr="0" forceAA="0" compatLnSpc="1">
            <a:prstTxWarp prst="textNoShape">
              <a:avLst/>
            </a:prstTxWarp>
            <a:noAutofit/>
          </a:bodyPr>
          <a:lstStyle/>
          <a:p>
            <a:pPr marL="285750" indent="-285750">
              <a:lnSpc>
                <a:spcPct val="100000"/>
              </a:lnSpc>
              <a:spcBef>
                <a:spcPts val="800"/>
              </a:spcBef>
              <a:buClr>
                <a:schemeClr val="bg1"/>
              </a:buClr>
              <a:buFont typeface="Arial" panose="020B0604020202020204" pitchFamily="34" charset="0"/>
              <a:buChar char="•"/>
              <a:defRPr/>
            </a:pPr>
            <a:r>
              <a:rPr lang="en-US" dirty="0"/>
              <a:t>Assess your financial strengths and weaknesses</a:t>
            </a:r>
          </a:p>
          <a:p>
            <a:pPr marL="285750" indent="-285750">
              <a:lnSpc>
                <a:spcPct val="100000"/>
              </a:lnSpc>
              <a:spcBef>
                <a:spcPts val="800"/>
              </a:spcBef>
              <a:buClr>
                <a:schemeClr val="bg1"/>
              </a:buClr>
              <a:buFont typeface="Arial" panose="020B0604020202020204" pitchFamily="34" charset="0"/>
              <a:buChar char="•"/>
              <a:defRPr/>
            </a:pPr>
            <a:endParaRPr lang="en-US" dirty="0"/>
          </a:p>
          <a:p>
            <a:pPr marL="285750" indent="-285750">
              <a:spcBef>
                <a:spcPts val="800"/>
              </a:spcBef>
              <a:buClr>
                <a:schemeClr val="bg1"/>
              </a:buClr>
              <a:buFont typeface="Arial" panose="020B0604020202020204" pitchFamily="34" charset="0"/>
              <a:buChar char="•"/>
              <a:defRPr/>
            </a:pPr>
            <a:r>
              <a:rPr lang="en-US" dirty="0"/>
              <a:t>Increase your financial knowledge at every major life milestone, including as you get closer to retirement</a:t>
            </a:r>
          </a:p>
        </p:txBody>
      </p:sp>
      <p:pic>
        <p:nvPicPr>
          <p:cNvPr id="10" name="Picture 9">
            <a:extLst>
              <a:ext uri="{FF2B5EF4-FFF2-40B4-BE49-F238E27FC236}">
                <a16:creationId xmlns:a16="http://schemas.microsoft.com/office/drawing/2014/main" id="{2B59E55F-64A9-8145-BAAF-A459A90644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5282" y="2642346"/>
            <a:ext cx="4722825" cy="2678741"/>
          </a:xfrm>
          <a:prstGeom prst="rect">
            <a:avLst/>
          </a:prstGeom>
        </p:spPr>
      </p:pic>
      <p:pic>
        <p:nvPicPr>
          <p:cNvPr id="11" name="Picture 10">
            <a:extLst>
              <a:ext uri="{FF2B5EF4-FFF2-40B4-BE49-F238E27FC236}">
                <a16:creationId xmlns:a16="http://schemas.microsoft.com/office/drawing/2014/main" id="{CAC508CC-2569-654F-9918-94570082B7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82780" y="4075668"/>
            <a:ext cx="2156522" cy="1553357"/>
          </a:xfrm>
          <a:prstGeom prst="rect">
            <a:avLst/>
          </a:prstGeom>
        </p:spPr>
      </p:pic>
      <p:sp>
        <p:nvSpPr>
          <p:cNvPr id="12" name="TextBox 11">
            <a:extLst>
              <a:ext uri="{FF2B5EF4-FFF2-40B4-BE49-F238E27FC236}">
                <a16:creationId xmlns:a16="http://schemas.microsoft.com/office/drawing/2014/main" id="{33EC4AE6-9B26-A14F-A8F3-4D2183B7AA50}"/>
              </a:ext>
            </a:extLst>
          </p:cNvPr>
          <p:cNvSpPr txBox="1"/>
          <p:nvPr/>
        </p:nvSpPr>
        <p:spPr>
          <a:xfrm>
            <a:off x="3427023" y="1463039"/>
            <a:ext cx="1660033" cy="738664"/>
          </a:xfrm>
          <a:prstGeom prst="rect">
            <a:avLst/>
          </a:prstGeom>
          <a:noFill/>
        </p:spPr>
        <p:txBody>
          <a:bodyPr wrap="square" lIns="0" tIns="0" rIns="0" bIns="0" rtlCol="0">
            <a:spAutoFit/>
          </a:bodyPr>
          <a:lstStyle/>
          <a:p>
            <a:pPr algn="ctr">
              <a:spcBef>
                <a:spcPts val="450"/>
              </a:spcBef>
            </a:pPr>
            <a:r>
              <a:rPr lang="en-US" sz="4800" b="1" dirty="0"/>
              <a:t> 90%</a:t>
            </a:r>
          </a:p>
        </p:txBody>
      </p:sp>
      <p:sp>
        <p:nvSpPr>
          <p:cNvPr id="13" name="Rectangle 12">
            <a:extLst>
              <a:ext uri="{FF2B5EF4-FFF2-40B4-BE49-F238E27FC236}">
                <a16:creationId xmlns:a16="http://schemas.microsoft.com/office/drawing/2014/main" id="{0391A89F-ED79-8740-B62A-2AFDF918F8A5}"/>
              </a:ext>
            </a:extLst>
          </p:cNvPr>
          <p:cNvSpPr/>
          <p:nvPr/>
        </p:nvSpPr>
        <p:spPr>
          <a:xfrm>
            <a:off x="5086449" y="1446370"/>
            <a:ext cx="3850722" cy="923330"/>
          </a:xfrm>
          <a:prstGeom prst="rect">
            <a:avLst/>
          </a:prstGeom>
        </p:spPr>
        <p:txBody>
          <a:bodyPr wrap="square">
            <a:spAutoFit/>
          </a:bodyPr>
          <a:lstStyle/>
          <a:p>
            <a:pPr>
              <a:spcBef>
                <a:spcPts val="450"/>
              </a:spcBef>
            </a:pPr>
            <a:r>
              <a:rPr lang="en-US" dirty="0"/>
              <a:t>who use their employer’s financial wellness program say it helps them reduce stress  </a:t>
            </a:r>
          </a:p>
        </p:txBody>
      </p:sp>
      <p:sp>
        <p:nvSpPr>
          <p:cNvPr id="14" name="Rectangle 13">
            <a:extLst>
              <a:ext uri="{FF2B5EF4-FFF2-40B4-BE49-F238E27FC236}">
                <a16:creationId xmlns:a16="http://schemas.microsoft.com/office/drawing/2014/main" id="{143E51E3-10E0-4B25-B888-3007D0C0D86D}"/>
              </a:ext>
            </a:extLst>
          </p:cNvPr>
          <p:cNvSpPr/>
          <p:nvPr/>
        </p:nvSpPr>
        <p:spPr>
          <a:xfrm>
            <a:off x="3008977" y="5710307"/>
            <a:ext cx="2636353" cy="215444"/>
          </a:xfrm>
          <a:prstGeom prst="rect">
            <a:avLst/>
          </a:prstGeom>
        </p:spPr>
        <p:txBody>
          <a:bodyPr wrap="square">
            <a:spAutoFit/>
          </a:bodyPr>
          <a:lstStyle/>
          <a:p>
            <a:pPr algn="ctr"/>
            <a:r>
              <a:rPr lang="en-US" sz="800" dirty="0">
                <a:latin typeface="MS Sans Serif"/>
              </a:rPr>
              <a:t>For illustrative purposes only.</a:t>
            </a:r>
            <a:r>
              <a:rPr lang="en-US" sz="800" dirty="0"/>
              <a:t> </a:t>
            </a:r>
          </a:p>
        </p:txBody>
      </p:sp>
      <p:sp>
        <p:nvSpPr>
          <p:cNvPr id="9" name="Text Placeholder 5">
            <a:extLst>
              <a:ext uri="{FF2B5EF4-FFF2-40B4-BE49-F238E27FC236}">
                <a16:creationId xmlns:a16="http://schemas.microsoft.com/office/drawing/2014/main" id="{6C9F0D08-5180-5A8F-00F3-B47CD88DA898}"/>
              </a:ext>
            </a:extLst>
          </p:cNvPr>
          <p:cNvSpPr txBox="1">
            <a:spLocks/>
          </p:cNvSpPr>
          <p:nvPr/>
        </p:nvSpPr>
        <p:spPr>
          <a:xfrm>
            <a:off x="1838785" y="6434205"/>
            <a:ext cx="6476093" cy="402451"/>
          </a:xfrm>
          <a:prstGeom prst="rect">
            <a:avLst/>
          </a:prstGeom>
        </p:spPr>
        <p:txBody>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900" dirty="0"/>
              <a:t>Source: John Hancock financial stress survey, November 2022.</a:t>
            </a: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
        <p:nvSpPr>
          <p:cNvPr id="4" name="TextBox 4"/>
          <p:cNvSpPr txBox="1"/>
          <p:nvPr/>
        </p:nvSpPr>
        <p:spPr>
          <a:xfrm>
            <a:off x="7086600" y="6642100"/>
            <a:ext cx="3810000" cy="166449"/>
          </a:xfrm>
          <a:prstGeom prst="rect">
            <a:avLst/>
          </a:prstGeom>
        </p:spPr>
        <p:txBody>
          <a:bodyPr lIns="0" tIns="0" rIns="0" bIns="0" rtlCol="0" anchor="t" anchorCtr="0">
            <a:noAutofit/>
          </a:bodyPr>
          <a:lstStyle/>
          <a:p>
            <a:pPr algn="l">
              <a:defRPr/>
            </a:pPr>
            <a:r>
              <a:rPr lang="en-US" sz="800" b="0" i="0">
                <a:solidFill>
                  <a:srgbClr val="000000"/>
                </a:solidFill>
                <a:latin typeface="Courier"/>
              </a:rPr>
              <a:t>MGR0309232773759</a:t>
            </a:r>
            <a:endParaRPr lang="en-US"/>
          </a:p>
        </p:txBody>
      </p:sp>
    </p:spTree>
    <p:extLst>
      <p:ext uri="{BB962C8B-B14F-4D97-AF65-F5344CB8AC3E}">
        <p14:creationId xmlns:p14="http://schemas.microsoft.com/office/powerpoint/2010/main" val="167026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1+#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A0EDD31D-8208-D549-A86F-1CBC3127AF52}"/>
              </a:ext>
            </a:extLst>
          </p:cNvPr>
          <p:cNvSpPr/>
          <p:nvPr/>
        </p:nvSpPr>
        <p:spPr>
          <a:xfrm>
            <a:off x="0" y="4828677"/>
            <a:ext cx="9144000" cy="107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0" tIns="45720" rIns="182880" bIns="45720" numCol="1" spcCol="0" rtlCol="0" fromWordArt="0" anchor="ctr" anchorCtr="0" forceAA="0" compatLnSpc="1">
            <a:prstTxWarp prst="textNoShape">
              <a:avLst/>
            </a:prstTxWarp>
            <a:noAutofit/>
          </a:bodyPr>
          <a:lstStyle/>
          <a:p>
            <a:r>
              <a:rPr lang="en-US" sz="2000" b="1" spc="-20" dirty="0">
                <a:solidFill>
                  <a:schemeClr val="bg1"/>
                </a:solidFill>
              </a:rPr>
              <a:t>DID YOU KNOW? 58% of participants with student loans have credit card debt. </a:t>
            </a:r>
            <a:r>
              <a:rPr lang="en-US" sz="2000" spc="-20" dirty="0">
                <a:solidFill>
                  <a:schemeClr val="bg1"/>
                </a:solidFill>
              </a:rPr>
              <a:t>If you’re struggling with debt, a budget can help you manage it.</a:t>
            </a:r>
          </a:p>
        </p:txBody>
      </p:sp>
      <p:sp>
        <p:nvSpPr>
          <p:cNvPr id="2" name="Title 1">
            <a:extLst>
              <a:ext uri="{FF2B5EF4-FFF2-40B4-BE49-F238E27FC236}">
                <a16:creationId xmlns:a16="http://schemas.microsoft.com/office/drawing/2014/main" id="{E155A165-F6D7-5041-802F-C6E57CA84037}"/>
              </a:ext>
            </a:extLst>
          </p:cNvPr>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Create a budget to get your finances in order</a:t>
            </a:r>
            <a:endParaRPr lang="en-US" dirty="0"/>
          </a:p>
        </p:txBody>
      </p:sp>
      <p:sp>
        <p:nvSpPr>
          <p:cNvPr id="5" name="Slide Number Placeholder 4">
            <a:extLst>
              <a:ext uri="{FF2B5EF4-FFF2-40B4-BE49-F238E27FC236}">
                <a16:creationId xmlns:a16="http://schemas.microsoft.com/office/drawing/2014/main" id="{CD015FBA-A738-F64E-9CFE-0D425381266F}"/>
              </a:ext>
            </a:extLst>
          </p:cNvPr>
          <p:cNvSpPr>
            <a:spLocks noGrp="1"/>
          </p:cNvSpPr>
          <p:nvPr>
            <p:ph type="sldNum" sz="quarter" idx="12"/>
          </p:nvPr>
        </p:nvSpPr>
        <p:spPr/>
        <p:txBody>
          <a:bodyPr/>
          <a:lstStyle/>
          <a:p>
            <a:fld id="{BB333B34-C87C-402E-ABB0-13B7C9DEBBC4}" type="slidenum">
              <a:rPr lang="en-PH" smtClean="0"/>
              <a:t>17</a:t>
            </a:fld>
            <a:endParaRPr lang="en-PH" dirty="0"/>
          </a:p>
        </p:txBody>
      </p:sp>
      <p:sp>
        <p:nvSpPr>
          <p:cNvPr id="7" name="Rectangle 6">
            <a:extLst>
              <a:ext uri="{FF2B5EF4-FFF2-40B4-BE49-F238E27FC236}">
                <a16:creationId xmlns:a16="http://schemas.microsoft.com/office/drawing/2014/main" id="{6C100A33-824E-A44C-B49D-0D0EA3D62909}"/>
              </a:ext>
            </a:extLst>
          </p:cNvPr>
          <p:cNvSpPr/>
          <p:nvPr/>
        </p:nvSpPr>
        <p:spPr>
          <a:xfrm>
            <a:off x="341798" y="927207"/>
            <a:ext cx="7207081" cy="496931"/>
          </a:xfrm>
          <a:prstGeom prst="rect">
            <a:avLst/>
          </a:prstGeom>
        </p:spPr>
        <p:txBody>
          <a:bodyPr wrap="square">
            <a:spAutoFit/>
          </a:bodyPr>
          <a:lstStyle/>
          <a:p>
            <a:pPr>
              <a:lnSpc>
                <a:spcPct val="150000"/>
              </a:lnSpc>
              <a:buFont typeface="Wingdings" pitchFamily="2" charset="2"/>
              <a:buNone/>
            </a:pPr>
            <a:r>
              <a:rPr lang="en-US" altLang="en-US" sz="2000" b="1" dirty="0">
                <a:latin typeface="Arial" panose="020B0604020202020204" pitchFamily="34" charset="0"/>
                <a:ea typeface="Geneva" pitchFamily="1" charset="0"/>
                <a:cs typeface="Arial" panose="020B0604020202020204" pitchFamily="34" charset="0"/>
              </a:rPr>
              <a:t>A budget can help you: </a:t>
            </a:r>
            <a:endParaRPr lang="en-US" altLang="en-US" dirty="0">
              <a:latin typeface="Arial" panose="020B0604020202020204" pitchFamily="34" charset="0"/>
              <a:ea typeface="Geneva" pitchFamily="1" charset="0"/>
              <a:cs typeface="Arial" panose="020B0604020202020204" pitchFamily="34" charset="0"/>
            </a:endParaRPr>
          </a:p>
        </p:txBody>
      </p:sp>
      <p:grpSp>
        <p:nvGrpSpPr>
          <p:cNvPr id="9" name="Group 8">
            <a:extLst>
              <a:ext uri="{FF2B5EF4-FFF2-40B4-BE49-F238E27FC236}">
                <a16:creationId xmlns:a16="http://schemas.microsoft.com/office/drawing/2014/main" id="{861E8AC6-76C1-5841-8290-40162759A382}"/>
              </a:ext>
            </a:extLst>
          </p:cNvPr>
          <p:cNvGrpSpPr/>
          <p:nvPr/>
        </p:nvGrpSpPr>
        <p:grpSpPr>
          <a:xfrm>
            <a:off x="398463" y="1485019"/>
            <a:ext cx="8347073" cy="3248191"/>
            <a:chOff x="398464" y="1707561"/>
            <a:chExt cx="7932736" cy="3086955"/>
          </a:xfrm>
        </p:grpSpPr>
        <p:sp>
          <p:nvSpPr>
            <p:cNvPr id="35" name="Rectangle 34">
              <a:extLst>
                <a:ext uri="{FF2B5EF4-FFF2-40B4-BE49-F238E27FC236}">
                  <a16:creationId xmlns:a16="http://schemas.microsoft.com/office/drawing/2014/main" id="{BBED439C-0D0F-9B4A-9F17-6B9D0A6BC53C}"/>
                </a:ext>
              </a:extLst>
            </p:cNvPr>
            <p:cNvSpPr/>
            <p:nvPr/>
          </p:nvSpPr>
          <p:spPr>
            <a:xfrm>
              <a:off x="398464" y="3456457"/>
              <a:ext cx="2547936" cy="1338059"/>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b="1" dirty="0">
                <a:latin typeface="Arial" panose="020B0604020202020204" pitchFamily="34" charset="0"/>
                <a:ea typeface="Geneva" pitchFamily="1" charset="0"/>
                <a:cs typeface="Arial" panose="020B0604020202020204" pitchFamily="34" charset="0"/>
              </a:endParaRPr>
            </a:p>
          </p:txBody>
        </p:sp>
        <p:sp>
          <p:nvSpPr>
            <p:cNvPr id="36" name="Rectangle 35">
              <a:extLst>
                <a:ext uri="{FF2B5EF4-FFF2-40B4-BE49-F238E27FC236}">
                  <a16:creationId xmlns:a16="http://schemas.microsoft.com/office/drawing/2014/main" id="{9F9B9657-1152-D140-87E9-EE6102423490}"/>
                </a:ext>
              </a:extLst>
            </p:cNvPr>
            <p:cNvSpPr/>
            <p:nvPr/>
          </p:nvSpPr>
          <p:spPr>
            <a:xfrm>
              <a:off x="3090864" y="3456457"/>
              <a:ext cx="2547936" cy="1338059"/>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b="1" dirty="0">
                <a:latin typeface="Arial" panose="020B0604020202020204" pitchFamily="34" charset="0"/>
                <a:ea typeface="Geneva" pitchFamily="1" charset="0"/>
                <a:cs typeface="Arial" panose="020B0604020202020204" pitchFamily="34" charset="0"/>
              </a:endParaRPr>
            </a:p>
          </p:txBody>
        </p:sp>
        <p:sp>
          <p:nvSpPr>
            <p:cNvPr id="37" name="Rectangle 36">
              <a:extLst>
                <a:ext uri="{FF2B5EF4-FFF2-40B4-BE49-F238E27FC236}">
                  <a16:creationId xmlns:a16="http://schemas.microsoft.com/office/drawing/2014/main" id="{C9A2B5AB-82AF-0A48-9B26-A991497AC464}"/>
                </a:ext>
              </a:extLst>
            </p:cNvPr>
            <p:cNvSpPr/>
            <p:nvPr/>
          </p:nvSpPr>
          <p:spPr>
            <a:xfrm>
              <a:off x="398464" y="3354028"/>
              <a:ext cx="2547936" cy="1329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b="1" dirty="0">
                <a:latin typeface="Arial" panose="020B0604020202020204" pitchFamily="34" charset="0"/>
                <a:ea typeface="Geneva" pitchFamily="1" charset="0"/>
                <a:cs typeface="Arial" panose="020B0604020202020204" pitchFamily="34" charset="0"/>
              </a:endParaRPr>
            </a:p>
          </p:txBody>
        </p:sp>
        <p:sp>
          <p:nvSpPr>
            <p:cNvPr id="38" name="Rectangle 37">
              <a:extLst>
                <a:ext uri="{FF2B5EF4-FFF2-40B4-BE49-F238E27FC236}">
                  <a16:creationId xmlns:a16="http://schemas.microsoft.com/office/drawing/2014/main" id="{BAC5940D-2EDA-8C44-8B8D-30D5237D8B3D}"/>
                </a:ext>
              </a:extLst>
            </p:cNvPr>
            <p:cNvSpPr/>
            <p:nvPr/>
          </p:nvSpPr>
          <p:spPr>
            <a:xfrm>
              <a:off x="3090864" y="3354028"/>
              <a:ext cx="2547936" cy="1329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b="1" dirty="0">
                <a:latin typeface="Arial" panose="020B0604020202020204" pitchFamily="34" charset="0"/>
                <a:ea typeface="Geneva" pitchFamily="1" charset="0"/>
                <a:cs typeface="Arial" panose="020B0604020202020204" pitchFamily="34" charset="0"/>
              </a:endParaRPr>
            </a:p>
          </p:txBody>
        </p:sp>
        <p:sp>
          <p:nvSpPr>
            <p:cNvPr id="39" name="TextBox 38">
              <a:extLst>
                <a:ext uri="{FF2B5EF4-FFF2-40B4-BE49-F238E27FC236}">
                  <a16:creationId xmlns:a16="http://schemas.microsoft.com/office/drawing/2014/main" id="{BEFF806A-FA08-9F45-AC5B-FB46FD85C1AE}"/>
                </a:ext>
              </a:extLst>
            </p:cNvPr>
            <p:cNvSpPr txBox="1"/>
            <p:nvPr/>
          </p:nvSpPr>
          <p:spPr>
            <a:xfrm>
              <a:off x="478858" y="3547903"/>
              <a:ext cx="2229441" cy="1015663"/>
            </a:xfrm>
            <a:prstGeom prst="rect">
              <a:avLst/>
            </a:prstGeom>
            <a:noFill/>
          </p:spPr>
          <p:txBody>
            <a:bodyPr wrap="square">
              <a:spAutoFit/>
            </a:bodyPr>
            <a:lstStyle/>
            <a:p>
              <a:r>
                <a:rPr lang="en-US" altLang="en-US" sz="2000" b="1" dirty="0">
                  <a:latin typeface="Arial" panose="020B0604020202020204" pitchFamily="34" charset="0"/>
                  <a:ea typeface="Geneva" pitchFamily="1" charset="0"/>
                  <a:cs typeface="Arial" panose="020B0604020202020204" pitchFamily="34" charset="0"/>
                </a:rPr>
                <a:t>Compare your income to your expenses</a:t>
              </a:r>
            </a:p>
          </p:txBody>
        </p:sp>
        <p:sp>
          <p:nvSpPr>
            <p:cNvPr id="40" name="TextBox 39">
              <a:extLst>
                <a:ext uri="{FF2B5EF4-FFF2-40B4-BE49-F238E27FC236}">
                  <a16:creationId xmlns:a16="http://schemas.microsoft.com/office/drawing/2014/main" id="{2E09B7F0-D6C6-FB4A-8D26-A30BCE51E090}"/>
                </a:ext>
              </a:extLst>
            </p:cNvPr>
            <p:cNvSpPr txBox="1"/>
            <p:nvPr/>
          </p:nvSpPr>
          <p:spPr>
            <a:xfrm>
              <a:off x="3204055" y="3547903"/>
              <a:ext cx="1758833" cy="1015663"/>
            </a:xfrm>
            <a:prstGeom prst="rect">
              <a:avLst/>
            </a:prstGeom>
            <a:noFill/>
          </p:spPr>
          <p:txBody>
            <a:bodyPr wrap="square">
              <a:spAutoFit/>
            </a:bodyPr>
            <a:lstStyle/>
            <a:p>
              <a:r>
                <a:rPr lang="en-US" altLang="en-US" sz="2000" b="1" dirty="0">
                  <a:latin typeface="Arial" panose="020B0604020202020204" pitchFamily="34" charset="0"/>
                  <a:ea typeface="Geneva" pitchFamily="1" charset="0"/>
                  <a:cs typeface="Arial" panose="020B0604020202020204" pitchFamily="34" charset="0"/>
                </a:rPr>
                <a:t>Keep your finances on track</a:t>
              </a:r>
            </a:p>
          </p:txBody>
        </p:sp>
        <p:sp>
          <p:nvSpPr>
            <p:cNvPr id="32" name="Rectangle 31">
              <a:extLst>
                <a:ext uri="{FF2B5EF4-FFF2-40B4-BE49-F238E27FC236}">
                  <a16:creationId xmlns:a16="http://schemas.microsoft.com/office/drawing/2014/main" id="{1E8E01A2-F02A-A644-9C7F-B63B5A831095}"/>
                </a:ext>
              </a:extLst>
            </p:cNvPr>
            <p:cNvSpPr/>
            <p:nvPr/>
          </p:nvSpPr>
          <p:spPr>
            <a:xfrm>
              <a:off x="398464" y="1809990"/>
              <a:ext cx="2547936" cy="1338059"/>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b="1" dirty="0">
                <a:latin typeface="Arial" panose="020B0604020202020204" pitchFamily="34" charset="0"/>
                <a:ea typeface="Geneva" pitchFamily="1" charset="0"/>
                <a:cs typeface="Arial" panose="020B0604020202020204" pitchFamily="34" charset="0"/>
              </a:endParaRPr>
            </a:p>
          </p:txBody>
        </p:sp>
        <p:sp>
          <p:nvSpPr>
            <p:cNvPr id="33" name="Rectangle 32">
              <a:extLst>
                <a:ext uri="{FF2B5EF4-FFF2-40B4-BE49-F238E27FC236}">
                  <a16:creationId xmlns:a16="http://schemas.microsoft.com/office/drawing/2014/main" id="{E42D72ED-CBFC-8F49-9ACA-009704C05AE9}"/>
                </a:ext>
              </a:extLst>
            </p:cNvPr>
            <p:cNvSpPr/>
            <p:nvPr/>
          </p:nvSpPr>
          <p:spPr>
            <a:xfrm>
              <a:off x="3090864" y="1809990"/>
              <a:ext cx="2547936" cy="1338059"/>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b="1" dirty="0">
                <a:latin typeface="Arial" panose="020B0604020202020204" pitchFamily="34" charset="0"/>
                <a:ea typeface="Geneva" pitchFamily="1" charset="0"/>
                <a:cs typeface="Arial" panose="020B0604020202020204" pitchFamily="34" charset="0"/>
              </a:endParaRPr>
            </a:p>
          </p:txBody>
        </p:sp>
        <p:sp>
          <p:nvSpPr>
            <p:cNvPr id="34" name="Rectangle 33">
              <a:extLst>
                <a:ext uri="{FF2B5EF4-FFF2-40B4-BE49-F238E27FC236}">
                  <a16:creationId xmlns:a16="http://schemas.microsoft.com/office/drawing/2014/main" id="{6C06EEE6-2940-9E48-B791-626B786EAE1B}"/>
                </a:ext>
              </a:extLst>
            </p:cNvPr>
            <p:cNvSpPr/>
            <p:nvPr/>
          </p:nvSpPr>
          <p:spPr>
            <a:xfrm>
              <a:off x="5783264" y="1809990"/>
              <a:ext cx="2547936" cy="1338059"/>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b="1" dirty="0">
                <a:latin typeface="Arial" panose="020B0604020202020204" pitchFamily="34" charset="0"/>
                <a:ea typeface="Geneva" pitchFamily="1" charset="0"/>
                <a:cs typeface="Arial" panose="020B0604020202020204" pitchFamily="34" charset="0"/>
              </a:endParaRPr>
            </a:p>
          </p:txBody>
        </p:sp>
        <p:sp>
          <p:nvSpPr>
            <p:cNvPr id="8" name="Rectangle 7">
              <a:extLst>
                <a:ext uri="{FF2B5EF4-FFF2-40B4-BE49-F238E27FC236}">
                  <a16:creationId xmlns:a16="http://schemas.microsoft.com/office/drawing/2014/main" id="{7EE48758-D6C6-DD40-9A04-FA6D031FF785}"/>
                </a:ext>
              </a:extLst>
            </p:cNvPr>
            <p:cNvSpPr/>
            <p:nvPr/>
          </p:nvSpPr>
          <p:spPr>
            <a:xfrm>
              <a:off x="398464" y="1707561"/>
              <a:ext cx="2547936" cy="132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b="1" dirty="0">
                <a:latin typeface="Arial" panose="020B0604020202020204" pitchFamily="34" charset="0"/>
                <a:ea typeface="Geneva" pitchFamily="1" charset="0"/>
                <a:cs typeface="Arial" panose="020B0604020202020204" pitchFamily="34" charset="0"/>
              </a:endParaRPr>
            </a:p>
          </p:txBody>
        </p:sp>
        <p:sp>
          <p:nvSpPr>
            <p:cNvPr id="19" name="Rectangle 18">
              <a:extLst>
                <a:ext uri="{FF2B5EF4-FFF2-40B4-BE49-F238E27FC236}">
                  <a16:creationId xmlns:a16="http://schemas.microsoft.com/office/drawing/2014/main" id="{E0B62FE0-888C-CD4B-BBA9-95D281D0EA96}"/>
                </a:ext>
              </a:extLst>
            </p:cNvPr>
            <p:cNvSpPr/>
            <p:nvPr/>
          </p:nvSpPr>
          <p:spPr>
            <a:xfrm>
              <a:off x="3090864" y="1707561"/>
              <a:ext cx="2547936" cy="132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b="1" dirty="0">
                <a:latin typeface="Arial" panose="020B0604020202020204" pitchFamily="34" charset="0"/>
                <a:ea typeface="Geneva" pitchFamily="1" charset="0"/>
                <a:cs typeface="Arial" panose="020B0604020202020204" pitchFamily="34" charset="0"/>
              </a:endParaRPr>
            </a:p>
          </p:txBody>
        </p:sp>
        <p:sp>
          <p:nvSpPr>
            <p:cNvPr id="20" name="Rectangle 19">
              <a:extLst>
                <a:ext uri="{FF2B5EF4-FFF2-40B4-BE49-F238E27FC236}">
                  <a16:creationId xmlns:a16="http://schemas.microsoft.com/office/drawing/2014/main" id="{3DB95362-79C9-5448-873D-D62D381AB068}"/>
                </a:ext>
              </a:extLst>
            </p:cNvPr>
            <p:cNvSpPr/>
            <p:nvPr/>
          </p:nvSpPr>
          <p:spPr>
            <a:xfrm>
              <a:off x="5783264" y="1707561"/>
              <a:ext cx="2547936" cy="132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b="1" dirty="0">
                <a:latin typeface="Arial" panose="020B0604020202020204" pitchFamily="34" charset="0"/>
                <a:ea typeface="Geneva" pitchFamily="1" charset="0"/>
                <a:cs typeface="Arial" panose="020B0604020202020204" pitchFamily="34" charset="0"/>
              </a:endParaRPr>
            </a:p>
          </p:txBody>
        </p:sp>
        <p:sp>
          <p:nvSpPr>
            <p:cNvPr id="23" name="TextBox 22">
              <a:extLst>
                <a:ext uri="{FF2B5EF4-FFF2-40B4-BE49-F238E27FC236}">
                  <a16:creationId xmlns:a16="http://schemas.microsoft.com/office/drawing/2014/main" id="{F8849FBB-69BE-A34B-9F87-460FF86DEE5B}"/>
                </a:ext>
              </a:extLst>
            </p:cNvPr>
            <p:cNvSpPr txBox="1"/>
            <p:nvPr/>
          </p:nvSpPr>
          <p:spPr>
            <a:xfrm>
              <a:off x="478858" y="1901436"/>
              <a:ext cx="1758833" cy="707886"/>
            </a:xfrm>
            <a:prstGeom prst="rect">
              <a:avLst/>
            </a:prstGeom>
            <a:noFill/>
          </p:spPr>
          <p:txBody>
            <a:bodyPr wrap="square">
              <a:spAutoFit/>
            </a:bodyPr>
            <a:lstStyle/>
            <a:p>
              <a:r>
                <a:rPr lang="en-US" altLang="en-US" sz="2000" b="1" dirty="0">
                  <a:latin typeface="Arial" panose="020B0604020202020204" pitchFamily="34" charset="0"/>
                  <a:ea typeface="Geneva" pitchFamily="1" charset="0"/>
                  <a:cs typeface="Arial" panose="020B0604020202020204" pitchFamily="34" charset="0"/>
                </a:rPr>
                <a:t>Set personal goals </a:t>
              </a:r>
            </a:p>
          </p:txBody>
        </p:sp>
        <p:sp>
          <p:nvSpPr>
            <p:cNvPr id="29" name="TextBox 28">
              <a:extLst>
                <a:ext uri="{FF2B5EF4-FFF2-40B4-BE49-F238E27FC236}">
                  <a16:creationId xmlns:a16="http://schemas.microsoft.com/office/drawing/2014/main" id="{6E60C9D7-14FE-1147-9EBC-0F3853B730DF}"/>
                </a:ext>
              </a:extLst>
            </p:cNvPr>
            <p:cNvSpPr txBox="1"/>
            <p:nvPr/>
          </p:nvSpPr>
          <p:spPr>
            <a:xfrm>
              <a:off x="3204055" y="1901436"/>
              <a:ext cx="1758833" cy="707886"/>
            </a:xfrm>
            <a:prstGeom prst="rect">
              <a:avLst/>
            </a:prstGeom>
            <a:noFill/>
          </p:spPr>
          <p:txBody>
            <a:bodyPr wrap="square">
              <a:spAutoFit/>
            </a:bodyPr>
            <a:lstStyle/>
            <a:p>
              <a:r>
                <a:rPr lang="en-US" altLang="en-US" sz="2000" b="1" dirty="0">
                  <a:latin typeface="Arial" panose="020B0604020202020204" pitchFamily="34" charset="0"/>
                  <a:ea typeface="Geneva" pitchFamily="1" charset="0"/>
                  <a:cs typeface="Arial" panose="020B0604020202020204" pitchFamily="34" charset="0"/>
                </a:rPr>
                <a:t>Understand your income</a:t>
              </a:r>
            </a:p>
          </p:txBody>
        </p:sp>
        <p:sp>
          <p:nvSpPr>
            <p:cNvPr id="31" name="TextBox 30">
              <a:extLst>
                <a:ext uri="{FF2B5EF4-FFF2-40B4-BE49-F238E27FC236}">
                  <a16:creationId xmlns:a16="http://schemas.microsoft.com/office/drawing/2014/main" id="{9C8AE682-6C6C-504B-8E59-BB0866CD6EF9}"/>
                </a:ext>
              </a:extLst>
            </p:cNvPr>
            <p:cNvSpPr txBox="1"/>
            <p:nvPr/>
          </p:nvSpPr>
          <p:spPr>
            <a:xfrm>
              <a:off x="5956541" y="1901436"/>
              <a:ext cx="1758833" cy="707886"/>
            </a:xfrm>
            <a:prstGeom prst="rect">
              <a:avLst/>
            </a:prstGeom>
            <a:noFill/>
          </p:spPr>
          <p:txBody>
            <a:bodyPr wrap="square">
              <a:spAutoFit/>
            </a:bodyPr>
            <a:lstStyle/>
            <a:p>
              <a:r>
                <a:rPr lang="en-US" altLang="en-US" sz="2000" b="1" dirty="0">
                  <a:latin typeface="Arial" panose="020B0604020202020204" pitchFamily="34" charset="0"/>
                  <a:ea typeface="Geneva" pitchFamily="1" charset="0"/>
                  <a:cs typeface="Arial" panose="020B0604020202020204" pitchFamily="34" charset="0"/>
                </a:rPr>
                <a:t>Look at your expenses</a:t>
              </a:r>
            </a:p>
          </p:txBody>
        </p:sp>
        <p:pic>
          <p:nvPicPr>
            <p:cNvPr id="41" name="Graphic 40">
              <a:extLst>
                <a:ext uri="{FF2B5EF4-FFF2-40B4-BE49-F238E27FC236}">
                  <a16:creationId xmlns:a16="http://schemas.microsoft.com/office/drawing/2014/main" id="{85620FDB-A503-B547-87EF-834D7D71923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38890" y="2464744"/>
              <a:ext cx="571500" cy="571500"/>
            </a:xfrm>
            <a:prstGeom prst="rect">
              <a:avLst/>
            </a:prstGeom>
          </p:spPr>
        </p:pic>
        <p:pic>
          <p:nvPicPr>
            <p:cNvPr id="42" name="Graphic 41">
              <a:extLst>
                <a:ext uri="{FF2B5EF4-FFF2-40B4-BE49-F238E27FC236}">
                  <a16:creationId xmlns:a16="http://schemas.microsoft.com/office/drawing/2014/main" id="{323CC8B9-F6D0-6849-9CB8-324E34531F2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948928" y="2457336"/>
              <a:ext cx="571500" cy="571500"/>
            </a:xfrm>
            <a:prstGeom prst="rect">
              <a:avLst/>
            </a:prstGeom>
          </p:spPr>
        </p:pic>
        <p:pic>
          <p:nvPicPr>
            <p:cNvPr id="43" name="Graphic 42">
              <a:extLst>
                <a:ext uri="{FF2B5EF4-FFF2-40B4-BE49-F238E27FC236}">
                  <a16:creationId xmlns:a16="http://schemas.microsoft.com/office/drawing/2014/main" id="{F52A04D1-7C64-CD48-BB31-2FDAE2DD9C4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671895" y="2462620"/>
              <a:ext cx="571500" cy="571500"/>
            </a:xfrm>
            <a:prstGeom prst="rect">
              <a:avLst/>
            </a:prstGeom>
          </p:spPr>
        </p:pic>
        <p:pic>
          <p:nvPicPr>
            <p:cNvPr id="44" name="Graphic 43">
              <a:extLst>
                <a:ext uri="{FF2B5EF4-FFF2-40B4-BE49-F238E27FC236}">
                  <a16:creationId xmlns:a16="http://schemas.microsoft.com/office/drawing/2014/main" id="{D3BEB9C7-942E-6A4D-88F8-B274D55FC84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296732" y="4106339"/>
              <a:ext cx="571500" cy="571500"/>
            </a:xfrm>
            <a:prstGeom prst="rect">
              <a:avLst/>
            </a:prstGeom>
          </p:spPr>
        </p:pic>
        <p:pic>
          <p:nvPicPr>
            <p:cNvPr id="45" name="Graphic 44">
              <a:extLst>
                <a:ext uri="{FF2B5EF4-FFF2-40B4-BE49-F238E27FC236}">
                  <a16:creationId xmlns:a16="http://schemas.microsoft.com/office/drawing/2014/main" id="{89C646A4-4F03-A647-910B-CD091B3D60AD}"/>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962888" y="4097614"/>
              <a:ext cx="571500" cy="571500"/>
            </a:xfrm>
            <a:prstGeom prst="rect">
              <a:avLst/>
            </a:prstGeom>
          </p:spPr>
        </p:pic>
      </p:grpSp>
      <p:sp>
        <p:nvSpPr>
          <p:cNvPr id="11" name="Text Placeholder 5">
            <a:extLst>
              <a:ext uri="{FF2B5EF4-FFF2-40B4-BE49-F238E27FC236}">
                <a16:creationId xmlns:a16="http://schemas.microsoft.com/office/drawing/2014/main" id="{D86C60D4-3E6B-A4E4-2D40-FFE564FCEF61}"/>
              </a:ext>
            </a:extLst>
          </p:cNvPr>
          <p:cNvSpPr txBox="1">
            <a:spLocks/>
          </p:cNvSpPr>
          <p:nvPr/>
        </p:nvSpPr>
        <p:spPr>
          <a:xfrm>
            <a:off x="1838785" y="6434205"/>
            <a:ext cx="6476093" cy="402451"/>
          </a:xfrm>
          <a:prstGeom prst="rect">
            <a:avLst/>
          </a:prstGeom>
        </p:spPr>
        <p:txBody>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900" dirty="0"/>
              <a:t>Source: John Hancock financial stress survey, November 2022.</a:t>
            </a: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
        <p:nvSpPr>
          <p:cNvPr id="4" name="TextBox 4"/>
          <p:cNvSpPr txBox="1"/>
          <p:nvPr/>
        </p:nvSpPr>
        <p:spPr>
          <a:xfrm>
            <a:off x="7086600" y="6642100"/>
            <a:ext cx="3810000" cy="166449"/>
          </a:xfrm>
          <a:prstGeom prst="rect">
            <a:avLst/>
          </a:prstGeom>
        </p:spPr>
        <p:txBody>
          <a:bodyPr lIns="0" tIns="0" rIns="0" bIns="0" rtlCol="0" anchor="t" anchorCtr="0">
            <a:noAutofit/>
          </a:bodyPr>
          <a:lstStyle/>
          <a:p>
            <a:pPr algn="l">
              <a:defRPr/>
            </a:pPr>
            <a:r>
              <a:rPr lang="en-US" sz="800" b="0" i="0">
                <a:solidFill>
                  <a:srgbClr val="000000"/>
                </a:solidFill>
                <a:latin typeface="Courier"/>
              </a:rPr>
              <a:t>MGR0309232773759</a:t>
            </a:r>
            <a:endParaRPr lang="en-US"/>
          </a:p>
        </p:txBody>
      </p:sp>
    </p:spTree>
    <p:extLst>
      <p:ext uri="{BB962C8B-B14F-4D97-AF65-F5344CB8AC3E}">
        <p14:creationId xmlns:p14="http://schemas.microsoft.com/office/powerpoint/2010/main" val="8434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18F317-100F-364F-88BA-7D94BF816B95}"/>
              </a:ext>
            </a:extLst>
          </p:cNvPr>
          <p:cNvSpPr/>
          <p:nvPr/>
        </p:nvSpPr>
        <p:spPr>
          <a:xfrm>
            <a:off x="0" y="4828677"/>
            <a:ext cx="9144000" cy="107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2" name="Title 1">
            <a:extLst>
              <a:ext uri="{FF2B5EF4-FFF2-40B4-BE49-F238E27FC236}">
                <a16:creationId xmlns:a16="http://schemas.microsoft.com/office/drawing/2014/main" id="{7AD3A3DD-6CB5-4A4B-A689-AABFB1157844}"/>
              </a:ext>
            </a:extLst>
          </p:cNvPr>
          <p:cNvSpPr>
            <a:spLocks noGrp="1"/>
          </p:cNvSpPr>
          <p:nvPr>
            <p:ph type="title"/>
          </p:nvPr>
        </p:nvSpPr>
        <p:spPr/>
        <p:txBody>
          <a:bodyPr/>
          <a:lstStyle/>
          <a:p>
            <a:pPr>
              <a:defRPr/>
            </a:pPr>
            <a:r>
              <a:rPr lang="en-US" sz="2400" dirty="0"/>
              <a:t>Take control of your entire financial picture with the p</a:t>
            </a:r>
            <a:r>
              <a:rPr lang="en-US" altLang="en-US" kern="0" dirty="0">
                <a:latin typeface="Arial" panose="020B0604020202020204" pitchFamily="34" charset="0"/>
                <a:cs typeface="Arial" panose="020B0604020202020204" pitchFamily="34" charset="0"/>
              </a:rPr>
              <a:t>ersonal finance organizer</a:t>
            </a:r>
            <a:br>
              <a:rPr lang="en-US" altLang="en-US" kern="0" dirty="0">
                <a:latin typeface="Arial" panose="020B0604020202020204" pitchFamily="34" charset="0"/>
                <a:cs typeface="Arial" panose="020B0604020202020204" pitchFamily="34" charset="0"/>
              </a:rPr>
            </a:br>
            <a:endParaRPr lang="en-US" sz="2000" b="0" dirty="0"/>
          </a:p>
        </p:txBody>
      </p:sp>
      <p:sp>
        <p:nvSpPr>
          <p:cNvPr id="5" name="Slide Number Placeholder 4">
            <a:extLst>
              <a:ext uri="{FF2B5EF4-FFF2-40B4-BE49-F238E27FC236}">
                <a16:creationId xmlns:a16="http://schemas.microsoft.com/office/drawing/2014/main" id="{4A95063E-544A-2F48-8F3D-EDCE3D2EA704}"/>
              </a:ext>
            </a:extLst>
          </p:cNvPr>
          <p:cNvSpPr>
            <a:spLocks noGrp="1"/>
          </p:cNvSpPr>
          <p:nvPr>
            <p:ph type="sldNum" sz="quarter" idx="12"/>
          </p:nvPr>
        </p:nvSpPr>
        <p:spPr/>
        <p:txBody>
          <a:bodyPr/>
          <a:lstStyle/>
          <a:p>
            <a:fld id="{BB333B34-C87C-402E-ABB0-13B7C9DEBBC4}" type="slidenum">
              <a:rPr lang="en-PH" smtClean="0"/>
              <a:t>18</a:t>
            </a:fld>
            <a:endParaRPr lang="en-PH" dirty="0"/>
          </a:p>
        </p:txBody>
      </p:sp>
      <p:sp>
        <p:nvSpPr>
          <p:cNvPr id="6" name="Text Placeholder 5">
            <a:extLst>
              <a:ext uri="{FF2B5EF4-FFF2-40B4-BE49-F238E27FC236}">
                <a16:creationId xmlns:a16="http://schemas.microsoft.com/office/drawing/2014/main" id="{D0287405-351A-484C-8C19-5B0B3F8E05B9}"/>
              </a:ext>
            </a:extLst>
          </p:cNvPr>
          <p:cNvSpPr>
            <a:spLocks noGrp="1"/>
          </p:cNvSpPr>
          <p:nvPr>
            <p:ph type="body" sz="quarter" idx="15"/>
          </p:nvPr>
        </p:nvSpPr>
        <p:spPr>
          <a:xfrm>
            <a:off x="1876885" y="5904981"/>
            <a:ext cx="6476093" cy="665593"/>
          </a:xfrm>
        </p:spPr>
        <p:txBody>
          <a:bodyPr/>
          <a:lstStyle/>
          <a:p>
            <a:pPr marL="0" indent="0">
              <a:buNone/>
            </a:pPr>
            <a:r>
              <a:rPr lang="en-US" sz="800" dirty="0"/>
              <a:t>Source: John Hancock financial stress survey, November 2022. </a:t>
            </a:r>
          </a:p>
          <a:p>
            <a:pPr marL="0" indent="0">
              <a:buNone/>
            </a:pPr>
            <a:endParaRPr lang="en-US" dirty="0"/>
          </a:p>
          <a:p>
            <a:pPr marL="0" indent="0">
              <a:buNone/>
            </a:pPr>
            <a:r>
              <a:rPr lang="en-US" dirty="0"/>
              <a:t>The personal finance organizer is a data aggregation tool available to you through the John Hancock website. The personal finance organizer is only reflective of the accounts that you have linked. Additional information can be found in the "Important information" document, available online.</a:t>
            </a:r>
          </a:p>
        </p:txBody>
      </p:sp>
      <p:grpSp>
        <p:nvGrpSpPr>
          <p:cNvPr id="14" name="Group 13">
            <a:extLst>
              <a:ext uri="{FF2B5EF4-FFF2-40B4-BE49-F238E27FC236}">
                <a16:creationId xmlns:a16="http://schemas.microsoft.com/office/drawing/2014/main" id="{D36A0C12-3F9B-D34E-8E2F-7B9C146E4CFB}"/>
              </a:ext>
            </a:extLst>
          </p:cNvPr>
          <p:cNvGrpSpPr/>
          <p:nvPr/>
        </p:nvGrpSpPr>
        <p:grpSpPr>
          <a:xfrm>
            <a:off x="3712887" y="1710859"/>
            <a:ext cx="4926415" cy="2804993"/>
            <a:chOff x="3272955" y="2033842"/>
            <a:chExt cx="5569593" cy="3171204"/>
          </a:xfrm>
        </p:grpSpPr>
        <p:pic>
          <p:nvPicPr>
            <p:cNvPr id="15" name="Picture 14">
              <a:extLst>
                <a:ext uri="{FF2B5EF4-FFF2-40B4-BE49-F238E27FC236}">
                  <a16:creationId xmlns:a16="http://schemas.microsoft.com/office/drawing/2014/main" id="{7E336AF3-05BE-8546-B085-BF8CACCC73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2955" y="2033842"/>
              <a:ext cx="5569593" cy="3171204"/>
            </a:xfrm>
            <a:prstGeom prst="rect">
              <a:avLst/>
            </a:prstGeom>
          </p:spPr>
        </p:pic>
        <p:pic>
          <p:nvPicPr>
            <p:cNvPr id="16" name="Picture 15">
              <a:extLst>
                <a:ext uri="{FF2B5EF4-FFF2-40B4-BE49-F238E27FC236}">
                  <a16:creationId xmlns:a16="http://schemas.microsoft.com/office/drawing/2014/main" id="{DB44B53C-A2FA-644A-B145-4BD0FED9412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0999"/>
            <a:stretch/>
          </p:blipFill>
          <p:spPr>
            <a:xfrm>
              <a:off x="4059533" y="2197343"/>
              <a:ext cx="3999241" cy="2505286"/>
            </a:xfrm>
            <a:prstGeom prst="rect">
              <a:avLst/>
            </a:prstGeom>
            <a:ln>
              <a:solidFill>
                <a:schemeClr val="tx2"/>
              </a:solidFill>
            </a:ln>
          </p:spPr>
        </p:pic>
      </p:grpSp>
      <p:sp>
        <p:nvSpPr>
          <p:cNvPr id="3" name="Rectangle 2">
            <a:extLst>
              <a:ext uri="{FF2B5EF4-FFF2-40B4-BE49-F238E27FC236}">
                <a16:creationId xmlns:a16="http://schemas.microsoft.com/office/drawing/2014/main" id="{C2E6E81C-A00E-764E-836E-54D72A67D085}"/>
              </a:ext>
            </a:extLst>
          </p:cNvPr>
          <p:cNvSpPr/>
          <p:nvPr/>
        </p:nvSpPr>
        <p:spPr>
          <a:xfrm>
            <a:off x="1757363" y="5034416"/>
            <a:ext cx="6695267" cy="707886"/>
          </a:xfrm>
          <a:prstGeom prst="rect">
            <a:avLst/>
          </a:prstGeom>
        </p:spPr>
        <p:txBody>
          <a:bodyPr wrap="square">
            <a:spAutoFit/>
          </a:bodyPr>
          <a:lstStyle/>
          <a:p>
            <a:r>
              <a:rPr lang="en-US" sz="2000" dirty="0">
                <a:solidFill>
                  <a:schemeClr val="bg1"/>
                </a:solidFill>
                <a:latin typeface="Arial" panose="020B0604020202020204" pitchFamily="34" charset="0"/>
              </a:rPr>
              <a:t>Organize your finances, organize your life: </a:t>
            </a:r>
            <a:r>
              <a:rPr lang="en-US" sz="2000" b="1" dirty="0">
                <a:solidFill>
                  <a:schemeClr val="bg1"/>
                </a:solidFill>
                <a:latin typeface="Arial" panose="020B0604020202020204" pitchFamily="34" charset="0"/>
              </a:rPr>
              <a:t>myplan.johnhancock.com</a:t>
            </a:r>
            <a:r>
              <a:rPr lang="en-US" sz="2000" dirty="0">
                <a:solidFill>
                  <a:schemeClr val="bg1"/>
                </a:solidFill>
                <a:latin typeface="Arial" panose="020B0604020202020204" pitchFamily="34" charset="0"/>
              </a:rPr>
              <a:t>.</a:t>
            </a:r>
          </a:p>
        </p:txBody>
      </p:sp>
      <p:sp>
        <p:nvSpPr>
          <p:cNvPr id="20" name="TextBox 19">
            <a:extLst>
              <a:ext uri="{FF2B5EF4-FFF2-40B4-BE49-F238E27FC236}">
                <a16:creationId xmlns:a16="http://schemas.microsoft.com/office/drawing/2014/main" id="{D397EE60-0E64-224D-8441-BCE235990A0E}"/>
              </a:ext>
            </a:extLst>
          </p:cNvPr>
          <p:cNvSpPr txBox="1"/>
          <p:nvPr/>
        </p:nvSpPr>
        <p:spPr>
          <a:xfrm>
            <a:off x="599707" y="1904844"/>
            <a:ext cx="1660033" cy="830997"/>
          </a:xfrm>
          <a:prstGeom prst="rect">
            <a:avLst/>
          </a:prstGeom>
          <a:noFill/>
        </p:spPr>
        <p:txBody>
          <a:bodyPr wrap="square" lIns="0" tIns="0" rIns="0" bIns="0" rtlCol="0">
            <a:spAutoFit/>
          </a:bodyPr>
          <a:lstStyle/>
          <a:p>
            <a:pPr>
              <a:spcBef>
                <a:spcPts val="450"/>
              </a:spcBef>
            </a:pPr>
            <a:r>
              <a:rPr lang="en-US" sz="5400" b="1" dirty="0"/>
              <a:t>81%</a:t>
            </a:r>
          </a:p>
        </p:txBody>
      </p:sp>
      <p:sp>
        <p:nvSpPr>
          <p:cNvPr id="21" name="Rectangle 20">
            <a:extLst>
              <a:ext uri="{FF2B5EF4-FFF2-40B4-BE49-F238E27FC236}">
                <a16:creationId xmlns:a16="http://schemas.microsoft.com/office/drawing/2014/main" id="{2615BD21-89E2-604B-95A8-3F89222E617E}"/>
              </a:ext>
            </a:extLst>
          </p:cNvPr>
          <p:cNvSpPr/>
          <p:nvPr/>
        </p:nvSpPr>
        <p:spPr>
          <a:xfrm>
            <a:off x="504699" y="2774601"/>
            <a:ext cx="2918440" cy="1015663"/>
          </a:xfrm>
          <a:prstGeom prst="rect">
            <a:avLst/>
          </a:prstGeom>
        </p:spPr>
        <p:txBody>
          <a:bodyPr wrap="square">
            <a:spAutoFit/>
          </a:bodyPr>
          <a:lstStyle/>
          <a:p>
            <a:pPr>
              <a:spcBef>
                <a:spcPts val="800"/>
              </a:spcBef>
              <a:buClr>
                <a:schemeClr val="bg1"/>
              </a:buClr>
              <a:defRPr/>
            </a:pPr>
            <a:r>
              <a:rPr lang="en-US" sz="2000" dirty="0"/>
              <a:t>say they’d like to be more confident making financial decisions.</a:t>
            </a:r>
            <a:endParaRPr lang="en-US" sz="2000" b="1" dirty="0"/>
          </a:p>
        </p:txBody>
      </p:sp>
      <p:pic>
        <p:nvPicPr>
          <p:cNvPr id="22" name="Graphic 21">
            <a:extLst>
              <a:ext uri="{FF2B5EF4-FFF2-40B4-BE49-F238E27FC236}">
                <a16:creationId xmlns:a16="http://schemas.microsoft.com/office/drawing/2014/main" id="{16BD71D1-1561-DD4B-A78E-FE026351B20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3326" y="4971153"/>
            <a:ext cx="834411" cy="834411"/>
          </a:xfrm>
          <a:prstGeom prst="rect">
            <a:avLst/>
          </a:prstGeom>
        </p:spPr>
      </p:pic>
      <p:sp>
        <p:nvSpPr>
          <p:cNvPr id="7" name="Rectangle 6">
            <a:extLst>
              <a:ext uri="{FF2B5EF4-FFF2-40B4-BE49-F238E27FC236}">
                <a16:creationId xmlns:a16="http://schemas.microsoft.com/office/drawing/2014/main" id="{3D3EA7F5-E336-4974-AEA0-D01A01CDD39B}"/>
              </a:ext>
            </a:extLst>
          </p:cNvPr>
          <p:cNvSpPr/>
          <p:nvPr/>
        </p:nvSpPr>
        <p:spPr>
          <a:xfrm>
            <a:off x="2775284" y="4418829"/>
            <a:ext cx="3537409" cy="215444"/>
          </a:xfrm>
          <a:prstGeom prst="rect">
            <a:avLst/>
          </a:prstGeom>
        </p:spPr>
        <p:txBody>
          <a:bodyPr wrap="square">
            <a:spAutoFit/>
          </a:bodyPr>
          <a:lstStyle/>
          <a:p>
            <a:pPr algn="ctr"/>
            <a:r>
              <a:rPr lang="en-US" sz="800" dirty="0">
                <a:latin typeface="MS Sans Serif"/>
              </a:rPr>
              <a:t>For illustrative purposes only.</a:t>
            </a:r>
            <a:r>
              <a:rPr lang="en-US" sz="800" dirty="0"/>
              <a:t> </a:t>
            </a:r>
          </a:p>
        </p:txBody>
      </p:sp>
      <p:sp>
        <p:nvSpPr>
          <p:cNvPr id="4" name="TextBox 4"/>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
        <p:nvSpPr>
          <p:cNvPr id="9" name="TextBox 9"/>
          <p:cNvSpPr txBox="1"/>
          <p:nvPr/>
        </p:nvSpPr>
        <p:spPr>
          <a:xfrm>
            <a:off x="7086600" y="6642100"/>
            <a:ext cx="3810000" cy="166449"/>
          </a:xfrm>
          <a:prstGeom prst="rect">
            <a:avLst/>
          </a:prstGeom>
        </p:spPr>
        <p:txBody>
          <a:bodyPr lIns="0" tIns="0" rIns="0" bIns="0" rtlCol="0" anchor="t" anchorCtr="0">
            <a:noAutofit/>
          </a:bodyPr>
          <a:lstStyle/>
          <a:p>
            <a:pPr algn="l">
              <a:defRPr/>
            </a:pPr>
            <a:r>
              <a:rPr lang="en-US" sz="800" b="0" i="0">
                <a:solidFill>
                  <a:srgbClr val="000000"/>
                </a:solidFill>
                <a:latin typeface="Courier"/>
              </a:rPr>
              <a:t>MGR0309232773759</a:t>
            </a:r>
            <a:endParaRPr lang="en-US"/>
          </a:p>
        </p:txBody>
      </p:sp>
    </p:spTree>
    <p:extLst>
      <p:ext uri="{BB962C8B-B14F-4D97-AF65-F5344CB8AC3E}">
        <p14:creationId xmlns:p14="http://schemas.microsoft.com/office/powerpoint/2010/main" val="358288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1A0B74-272D-DA47-90E6-8EA3BAE1BFE6}"/>
              </a:ext>
            </a:extLst>
          </p:cNvPr>
          <p:cNvSpPr/>
          <p:nvPr/>
        </p:nvSpPr>
        <p:spPr>
          <a:xfrm>
            <a:off x="0" y="1177291"/>
            <a:ext cx="4711603" cy="491930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pic>
        <p:nvPicPr>
          <p:cNvPr id="11" name="Picture 10">
            <a:extLst>
              <a:ext uri="{FF2B5EF4-FFF2-40B4-BE49-F238E27FC236}">
                <a16:creationId xmlns:a16="http://schemas.microsoft.com/office/drawing/2014/main" id="{CF226449-A8CE-8E41-8FE1-8BE3236C743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711603" y="1180215"/>
            <a:ext cx="4432173" cy="4914759"/>
          </a:xfrm>
          <a:prstGeom prst="rect">
            <a:avLst/>
          </a:prstGeom>
        </p:spPr>
      </p:pic>
      <p:sp>
        <p:nvSpPr>
          <p:cNvPr id="15" name="Rectangle 14">
            <a:extLst>
              <a:ext uri="{FF2B5EF4-FFF2-40B4-BE49-F238E27FC236}">
                <a16:creationId xmlns:a16="http://schemas.microsoft.com/office/drawing/2014/main" id="{BD08EB40-56F4-634F-BEA4-37E0A266DF37}"/>
              </a:ext>
            </a:extLst>
          </p:cNvPr>
          <p:cNvSpPr/>
          <p:nvPr/>
        </p:nvSpPr>
        <p:spPr>
          <a:xfrm>
            <a:off x="321587" y="1328486"/>
            <a:ext cx="4068930"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8899A0D7-015A-3540-86E9-17708CC406B0}"/>
              </a:ext>
            </a:extLst>
          </p:cNvPr>
          <p:cNvSpPr/>
          <p:nvPr/>
        </p:nvSpPr>
        <p:spPr>
          <a:xfrm>
            <a:off x="316939" y="1328486"/>
            <a:ext cx="881139" cy="863737"/>
          </a:xfrm>
          <a:prstGeom prst="rect">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E5157F1-513D-444D-8ADF-D644308D55D3}"/>
              </a:ext>
            </a:extLst>
          </p:cNvPr>
          <p:cNvSpPr txBox="1"/>
          <p:nvPr/>
        </p:nvSpPr>
        <p:spPr>
          <a:xfrm>
            <a:off x="1350542" y="1549709"/>
            <a:ext cx="2732847" cy="400110"/>
          </a:xfrm>
          <a:prstGeom prst="rect">
            <a:avLst/>
          </a:prstGeom>
          <a:noFill/>
        </p:spPr>
        <p:txBody>
          <a:bodyPr wrap="square">
            <a:spAutoFit/>
          </a:bodyPr>
          <a:lstStyle/>
          <a:p>
            <a:r>
              <a:rPr lang="en-US" sz="2000" dirty="0"/>
              <a:t>Job loss</a:t>
            </a:r>
          </a:p>
        </p:txBody>
      </p:sp>
      <p:sp>
        <p:nvSpPr>
          <p:cNvPr id="21" name="Rectangle 20">
            <a:extLst>
              <a:ext uri="{FF2B5EF4-FFF2-40B4-BE49-F238E27FC236}">
                <a16:creationId xmlns:a16="http://schemas.microsoft.com/office/drawing/2014/main" id="{2544A00F-CB3D-A449-87B6-2FCA0FF3D5AF}"/>
              </a:ext>
            </a:extLst>
          </p:cNvPr>
          <p:cNvSpPr/>
          <p:nvPr/>
        </p:nvSpPr>
        <p:spPr>
          <a:xfrm>
            <a:off x="321587" y="4158131"/>
            <a:ext cx="4068930"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59AFCE93-80B1-FC42-8978-E8B4E72A72D1}"/>
              </a:ext>
            </a:extLst>
          </p:cNvPr>
          <p:cNvSpPr/>
          <p:nvPr/>
        </p:nvSpPr>
        <p:spPr>
          <a:xfrm>
            <a:off x="316939" y="4158131"/>
            <a:ext cx="881139" cy="863737"/>
          </a:xfrm>
          <a:prstGeom prst="rect">
            <a:avLst/>
          </a:prstGeom>
          <a:solidFill>
            <a:schemeClr val="tx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599E134E-6B79-7047-8D0A-22C0E8C354BC}"/>
              </a:ext>
            </a:extLst>
          </p:cNvPr>
          <p:cNvSpPr txBox="1"/>
          <p:nvPr/>
        </p:nvSpPr>
        <p:spPr>
          <a:xfrm>
            <a:off x="1350542" y="4294694"/>
            <a:ext cx="2104591" cy="707886"/>
          </a:xfrm>
          <a:prstGeom prst="rect">
            <a:avLst/>
          </a:prstGeom>
          <a:noFill/>
        </p:spPr>
        <p:txBody>
          <a:bodyPr wrap="square">
            <a:spAutoFit/>
          </a:bodyPr>
          <a:lstStyle/>
          <a:p>
            <a:r>
              <a:rPr lang="en-US" sz="2000" dirty="0"/>
              <a:t>Unexpected life change</a:t>
            </a:r>
          </a:p>
        </p:txBody>
      </p:sp>
      <p:sp>
        <p:nvSpPr>
          <p:cNvPr id="27" name="Rectangle 26">
            <a:extLst>
              <a:ext uri="{FF2B5EF4-FFF2-40B4-BE49-F238E27FC236}">
                <a16:creationId xmlns:a16="http://schemas.microsoft.com/office/drawing/2014/main" id="{2620A9F9-C3D8-DD4A-BE80-E3E0F400F4E1}"/>
              </a:ext>
            </a:extLst>
          </p:cNvPr>
          <p:cNvSpPr/>
          <p:nvPr/>
        </p:nvSpPr>
        <p:spPr>
          <a:xfrm>
            <a:off x="321587" y="2271701"/>
            <a:ext cx="4068930"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96418E95-6A86-4246-80F2-93031C6A1B1D}"/>
              </a:ext>
            </a:extLst>
          </p:cNvPr>
          <p:cNvSpPr/>
          <p:nvPr/>
        </p:nvSpPr>
        <p:spPr>
          <a:xfrm>
            <a:off x="316939" y="2271701"/>
            <a:ext cx="881139" cy="863737"/>
          </a:xfrm>
          <a:prstGeom prst="rect">
            <a:avLst/>
          </a:prstGeom>
          <a:solidFill>
            <a:schemeClr val="accent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B26B5A1-8A8F-B44B-8BB8-B5AC4CE80F85}"/>
              </a:ext>
            </a:extLst>
          </p:cNvPr>
          <p:cNvSpPr txBox="1"/>
          <p:nvPr/>
        </p:nvSpPr>
        <p:spPr>
          <a:xfrm>
            <a:off x="1350542" y="2503514"/>
            <a:ext cx="2484998" cy="400110"/>
          </a:xfrm>
          <a:prstGeom prst="rect">
            <a:avLst/>
          </a:prstGeom>
          <a:noFill/>
        </p:spPr>
        <p:txBody>
          <a:bodyPr wrap="square">
            <a:spAutoFit/>
          </a:bodyPr>
          <a:lstStyle/>
          <a:p>
            <a:r>
              <a:rPr lang="en-US" sz="2000" dirty="0"/>
              <a:t>Medical emergency </a:t>
            </a:r>
          </a:p>
        </p:txBody>
      </p:sp>
      <p:sp>
        <p:nvSpPr>
          <p:cNvPr id="33" name="Rectangle 32">
            <a:extLst>
              <a:ext uri="{FF2B5EF4-FFF2-40B4-BE49-F238E27FC236}">
                <a16:creationId xmlns:a16="http://schemas.microsoft.com/office/drawing/2014/main" id="{9BC163BE-616E-7048-A4D9-1E84E7056D8A}"/>
              </a:ext>
            </a:extLst>
          </p:cNvPr>
          <p:cNvSpPr/>
          <p:nvPr/>
        </p:nvSpPr>
        <p:spPr>
          <a:xfrm>
            <a:off x="321587" y="3214916"/>
            <a:ext cx="4068930"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342E44AB-49FE-1D41-AE9E-6A745924AECF}"/>
              </a:ext>
            </a:extLst>
          </p:cNvPr>
          <p:cNvSpPr/>
          <p:nvPr/>
        </p:nvSpPr>
        <p:spPr>
          <a:xfrm>
            <a:off x="316939" y="3214916"/>
            <a:ext cx="881139" cy="863737"/>
          </a:xfrm>
          <a:prstGeom prst="rect">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6590BE51-46EA-CB4C-AF77-B9606A0EB1C9}"/>
              </a:ext>
            </a:extLst>
          </p:cNvPr>
          <p:cNvSpPr txBox="1"/>
          <p:nvPr/>
        </p:nvSpPr>
        <p:spPr>
          <a:xfrm>
            <a:off x="1350542" y="3446729"/>
            <a:ext cx="2872450" cy="400110"/>
          </a:xfrm>
          <a:prstGeom prst="rect">
            <a:avLst/>
          </a:prstGeom>
          <a:noFill/>
        </p:spPr>
        <p:txBody>
          <a:bodyPr wrap="square">
            <a:spAutoFit/>
          </a:bodyPr>
          <a:lstStyle/>
          <a:p>
            <a:r>
              <a:rPr lang="en-US" sz="2000" dirty="0"/>
              <a:t>Major household repair </a:t>
            </a:r>
          </a:p>
        </p:txBody>
      </p:sp>
      <p:sp>
        <p:nvSpPr>
          <p:cNvPr id="2" name="Title 1">
            <a:extLst>
              <a:ext uri="{FF2B5EF4-FFF2-40B4-BE49-F238E27FC236}">
                <a16:creationId xmlns:a16="http://schemas.microsoft.com/office/drawing/2014/main" id="{0EE7C24E-177C-4E80-B7BE-5D465E01174F}"/>
              </a:ext>
            </a:extLst>
          </p:cNvPr>
          <p:cNvSpPr>
            <a:spLocks noGrp="1"/>
          </p:cNvSpPr>
          <p:nvPr>
            <p:ph type="title"/>
          </p:nvPr>
        </p:nvSpPr>
        <p:spPr/>
        <p:txBody>
          <a:bodyPr/>
          <a:lstStyle/>
          <a:p>
            <a:r>
              <a:rPr lang="en-US" altLang="en-US" dirty="0">
                <a:cs typeface="Arial" panose="020B0604020202020204" pitchFamily="34" charset="0"/>
              </a:rPr>
              <a:t>Prepare for emergencies</a:t>
            </a:r>
            <a:br>
              <a:rPr lang="en-US" altLang="en-US" dirty="0">
                <a:cs typeface="Arial" panose="020B0604020202020204" pitchFamily="34" charset="0"/>
              </a:rPr>
            </a:br>
            <a:r>
              <a:rPr lang="en-US" sz="1800" b="0" dirty="0">
                <a:latin typeface="Arial" panose="020B0604020202020204" pitchFamily="34" charset="0"/>
                <a:cs typeface="Arial" panose="020B0604020202020204" pitchFamily="34" charset="0"/>
              </a:rPr>
              <a:t>What’s an emergency expense?</a:t>
            </a:r>
            <a:endParaRPr lang="en-US" b="0" dirty="0"/>
          </a:p>
        </p:txBody>
      </p:sp>
      <p:sp>
        <p:nvSpPr>
          <p:cNvPr id="4" name="Slide Number Placeholder 3">
            <a:extLst>
              <a:ext uri="{FF2B5EF4-FFF2-40B4-BE49-F238E27FC236}">
                <a16:creationId xmlns:a16="http://schemas.microsoft.com/office/drawing/2014/main" id="{E315B789-E97C-4214-9750-3F947DC4FED5}"/>
              </a:ext>
            </a:extLst>
          </p:cNvPr>
          <p:cNvSpPr>
            <a:spLocks noGrp="1"/>
          </p:cNvSpPr>
          <p:nvPr>
            <p:ph type="sldNum" sz="quarter" idx="12"/>
          </p:nvPr>
        </p:nvSpPr>
        <p:spPr/>
        <p:txBody>
          <a:bodyPr/>
          <a:lstStyle/>
          <a:p>
            <a:fld id="{BB333B34-C87C-402E-ABB0-13B7C9DEBBC4}" type="slidenum">
              <a:rPr lang="en-US" smtClean="0"/>
              <a:t>19</a:t>
            </a:fld>
            <a:endParaRPr lang="en-US" dirty="0"/>
          </a:p>
        </p:txBody>
      </p:sp>
      <p:sp>
        <p:nvSpPr>
          <p:cNvPr id="7" name="Text Placeholder 5">
            <a:extLst>
              <a:ext uri="{FF2B5EF4-FFF2-40B4-BE49-F238E27FC236}">
                <a16:creationId xmlns:a16="http://schemas.microsoft.com/office/drawing/2014/main" id="{EEB65614-FB22-4EEF-8E39-1A967C05A4F1}"/>
              </a:ext>
            </a:extLst>
          </p:cNvPr>
          <p:cNvSpPr txBox="1">
            <a:spLocks/>
          </p:cNvSpPr>
          <p:nvPr/>
        </p:nvSpPr>
        <p:spPr>
          <a:xfrm>
            <a:off x="1876885" y="6168123"/>
            <a:ext cx="6476093" cy="402451"/>
          </a:xfrm>
          <a:prstGeom prst="rect">
            <a:avLst/>
          </a:prstGeom>
        </p:spPr>
        <p:txBody>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US" sz="900" dirty="0"/>
          </a:p>
        </p:txBody>
      </p:sp>
      <p:sp>
        <p:nvSpPr>
          <p:cNvPr id="39" name="Rectangle 38">
            <a:extLst>
              <a:ext uri="{FF2B5EF4-FFF2-40B4-BE49-F238E27FC236}">
                <a16:creationId xmlns:a16="http://schemas.microsoft.com/office/drawing/2014/main" id="{AF236806-A4E5-2E4B-A1C6-E8DC9EF043C2}"/>
              </a:ext>
            </a:extLst>
          </p:cNvPr>
          <p:cNvSpPr/>
          <p:nvPr/>
        </p:nvSpPr>
        <p:spPr>
          <a:xfrm>
            <a:off x="321587" y="5101348"/>
            <a:ext cx="4068930"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DA2C2601-1783-2D4C-9535-CB7FBEBBFD09}"/>
              </a:ext>
            </a:extLst>
          </p:cNvPr>
          <p:cNvSpPr/>
          <p:nvPr/>
        </p:nvSpPr>
        <p:spPr>
          <a:xfrm>
            <a:off x="316939" y="5101348"/>
            <a:ext cx="881139" cy="863737"/>
          </a:xfrm>
          <a:prstGeom prst="rect">
            <a:avLst/>
          </a:prstGeom>
          <a:solidFill>
            <a:schemeClr val="accent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7EAFF704-2B54-994E-B311-AFBF46A7C887}"/>
              </a:ext>
            </a:extLst>
          </p:cNvPr>
          <p:cNvSpPr txBox="1"/>
          <p:nvPr/>
        </p:nvSpPr>
        <p:spPr>
          <a:xfrm>
            <a:off x="1350542" y="5333161"/>
            <a:ext cx="2104591" cy="400110"/>
          </a:xfrm>
          <a:prstGeom prst="rect">
            <a:avLst/>
          </a:prstGeom>
          <a:noFill/>
        </p:spPr>
        <p:txBody>
          <a:bodyPr wrap="square">
            <a:spAutoFit/>
          </a:bodyPr>
          <a:lstStyle/>
          <a:p>
            <a:r>
              <a:rPr lang="en-US" sz="2000" dirty="0"/>
              <a:t>Car accident</a:t>
            </a:r>
          </a:p>
        </p:txBody>
      </p:sp>
      <p:pic>
        <p:nvPicPr>
          <p:cNvPr id="30" name="Picture 29">
            <a:extLst>
              <a:ext uri="{FF2B5EF4-FFF2-40B4-BE49-F238E27FC236}">
                <a16:creationId xmlns:a16="http://schemas.microsoft.com/office/drawing/2014/main" id="{5ED3097A-5FAD-FE45-B634-3135E69D8F99}"/>
              </a:ext>
            </a:extLst>
          </p:cNvPr>
          <p:cNvPicPr>
            <a:picLocks noChangeAspect="1"/>
          </p:cNvPicPr>
          <p:nvPr/>
        </p:nvPicPr>
        <p:blipFill>
          <a:blip r:embed="rId4">
            <a:lum bright="100000" contrast="-100000"/>
          </a:blip>
          <a:stretch>
            <a:fillRect/>
          </a:stretch>
        </p:blipFill>
        <p:spPr>
          <a:xfrm>
            <a:off x="526072" y="1546276"/>
            <a:ext cx="443827" cy="402732"/>
          </a:xfrm>
          <a:prstGeom prst="rect">
            <a:avLst/>
          </a:prstGeom>
        </p:spPr>
      </p:pic>
      <p:pic>
        <p:nvPicPr>
          <p:cNvPr id="31" name="Graphic 30">
            <a:extLst>
              <a:ext uri="{FF2B5EF4-FFF2-40B4-BE49-F238E27FC236}">
                <a16:creationId xmlns:a16="http://schemas.microsoft.com/office/drawing/2014/main" id="{BD6E4F26-5F7F-3C41-9B98-EF30D83D06E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09619" y="3415453"/>
            <a:ext cx="476732" cy="476732"/>
          </a:xfrm>
          <a:prstGeom prst="rect">
            <a:avLst/>
          </a:prstGeom>
        </p:spPr>
      </p:pic>
      <p:pic>
        <p:nvPicPr>
          <p:cNvPr id="32" name="Picture 31">
            <a:extLst>
              <a:ext uri="{FF2B5EF4-FFF2-40B4-BE49-F238E27FC236}">
                <a16:creationId xmlns:a16="http://schemas.microsoft.com/office/drawing/2014/main" id="{0ED7094F-C242-3947-9B7E-6F2D98068109}"/>
              </a:ext>
            </a:extLst>
          </p:cNvPr>
          <p:cNvPicPr>
            <a:picLocks noChangeAspect="1"/>
          </p:cNvPicPr>
          <p:nvPr/>
        </p:nvPicPr>
        <p:blipFill>
          <a:blip r:embed="rId7">
            <a:lum bright="100000" contrast="-100000"/>
          </a:blip>
          <a:stretch>
            <a:fillRect/>
          </a:stretch>
        </p:blipFill>
        <p:spPr>
          <a:xfrm>
            <a:off x="579495" y="2463855"/>
            <a:ext cx="336980" cy="443827"/>
          </a:xfrm>
          <a:prstGeom prst="rect">
            <a:avLst/>
          </a:prstGeom>
        </p:spPr>
      </p:pic>
      <p:pic>
        <p:nvPicPr>
          <p:cNvPr id="36" name="Picture 35">
            <a:extLst>
              <a:ext uri="{FF2B5EF4-FFF2-40B4-BE49-F238E27FC236}">
                <a16:creationId xmlns:a16="http://schemas.microsoft.com/office/drawing/2014/main" id="{EDB2AADA-E36D-7E4D-8A10-BE50D2821031}"/>
              </a:ext>
            </a:extLst>
          </p:cNvPr>
          <p:cNvPicPr>
            <a:picLocks noChangeAspect="1"/>
          </p:cNvPicPr>
          <p:nvPr/>
        </p:nvPicPr>
        <p:blipFill>
          <a:blip r:embed="rId8">
            <a:lum bright="100000" contrast="-100000"/>
          </a:blip>
          <a:stretch>
            <a:fillRect/>
          </a:stretch>
        </p:blipFill>
        <p:spPr>
          <a:xfrm>
            <a:off x="530181" y="4366411"/>
            <a:ext cx="435608" cy="410951"/>
          </a:xfrm>
          <a:prstGeom prst="rect">
            <a:avLst/>
          </a:prstGeom>
        </p:spPr>
      </p:pic>
      <p:pic>
        <p:nvPicPr>
          <p:cNvPr id="37" name="Graphic 36">
            <a:extLst>
              <a:ext uri="{FF2B5EF4-FFF2-40B4-BE49-F238E27FC236}">
                <a16:creationId xmlns:a16="http://schemas.microsoft.com/office/drawing/2014/main" id="{8D28DF05-DB1A-B946-A686-609772DD255B}"/>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01415" y="5298261"/>
            <a:ext cx="493141" cy="493141"/>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
        <p:nvSpPr>
          <p:cNvPr id="5" name="TextBox 5"/>
          <p:cNvSpPr txBox="1"/>
          <p:nvPr/>
        </p:nvSpPr>
        <p:spPr>
          <a:xfrm>
            <a:off x="7086600" y="6642100"/>
            <a:ext cx="3810000" cy="166449"/>
          </a:xfrm>
          <a:prstGeom prst="rect">
            <a:avLst/>
          </a:prstGeom>
        </p:spPr>
        <p:txBody>
          <a:bodyPr lIns="0" tIns="0" rIns="0" bIns="0" rtlCol="0" anchor="t" anchorCtr="0">
            <a:noAutofit/>
          </a:bodyPr>
          <a:lstStyle/>
          <a:p>
            <a:pPr algn="l">
              <a:defRPr/>
            </a:pPr>
            <a:r>
              <a:rPr lang="en-US" sz="800" b="0" i="0">
                <a:solidFill>
                  <a:srgbClr val="000000"/>
                </a:solidFill>
                <a:latin typeface="Courier"/>
              </a:rPr>
              <a:t>MGR0309232773759</a:t>
            </a:r>
            <a:endParaRPr lang="en-US"/>
          </a:p>
        </p:txBody>
      </p:sp>
    </p:spTree>
    <p:extLst>
      <p:ext uri="{BB962C8B-B14F-4D97-AF65-F5344CB8AC3E}">
        <p14:creationId xmlns:p14="http://schemas.microsoft.com/office/powerpoint/2010/main" val="60155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00F21EB-D121-6645-8DD0-077AC7B78FCC}"/>
              </a:ext>
            </a:extLst>
          </p:cNvPr>
          <p:cNvSpPr/>
          <p:nvPr/>
        </p:nvSpPr>
        <p:spPr>
          <a:xfrm>
            <a:off x="0" y="1177291"/>
            <a:ext cx="5450681" cy="491930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pic>
        <p:nvPicPr>
          <p:cNvPr id="22" name="Picture 21">
            <a:extLst>
              <a:ext uri="{FF2B5EF4-FFF2-40B4-BE49-F238E27FC236}">
                <a16:creationId xmlns:a16="http://schemas.microsoft.com/office/drawing/2014/main" id="{94EC0AD7-36C1-F149-8F43-305C1E4C14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2840" r="18515" b="1254"/>
          <a:stretch/>
        </p:blipFill>
        <p:spPr>
          <a:xfrm>
            <a:off x="5450681" y="1177291"/>
            <a:ext cx="3693319" cy="5003590"/>
          </a:xfrm>
          <a:prstGeom prst="rect">
            <a:avLst/>
          </a:prstGeom>
        </p:spPr>
      </p:pic>
      <p:sp>
        <p:nvSpPr>
          <p:cNvPr id="27" name="Rectangle 26">
            <a:extLst>
              <a:ext uri="{FF2B5EF4-FFF2-40B4-BE49-F238E27FC236}">
                <a16:creationId xmlns:a16="http://schemas.microsoft.com/office/drawing/2014/main" id="{2F6810FB-6CA6-524F-A414-6A57B3D271C6}"/>
              </a:ext>
            </a:extLst>
          </p:cNvPr>
          <p:cNvSpPr/>
          <p:nvPr/>
        </p:nvSpPr>
        <p:spPr>
          <a:xfrm>
            <a:off x="321587" y="1479754"/>
            <a:ext cx="4791101"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04818310-D275-1E48-BE1C-7261404AF3BF}"/>
              </a:ext>
            </a:extLst>
          </p:cNvPr>
          <p:cNvSpPr/>
          <p:nvPr/>
        </p:nvSpPr>
        <p:spPr>
          <a:xfrm>
            <a:off x="316939" y="1479754"/>
            <a:ext cx="881139" cy="863737"/>
          </a:xfrm>
          <a:prstGeom prst="rect">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79401D96-427E-BA48-8BA7-9386BF54920D}"/>
              </a:ext>
            </a:extLst>
          </p:cNvPr>
          <p:cNvSpPr txBox="1"/>
          <p:nvPr/>
        </p:nvSpPr>
        <p:spPr>
          <a:xfrm>
            <a:off x="1350542" y="1711567"/>
            <a:ext cx="3634926" cy="400110"/>
          </a:xfrm>
          <a:prstGeom prst="rect">
            <a:avLst/>
          </a:prstGeom>
          <a:noFill/>
        </p:spPr>
        <p:txBody>
          <a:bodyPr wrap="square">
            <a:spAutoFit/>
          </a:bodyPr>
          <a:lstStyle/>
          <a:p>
            <a:pPr lvl="0"/>
            <a:r>
              <a:rPr lang="en-US" sz="2000" dirty="0"/>
              <a:t>What is stress?</a:t>
            </a:r>
          </a:p>
        </p:txBody>
      </p:sp>
      <p:sp>
        <p:nvSpPr>
          <p:cNvPr id="39" name="Rectangle 38">
            <a:extLst>
              <a:ext uri="{FF2B5EF4-FFF2-40B4-BE49-F238E27FC236}">
                <a16:creationId xmlns:a16="http://schemas.microsoft.com/office/drawing/2014/main" id="{AAA2323F-729B-AA42-A800-5E089147F901}"/>
              </a:ext>
            </a:extLst>
          </p:cNvPr>
          <p:cNvSpPr/>
          <p:nvPr/>
        </p:nvSpPr>
        <p:spPr>
          <a:xfrm>
            <a:off x="321587" y="2688597"/>
            <a:ext cx="4791101" cy="1068363"/>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E1BE1695-3919-9847-9600-192FCAFEA77D}"/>
              </a:ext>
            </a:extLst>
          </p:cNvPr>
          <p:cNvSpPr/>
          <p:nvPr/>
        </p:nvSpPr>
        <p:spPr>
          <a:xfrm>
            <a:off x="316939" y="2688597"/>
            <a:ext cx="881139" cy="1068363"/>
          </a:xfrm>
          <a:prstGeom prst="rect">
            <a:avLst/>
          </a:prstGeom>
          <a:solidFill>
            <a:schemeClr val="accent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E8814D1C-C938-C947-A321-C9FD6FC8BE0E}"/>
              </a:ext>
            </a:extLst>
          </p:cNvPr>
          <p:cNvSpPr txBox="1"/>
          <p:nvPr/>
        </p:nvSpPr>
        <p:spPr>
          <a:xfrm>
            <a:off x="1350542" y="2784381"/>
            <a:ext cx="3762146" cy="1015663"/>
          </a:xfrm>
          <a:prstGeom prst="rect">
            <a:avLst/>
          </a:prstGeom>
          <a:noFill/>
        </p:spPr>
        <p:txBody>
          <a:bodyPr wrap="square">
            <a:spAutoFit/>
          </a:bodyPr>
          <a:lstStyle/>
          <a:p>
            <a:r>
              <a:rPr lang="en-US" sz="2000" dirty="0"/>
              <a:t>The causes of financial stress—and ways to reduce it</a:t>
            </a:r>
          </a:p>
          <a:p>
            <a:pPr lvl="0"/>
            <a:endParaRPr lang="en-US" sz="2000" dirty="0"/>
          </a:p>
        </p:txBody>
      </p:sp>
      <p:sp>
        <p:nvSpPr>
          <p:cNvPr id="45" name="Rectangle 44">
            <a:extLst>
              <a:ext uri="{FF2B5EF4-FFF2-40B4-BE49-F238E27FC236}">
                <a16:creationId xmlns:a16="http://schemas.microsoft.com/office/drawing/2014/main" id="{297A8F50-0CBF-5B4E-AFAA-11509D90BB2B}"/>
              </a:ext>
            </a:extLst>
          </p:cNvPr>
          <p:cNvSpPr/>
          <p:nvPr/>
        </p:nvSpPr>
        <p:spPr>
          <a:xfrm>
            <a:off x="321587" y="4116058"/>
            <a:ext cx="4791101"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0BF4D909-2771-964A-9B6A-04C40FFB0141}"/>
              </a:ext>
            </a:extLst>
          </p:cNvPr>
          <p:cNvSpPr/>
          <p:nvPr/>
        </p:nvSpPr>
        <p:spPr>
          <a:xfrm>
            <a:off x="316939" y="4116058"/>
            <a:ext cx="881139" cy="863737"/>
          </a:xfrm>
          <a:prstGeom prst="rect">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1B084719-0D99-4D45-BC66-1635BAE0F761}"/>
              </a:ext>
            </a:extLst>
          </p:cNvPr>
          <p:cNvSpPr txBox="1"/>
          <p:nvPr/>
        </p:nvSpPr>
        <p:spPr>
          <a:xfrm>
            <a:off x="1350542" y="4347871"/>
            <a:ext cx="3213506" cy="400110"/>
          </a:xfrm>
          <a:prstGeom prst="rect">
            <a:avLst/>
          </a:prstGeom>
          <a:noFill/>
        </p:spPr>
        <p:txBody>
          <a:bodyPr wrap="square">
            <a:spAutoFit/>
          </a:bodyPr>
          <a:lstStyle/>
          <a:p>
            <a:pPr lvl="0"/>
            <a:r>
              <a:rPr lang="en-US" sz="2000" dirty="0"/>
              <a:t>Taking care of yourself</a:t>
            </a:r>
          </a:p>
        </p:txBody>
      </p:sp>
      <p:sp>
        <p:nvSpPr>
          <p:cNvPr id="2" name="Title 1">
            <a:extLst>
              <a:ext uri="{FF2B5EF4-FFF2-40B4-BE49-F238E27FC236}">
                <a16:creationId xmlns:a16="http://schemas.microsoft.com/office/drawing/2014/main" id="{4F86B333-4EC7-7A4B-8DE2-FB3505EB11FB}"/>
              </a:ext>
            </a:extLst>
          </p:cNvPr>
          <p:cNvSpPr>
            <a:spLocks noGrp="1"/>
          </p:cNvSpPr>
          <p:nvPr>
            <p:ph type="title"/>
          </p:nvPr>
        </p:nvSpPr>
        <p:spPr/>
        <p:txBody>
          <a:bodyPr/>
          <a:lstStyle/>
          <a:p>
            <a:r>
              <a:rPr lang="en-US" dirty="0"/>
              <a:t>What you’ll learn today</a:t>
            </a:r>
          </a:p>
        </p:txBody>
      </p:sp>
      <p:sp>
        <p:nvSpPr>
          <p:cNvPr id="5" name="Slide Number Placeholder 4">
            <a:extLst>
              <a:ext uri="{FF2B5EF4-FFF2-40B4-BE49-F238E27FC236}">
                <a16:creationId xmlns:a16="http://schemas.microsoft.com/office/drawing/2014/main" id="{EC7D5DE5-9C3F-4BF8-8351-49549F5BE087}"/>
              </a:ext>
            </a:extLst>
          </p:cNvPr>
          <p:cNvSpPr>
            <a:spLocks noGrp="1"/>
          </p:cNvSpPr>
          <p:nvPr>
            <p:ph type="sldNum" sz="quarter" idx="12"/>
          </p:nvPr>
        </p:nvSpPr>
        <p:spPr/>
        <p:txBody>
          <a:bodyPr/>
          <a:lstStyle/>
          <a:p>
            <a:fld id="{BB333B34-C87C-402E-ABB0-13B7C9DEBBC4}" type="slidenum">
              <a:rPr lang="en-US" smtClean="0"/>
              <a:t>2</a:t>
            </a:fld>
            <a:endParaRPr lang="en-US" dirty="0"/>
          </a:p>
        </p:txBody>
      </p:sp>
      <p:pic>
        <p:nvPicPr>
          <p:cNvPr id="48" name="Graphic 47">
            <a:extLst>
              <a:ext uri="{FF2B5EF4-FFF2-40B4-BE49-F238E27FC236}">
                <a16:creationId xmlns:a16="http://schemas.microsoft.com/office/drawing/2014/main" id="{FB5B5924-7D7A-414A-B0AC-62EBB596A88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93426" y="1614201"/>
            <a:ext cx="559003" cy="559003"/>
          </a:xfrm>
          <a:prstGeom prst="rect">
            <a:avLst/>
          </a:prstGeom>
        </p:spPr>
      </p:pic>
      <p:pic>
        <p:nvPicPr>
          <p:cNvPr id="49" name="Graphic 48">
            <a:extLst>
              <a:ext uri="{FF2B5EF4-FFF2-40B4-BE49-F238E27FC236}">
                <a16:creationId xmlns:a16="http://schemas.microsoft.com/office/drawing/2014/main" id="{D756A22F-4FB7-264B-B3ED-B85AA83E2A2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5475" y="2942666"/>
            <a:ext cx="559003" cy="559003"/>
          </a:xfrm>
          <a:prstGeom prst="rect">
            <a:avLst/>
          </a:prstGeom>
        </p:spPr>
      </p:pic>
      <p:pic>
        <p:nvPicPr>
          <p:cNvPr id="50" name="Graphic 49">
            <a:extLst>
              <a:ext uri="{FF2B5EF4-FFF2-40B4-BE49-F238E27FC236}">
                <a16:creationId xmlns:a16="http://schemas.microsoft.com/office/drawing/2014/main" id="{DB846B4B-9EC9-F54D-975D-33A46B414117}"/>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72045" y="4259119"/>
            <a:ext cx="559003" cy="559003"/>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
        <p:nvSpPr>
          <p:cNvPr id="4" name="TextBox 4"/>
          <p:cNvSpPr txBox="1"/>
          <p:nvPr/>
        </p:nvSpPr>
        <p:spPr>
          <a:xfrm>
            <a:off x="7086600" y="6642100"/>
            <a:ext cx="3810000" cy="166449"/>
          </a:xfrm>
          <a:prstGeom prst="rect">
            <a:avLst/>
          </a:prstGeom>
        </p:spPr>
        <p:txBody>
          <a:bodyPr lIns="0" tIns="0" rIns="0" bIns="0" rtlCol="0" anchor="t" anchorCtr="0">
            <a:noAutofit/>
          </a:bodyPr>
          <a:lstStyle/>
          <a:p>
            <a:pPr algn="l">
              <a:defRPr/>
            </a:pPr>
            <a:r>
              <a:rPr lang="en-US" sz="800" b="0" i="0">
                <a:solidFill>
                  <a:srgbClr val="000000"/>
                </a:solidFill>
                <a:latin typeface="Courier"/>
              </a:rPr>
              <a:t>MGR0309232773759</a:t>
            </a:r>
            <a:endParaRPr lang="en-US"/>
          </a:p>
        </p:txBody>
      </p:sp>
    </p:spTree>
    <p:extLst>
      <p:ext uri="{BB962C8B-B14F-4D97-AF65-F5344CB8AC3E}">
        <p14:creationId xmlns:p14="http://schemas.microsoft.com/office/powerpoint/2010/main" val="427990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AF509D-9C3B-E14B-9756-6377DB8BE3C0}"/>
              </a:ext>
            </a:extLst>
          </p:cNvPr>
          <p:cNvSpPr>
            <a:spLocks noGrp="1"/>
          </p:cNvSpPr>
          <p:nvPr>
            <p:ph type="title"/>
          </p:nvPr>
        </p:nvSpPr>
        <p:spPr/>
        <p:txBody>
          <a:bodyPr/>
          <a:lstStyle/>
          <a:p>
            <a:pPr marL="0" marR="0">
              <a:lnSpc>
                <a:spcPct val="107000"/>
              </a:lnSpc>
              <a:spcBef>
                <a:spcPts val="0"/>
              </a:spcBef>
              <a:spcAft>
                <a:spcPts val="800"/>
              </a:spcAft>
            </a:pPr>
            <a:r>
              <a:rPr lang="en-US" dirty="0"/>
              <a:t>College planning guidance </a:t>
            </a:r>
            <a:r>
              <a:rPr lang="en-US" dirty="0">
                <a:effectLst/>
                <a:ea typeface="Calibri" panose="020F0502020204030204" pitchFamily="34" charset="0"/>
                <a:cs typeface="Calibri Light" panose="020F0302020204030204" pitchFamily="34" charset="0"/>
              </a:rPr>
              <a:t>can help make it easier for your family to plan, save, and succeed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Manulife JH Sans" panose="020B0503040401060103" pitchFamily="34" charset="0"/>
                <a:ea typeface="Calibri" panose="020F0502020204030204" pitchFamily="34" charset="0"/>
                <a:cs typeface="Calibri Light" panose="020F0302020204030204" pitchFamily="34"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9" name="Slide Number Placeholder 8">
            <a:extLst>
              <a:ext uri="{FF2B5EF4-FFF2-40B4-BE49-F238E27FC236}">
                <a16:creationId xmlns:a16="http://schemas.microsoft.com/office/drawing/2014/main" id="{35E8A192-C84D-4EA1-B43E-4EDFA405B7E2}"/>
              </a:ext>
            </a:extLst>
          </p:cNvPr>
          <p:cNvSpPr>
            <a:spLocks noGrp="1"/>
          </p:cNvSpPr>
          <p:nvPr>
            <p:ph type="sldNum" sz="quarter" idx="12"/>
          </p:nvPr>
        </p:nvSpPr>
        <p:spPr/>
        <p:txBody>
          <a:bodyPr/>
          <a:lstStyle/>
          <a:p>
            <a:fld id="{BB333B34-C87C-402E-ABB0-13B7C9DEBBC4}" type="slidenum">
              <a:rPr lang="en-US" smtClean="0"/>
              <a:t>20</a:t>
            </a:fld>
            <a:endParaRPr lang="en-US" dirty="0"/>
          </a:p>
        </p:txBody>
      </p:sp>
      <p:sp>
        <p:nvSpPr>
          <p:cNvPr id="24" name="Text Placeholder 23">
            <a:extLst>
              <a:ext uri="{FF2B5EF4-FFF2-40B4-BE49-F238E27FC236}">
                <a16:creationId xmlns:a16="http://schemas.microsoft.com/office/drawing/2014/main" id="{F2A063A1-5ABA-5C42-A62A-DDF3D9FA6A3A}"/>
              </a:ext>
            </a:extLst>
          </p:cNvPr>
          <p:cNvSpPr>
            <a:spLocks noGrp="1"/>
          </p:cNvSpPr>
          <p:nvPr>
            <p:ph type="body" sz="quarter" idx="15"/>
          </p:nvPr>
        </p:nvSpPr>
        <p:spPr/>
        <p:txBody>
          <a:bodyPr/>
          <a:lstStyle/>
          <a:p>
            <a:r>
              <a:rPr lang="en-US" dirty="0"/>
              <a:t>John Hancock Life Insurance Company (U.S.A.), John Hancock Life Insurance Company of New York, and John Hancock Retirement Plan Services LLC are not affiliated with the education planning center, and none is responsible for the liabilities of the others.</a:t>
            </a:r>
          </a:p>
        </p:txBody>
      </p:sp>
      <p:sp>
        <p:nvSpPr>
          <p:cNvPr id="27" name="Rectangle 26">
            <a:extLst>
              <a:ext uri="{FF2B5EF4-FFF2-40B4-BE49-F238E27FC236}">
                <a16:creationId xmlns:a16="http://schemas.microsoft.com/office/drawing/2014/main" id="{E6302250-709F-AB45-8289-96266FC6BAA3}"/>
              </a:ext>
            </a:extLst>
          </p:cNvPr>
          <p:cNvSpPr/>
          <p:nvPr/>
        </p:nvSpPr>
        <p:spPr>
          <a:xfrm>
            <a:off x="3389415" y="1668438"/>
            <a:ext cx="5277670" cy="707886"/>
          </a:xfrm>
          <a:prstGeom prst="rect">
            <a:avLst/>
          </a:prstGeom>
        </p:spPr>
        <p:txBody>
          <a:bodyPr wrap="square">
            <a:spAutoFit/>
          </a:bodyPr>
          <a:lstStyle/>
          <a:p>
            <a:r>
              <a:rPr lang="en-US" sz="2000" dirty="0"/>
              <a:t>The information and tools you need to save for and apply to college all in one place</a:t>
            </a:r>
            <a:endParaRPr lang="en-US" sz="2000" strike="sngStrike" dirty="0"/>
          </a:p>
        </p:txBody>
      </p:sp>
      <p:pic>
        <p:nvPicPr>
          <p:cNvPr id="30" name="Picture 29">
            <a:extLst>
              <a:ext uri="{FF2B5EF4-FFF2-40B4-BE49-F238E27FC236}">
                <a16:creationId xmlns:a16="http://schemas.microsoft.com/office/drawing/2014/main" id="{F718197E-8883-7E40-965D-4345BA6932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5430" y="1492906"/>
            <a:ext cx="2453544" cy="1041938"/>
          </a:xfrm>
          <a:prstGeom prst="rect">
            <a:avLst/>
          </a:prstGeom>
        </p:spPr>
      </p:pic>
      <p:sp>
        <p:nvSpPr>
          <p:cNvPr id="34" name="Rectangle 33">
            <a:extLst>
              <a:ext uri="{FF2B5EF4-FFF2-40B4-BE49-F238E27FC236}">
                <a16:creationId xmlns:a16="http://schemas.microsoft.com/office/drawing/2014/main" id="{CB1C25C7-0D7B-BA49-9CA5-7FC403A68DCB}"/>
              </a:ext>
            </a:extLst>
          </p:cNvPr>
          <p:cNvSpPr/>
          <p:nvPr/>
        </p:nvSpPr>
        <p:spPr>
          <a:xfrm>
            <a:off x="133218" y="2873417"/>
            <a:ext cx="2838147" cy="1423585"/>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dirty="0">
              <a:solidFill>
                <a:schemeClr val="bg1"/>
              </a:solidFill>
              <a:latin typeface="Arial" panose="020B0604020202020204" pitchFamily="34" charset="0"/>
              <a:ea typeface="Geneva" pitchFamily="1" charset="0"/>
              <a:cs typeface="Arial" panose="020B0604020202020204" pitchFamily="34" charset="0"/>
            </a:endParaRPr>
          </a:p>
        </p:txBody>
      </p:sp>
      <p:sp>
        <p:nvSpPr>
          <p:cNvPr id="37" name="Rectangle 36">
            <a:extLst>
              <a:ext uri="{FF2B5EF4-FFF2-40B4-BE49-F238E27FC236}">
                <a16:creationId xmlns:a16="http://schemas.microsoft.com/office/drawing/2014/main" id="{9790DBF1-917A-864C-A5C2-88879E214C0F}"/>
              </a:ext>
            </a:extLst>
          </p:cNvPr>
          <p:cNvSpPr/>
          <p:nvPr/>
        </p:nvSpPr>
        <p:spPr>
          <a:xfrm>
            <a:off x="3132284" y="2873417"/>
            <a:ext cx="2838147" cy="1423585"/>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dirty="0">
              <a:solidFill>
                <a:schemeClr val="bg1"/>
              </a:solidFill>
              <a:latin typeface="Arial" panose="020B0604020202020204" pitchFamily="34" charset="0"/>
              <a:ea typeface="Geneva" pitchFamily="1" charset="0"/>
              <a:cs typeface="Arial" panose="020B0604020202020204" pitchFamily="34" charset="0"/>
            </a:endParaRPr>
          </a:p>
        </p:txBody>
      </p:sp>
      <p:sp>
        <p:nvSpPr>
          <p:cNvPr id="38" name="Rectangle 37">
            <a:extLst>
              <a:ext uri="{FF2B5EF4-FFF2-40B4-BE49-F238E27FC236}">
                <a16:creationId xmlns:a16="http://schemas.microsoft.com/office/drawing/2014/main" id="{DB77B114-BA5B-C643-A604-A3572469A80E}"/>
              </a:ext>
            </a:extLst>
          </p:cNvPr>
          <p:cNvSpPr/>
          <p:nvPr/>
        </p:nvSpPr>
        <p:spPr>
          <a:xfrm>
            <a:off x="6131349" y="2873417"/>
            <a:ext cx="2838147" cy="1423585"/>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dirty="0">
              <a:solidFill>
                <a:schemeClr val="bg1"/>
              </a:solidFill>
              <a:latin typeface="Arial" panose="020B0604020202020204" pitchFamily="34" charset="0"/>
              <a:ea typeface="Geneva" pitchFamily="1" charset="0"/>
              <a:cs typeface="Arial" panose="020B0604020202020204" pitchFamily="34" charset="0"/>
            </a:endParaRPr>
          </a:p>
        </p:txBody>
      </p:sp>
      <p:sp>
        <p:nvSpPr>
          <p:cNvPr id="23" name="Rectangle 22">
            <a:extLst>
              <a:ext uri="{FF2B5EF4-FFF2-40B4-BE49-F238E27FC236}">
                <a16:creationId xmlns:a16="http://schemas.microsoft.com/office/drawing/2014/main" id="{EB9F0411-5FFF-5E4B-919B-DD690D0CA117}"/>
              </a:ext>
            </a:extLst>
          </p:cNvPr>
          <p:cNvSpPr/>
          <p:nvPr/>
        </p:nvSpPr>
        <p:spPr>
          <a:xfrm>
            <a:off x="133218" y="2728245"/>
            <a:ext cx="2838147" cy="1502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dirty="0">
              <a:solidFill>
                <a:schemeClr val="bg1"/>
              </a:solidFill>
              <a:latin typeface="Arial" panose="020B0604020202020204" pitchFamily="34" charset="0"/>
              <a:ea typeface="Geneva" pitchFamily="1" charset="0"/>
              <a:cs typeface="Arial" panose="020B0604020202020204" pitchFamily="34" charset="0"/>
            </a:endParaRPr>
          </a:p>
        </p:txBody>
      </p:sp>
      <p:sp>
        <p:nvSpPr>
          <p:cNvPr id="25" name="Rectangle 24">
            <a:extLst>
              <a:ext uri="{FF2B5EF4-FFF2-40B4-BE49-F238E27FC236}">
                <a16:creationId xmlns:a16="http://schemas.microsoft.com/office/drawing/2014/main" id="{77341242-C656-0B46-83F9-82A9EC90BC9C}"/>
              </a:ext>
            </a:extLst>
          </p:cNvPr>
          <p:cNvSpPr/>
          <p:nvPr/>
        </p:nvSpPr>
        <p:spPr>
          <a:xfrm>
            <a:off x="3132284" y="2728245"/>
            <a:ext cx="2838147" cy="150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dirty="0">
              <a:solidFill>
                <a:schemeClr val="bg1"/>
              </a:solidFill>
              <a:latin typeface="Arial" panose="020B0604020202020204" pitchFamily="34" charset="0"/>
              <a:ea typeface="Geneva" pitchFamily="1" charset="0"/>
              <a:cs typeface="Arial" panose="020B0604020202020204" pitchFamily="34" charset="0"/>
            </a:endParaRPr>
          </a:p>
        </p:txBody>
      </p:sp>
      <p:sp>
        <p:nvSpPr>
          <p:cNvPr id="26" name="Rectangle 25">
            <a:extLst>
              <a:ext uri="{FF2B5EF4-FFF2-40B4-BE49-F238E27FC236}">
                <a16:creationId xmlns:a16="http://schemas.microsoft.com/office/drawing/2014/main" id="{AC15F0ED-4FBF-3B47-9654-9A7CB0749297}"/>
              </a:ext>
            </a:extLst>
          </p:cNvPr>
          <p:cNvSpPr/>
          <p:nvPr/>
        </p:nvSpPr>
        <p:spPr>
          <a:xfrm>
            <a:off x="6131349" y="2728245"/>
            <a:ext cx="2838147" cy="1502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dirty="0">
              <a:solidFill>
                <a:schemeClr val="bg1"/>
              </a:solidFill>
              <a:latin typeface="Arial" panose="020B0604020202020204" pitchFamily="34" charset="0"/>
              <a:ea typeface="Geneva" pitchFamily="1" charset="0"/>
              <a:cs typeface="Arial" panose="020B0604020202020204" pitchFamily="34" charset="0"/>
            </a:endParaRPr>
          </a:p>
        </p:txBody>
      </p:sp>
      <p:sp>
        <p:nvSpPr>
          <p:cNvPr id="17" name="Rectangle 16">
            <a:extLst>
              <a:ext uri="{FF2B5EF4-FFF2-40B4-BE49-F238E27FC236}">
                <a16:creationId xmlns:a16="http://schemas.microsoft.com/office/drawing/2014/main" id="{A2F7009A-751F-4EEE-B7C6-052DC4991DFB}"/>
              </a:ext>
            </a:extLst>
          </p:cNvPr>
          <p:cNvSpPr/>
          <p:nvPr/>
        </p:nvSpPr>
        <p:spPr>
          <a:xfrm>
            <a:off x="0" y="4959879"/>
            <a:ext cx="9144000" cy="107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18" name="Rectangle 17">
            <a:extLst>
              <a:ext uri="{FF2B5EF4-FFF2-40B4-BE49-F238E27FC236}">
                <a16:creationId xmlns:a16="http://schemas.microsoft.com/office/drawing/2014/main" id="{E01FD549-5E1A-40A8-A169-AD06E260353F}"/>
              </a:ext>
            </a:extLst>
          </p:cNvPr>
          <p:cNvSpPr/>
          <p:nvPr/>
        </p:nvSpPr>
        <p:spPr>
          <a:xfrm>
            <a:off x="1757363" y="5118680"/>
            <a:ext cx="6695267" cy="769441"/>
          </a:xfrm>
          <a:prstGeom prst="rect">
            <a:avLst/>
          </a:prstGeom>
        </p:spPr>
        <p:txBody>
          <a:bodyPr wrap="square">
            <a:spAutoFit/>
          </a:bodyPr>
          <a:lstStyle/>
          <a:p>
            <a:r>
              <a:rPr lang="en-US" sz="2000" dirty="0">
                <a:solidFill>
                  <a:schemeClr val="bg1"/>
                </a:solidFill>
                <a:latin typeface="Arial" panose="020B0604020202020204" pitchFamily="34" charset="0"/>
              </a:rPr>
              <a:t>Organize your finances, organize your life: </a:t>
            </a:r>
            <a:r>
              <a:rPr lang="en-US" sz="2400" b="1" dirty="0">
                <a:solidFill>
                  <a:schemeClr val="bg1"/>
                </a:solidFill>
                <a:latin typeface="Arial" panose="020B0604020202020204" pitchFamily="34" charset="0"/>
              </a:rPr>
              <a:t>myplan.johnhancock.com</a:t>
            </a:r>
            <a:r>
              <a:rPr lang="en-US" sz="2400" dirty="0">
                <a:solidFill>
                  <a:schemeClr val="bg1"/>
                </a:solidFill>
                <a:latin typeface="Arial" panose="020B0604020202020204" pitchFamily="34" charset="0"/>
              </a:rPr>
              <a:t>.</a:t>
            </a:r>
          </a:p>
        </p:txBody>
      </p:sp>
      <p:pic>
        <p:nvPicPr>
          <p:cNvPr id="19" name="Graphic 18">
            <a:extLst>
              <a:ext uri="{FF2B5EF4-FFF2-40B4-BE49-F238E27FC236}">
                <a16:creationId xmlns:a16="http://schemas.microsoft.com/office/drawing/2014/main" id="{27332DBC-F27B-4712-9F6A-213DB45D5D3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3326" y="5039093"/>
            <a:ext cx="834411" cy="834411"/>
          </a:xfrm>
          <a:prstGeom prst="rect">
            <a:avLst/>
          </a:prstGeom>
        </p:spPr>
      </p:pic>
      <p:sp>
        <p:nvSpPr>
          <p:cNvPr id="20" name="TextBox 19">
            <a:extLst>
              <a:ext uri="{FF2B5EF4-FFF2-40B4-BE49-F238E27FC236}">
                <a16:creationId xmlns:a16="http://schemas.microsoft.com/office/drawing/2014/main" id="{16C4F9F1-1142-6B46-BFB5-581A96179371}"/>
              </a:ext>
            </a:extLst>
          </p:cNvPr>
          <p:cNvSpPr txBox="1"/>
          <p:nvPr/>
        </p:nvSpPr>
        <p:spPr>
          <a:xfrm>
            <a:off x="2286000" y="4428942"/>
            <a:ext cx="4572000" cy="369332"/>
          </a:xfrm>
          <a:prstGeom prst="rect">
            <a:avLst/>
          </a:prstGeom>
          <a:noFill/>
        </p:spPr>
        <p:txBody>
          <a:bodyPr wrap="square">
            <a:spAutoFit/>
          </a:bodyPr>
          <a:lstStyle/>
          <a:p>
            <a:pPr algn="ctr"/>
            <a:r>
              <a:rPr lang="en-US" sz="1800" dirty="0">
                <a:solidFill>
                  <a:schemeClr val="tx1"/>
                </a:solidFill>
              </a:rPr>
              <a:t>Available to you at no additional charge</a:t>
            </a:r>
          </a:p>
        </p:txBody>
      </p:sp>
      <p:sp>
        <p:nvSpPr>
          <p:cNvPr id="28" name="TextBox 27">
            <a:extLst>
              <a:ext uri="{FF2B5EF4-FFF2-40B4-BE49-F238E27FC236}">
                <a16:creationId xmlns:a16="http://schemas.microsoft.com/office/drawing/2014/main" id="{B824334A-70B9-C84F-93E9-29D21755DD7B}"/>
              </a:ext>
            </a:extLst>
          </p:cNvPr>
          <p:cNvSpPr txBox="1"/>
          <p:nvPr/>
        </p:nvSpPr>
        <p:spPr>
          <a:xfrm>
            <a:off x="261323" y="2962992"/>
            <a:ext cx="1888572" cy="923330"/>
          </a:xfrm>
          <a:prstGeom prst="rect">
            <a:avLst/>
          </a:prstGeom>
          <a:noFill/>
        </p:spPr>
        <p:txBody>
          <a:bodyPr wrap="square">
            <a:spAutoFit/>
          </a:bodyPr>
          <a:lstStyle/>
          <a:p>
            <a:r>
              <a:rPr lang="en-US" altLang="en-US" dirty="0">
                <a:latin typeface="Arial" panose="020B0604020202020204" pitchFamily="34" charset="0"/>
                <a:ea typeface="Geneva" pitchFamily="1" charset="0"/>
                <a:cs typeface="Arial" panose="020B0604020202020204" pitchFamily="34" charset="0"/>
              </a:rPr>
              <a:t>Estimate your family’s future college savings</a:t>
            </a:r>
          </a:p>
        </p:txBody>
      </p:sp>
      <p:sp>
        <p:nvSpPr>
          <p:cNvPr id="29" name="TextBox 28">
            <a:extLst>
              <a:ext uri="{FF2B5EF4-FFF2-40B4-BE49-F238E27FC236}">
                <a16:creationId xmlns:a16="http://schemas.microsoft.com/office/drawing/2014/main" id="{B4D9BB21-2501-754F-A11A-A1968956173B}"/>
              </a:ext>
            </a:extLst>
          </p:cNvPr>
          <p:cNvSpPr txBox="1"/>
          <p:nvPr/>
        </p:nvSpPr>
        <p:spPr>
          <a:xfrm>
            <a:off x="3226358" y="2945975"/>
            <a:ext cx="2744073" cy="646331"/>
          </a:xfrm>
          <a:prstGeom prst="rect">
            <a:avLst/>
          </a:prstGeom>
          <a:noFill/>
        </p:spPr>
        <p:txBody>
          <a:bodyPr wrap="square">
            <a:spAutoFit/>
          </a:bodyPr>
          <a:lstStyle/>
          <a:p>
            <a:r>
              <a:rPr lang="en-US" altLang="en-US" dirty="0">
                <a:latin typeface="Arial" panose="020B0604020202020204" pitchFamily="34" charset="0"/>
                <a:ea typeface="Geneva" pitchFamily="1" charset="0"/>
                <a:cs typeface="Arial" panose="020B0604020202020204" pitchFamily="34" charset="0"/>
              </a:rPr>
              <a:t>Search for schools, scholarships, and grants</a:t>
            </a:r>
          </a:p>
        </p:txBody>
      </p:sp>
      <p:sp>
        <p:nvSpPr>
          <p:cNvPr id="31" name="TextBox 30">
            <a:extLst>
              <a:ext uri="{FF2B5EF4-FFF2-40B4-BE49-F238E27FC236}">
                <a16:creationId xmlns:a16="http://schemas.microsoft.com/office/drawing/2014/main" id="{2DC89519-03F6-B943-9AA4-0D0854055648}"/>
              </a:ext>
            </a:extLst>
          </p:cNvPr>
          <p:cNvSpPr txBox="1"/>
          <p:nvPr/>
        </p:nvSpPr>
        <p:spPr>
          <a:xfrm>
            <a:off x="6243288" y="2945975"/>
            <a:ext cx="1748987" cy="1200329"/>
          </a:xfrm>
          <a:prstGeom prst="rect">
            <a:avLst/>
          </a:prstGeom>
          <a:noFill/>
        </p:spPr>
        <p:txBody>
          <a:bodyPr wrap="square">
            <a:spAutoFit/>
          </a:bodyPr>
          <a:lstStyle/>
          <a:p>
            <a:r>
              <a:rPr lang="en-US" altLang="en-US" dirty="0">
                <a:latin typeface="Arial" panose="020B0604020202020204" pitchFamily="34" charset="0"/>
                <a:ea typeface="Geneva" pitchFamily="1" charset="0"/>
                <a:cs typeface="Arial" panose="020B0604020202020204" pitchFamily="34" charset="0"/>
              </a:rPr>
              <a:t>Track testing, scholarships, and admission deadlines</a:t>
            </a:r>
          </a:p>
        </p:txBody>
      </p:sp>
      <p:pic>
        <p:nvPicPr>
          <p:cNvPr id="39" name="Graphic 38">
            <a:extLst>
              <a:ext uri="{FF2B5EF4-FFF2-40B4-BE49-F238E27FC236}">
                <a16:creationId xmlns:a16="http://schemas.microsoft.com/office/drawing/2014/main" id="{5FEA3919-6537-E94A-9E63-AC6A5534560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10813" y="3698801"/>
            <a:ext cx="469263" cy="469263"/>
          </a:xfrm>
          <a:prstGeom prst="rect">
            <a:avLst/>
          </a:prstGeom>
        </p:spPr>
      </p:pic>
      <p:pic>
        <p:nvPicPr>
          <p:cNvPr id="40" name="Graphic 39">
            <a:extLst>
              <a:ext uri="{FF2B5EF4-FFF2-40B4-BE49-F238E27FC236}">
                <a16:creationId xmlns:a16="http://schemas.microsoft.com/office/drawing/2014/main" id="{F715FD19-271B-954C-BB8E-1F2EADE4CABA}"/>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348286" y="3682815"/>
            <a:ext cx="469263" cy="469263"/>
          </a:xfrm>
          <a:prstGeom prst="rect">
            <a:avLst/>
          </a:prstGeom>
        </p:spPr>
      </p:pic>
      <p:pic>
        <p:nvPicPr>
          <p:cNvPr id="41" name="Graphic 40">
            <a:extLst>
              <a:ext uri="{FF2B5EF4-FFF2-40B4-BE49-F238E27FC236}">
                <a16:creationId xmlns:a16="http://schemas.microsoft.com/office/drawing/2014/main" id="{BB8A5007-E08C-1A49-9911-4D3066E5E547}"/>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413414" y="3727325"/>
            <a:ext cx="469263" cy="469263"/>
          </a:xfrm>
          <a:prstGeom prst="rect">
            <a:avLst/>
          </a:prstGeom>
        </p:spPr>
      </p:pic>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
        <p:nvSpPr>
          <p:cNvPr id="3" name="TextBox 3"/>
          <p:cNvSpPr txBox="1"/>
          <p:nvPr/>
        </p:nvSpPr>
        <p:spPr>
          <a:xfrm>
            <a:off x="7086600" y="6642100"/>
            <a:ext cx="3810000" cy="166449"/>
          </a:xfrm>
          <a:prstGeom prst="rect">
            <a:avLst/>
          </a:prstGeom>
        </p:spPr>
        <p:txBody>
          <a:bodyPr lIns="0" tIns="0" rIns="0" bIns="0" rtlCol="0" anchor="t" anchorCtr="0">
            <a:noAutofit/>
          </a:bodyPr>
          <a:lstStyle/>
          <a:p>
            <a:pPr algn="l">
              <a:defRPr/>
            </a:pPr>
            <a:r>
              <a:rPr lang="en-US" sz="800" b="0" i="0">
                <a:solidFill>
                  <a:srgbClr val="000000"/>
                </a:solidFill>
                <a:latin typeface="Courier"/>
              </a:rPr>
              <a:t>MGR0309232773759</a:t>
            </a:r>
            <a:endParaRPr lang="en-US"/>
          </a:p>
        </p:txBody>
      </p:sp>
    </p:spTree>
    <p:extLst>
      <p:ext uri="{BB962C8B-B14F-4D97-AF65-F5344CB8AC3E}">
        <p14:creationId xmlns:p14="http://schemas.microsoft.com/office/powerpoint/2010/main" val="193669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1C80DCC-EC96-8C4E-9C2F-682706C52EC1}"/>
              </a:ext>
            </a:extLst>
          </p:cNvPr>
          <p:cNvSpPr/>
          <p:nvPr/>
        </p:nvSpPr>
        <p:spPr>
          <a:xfrm>
            <a:off x="-7952" y="1159857"/>
            <a:ext cx="9143999" cy="491930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sp>
        <p:nvSpPr>
          <p:cNvPr id="23" name="Rectangle 22">
            <a:extLst>
              <a:ext uri="{FF2B5EF4-FFF2-40B4-BE49-F238E27FC236}">
                <a16:creationId xmlns:a16="http://schemas.microsoft.com/office/drawing/2014/main" id="{724C5293-F673-DE4A-8BF8-D0EA77BA8932}"/>
              </a:ext>
            </a:extLst>
          </p:cNvPr>
          <p:cNvSpPr/>
          <p:nvPr/>
        </p:nvSpPr>
        <p:spPr>
          <a:xfrm>
            <a:off x="321587" y="1486112"/>
            <a:ext cx="5133008"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005CB4E1-9904-7F42-944F-EB87E6DCC975}"/>
              </a:ext>
            </a:extLst>
          </p:cNvPr>
          <p:cNvSpPr/>
          <p:nvPr/>
        </p:nvSpPr>
        <p:spPr>
          <a:xfrm>
            <a:off x="316939" y="1486112"/>
            <a:ext cx="881139" cy="863737"/>
          </a:xfrm>
          <a:prstGeom prst="rect">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8C8B4CEC-6F32-6540-8081-4A0A445A69D4}"/>
              </a:ext>
            </a:extLst>
          </p:cNvPr>
          <p:cNvSpPr txBox="1"/>
          <p:nvPr/>
        </p:nvSpPr>
        <p:spPr>
          <a:xfrm>
            <a:off x="1350542" y="1564037"/>
            <a:ext cx="3952978" cy="707886"/>
          </a:xfrm>
          <a:prstGeom prst="rect">
            <a:avLst/>
          </a:prstGeom>
          <a:noFill/>
        </p:spPr>
        <p:txBody>
          <a:bodyPr wrap="square">
            <a:spAutoFit/>
          </a:bodyPr>
          <a:lstStyle/>
          <a:p>
            <a:pPr lvl="0">
              <a:defRPr/>
            </a:pPr>
            <a:r>
              <a:rPr lang="en-US" sz="2000" dirty="0"/>
              <a:t>Identify opportunities to improve your financial well-being</a:t>
            </a:r>
          </a:p>
        </p:txBody>
      </p:sp>
      <p:sp>
        <p:nvSpPr>
          <p:cNvPr id="41" name="Rectangle 40">
            <a:extLst>
              <a:ext uri="{FF2B5EF4-FFF2-40B4-BE49-F238E27FC236}">
                <a16:creationId xmlns:a16="http://schemas.microsoft.com/office/drawing/2014/main" id="{B275C3B5-F0FE-AB4E-8734-D7C14C32985B}"/>
              </a:ext>
            </a:extLst>
          </p:cNvPr>
          <p:cNvSpPr/>
          <p:nvPr/>
        </p:nvSpPr>
        <p:spPr>
          <a:xfrm>
            <a:off x="321587" y="4524561"/>
            <a:ext cx="5133008"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69CD6CBF-A9EE-4341-829F-A2DB42B8FDD8}"/>
              </a:ext>
            </a:extLst>
          </p:cNvPr>
          <p:cNvSpPr/>
          <p:nvPr/>
        </p:nvSpPr>
        <p:spPr>
          <a:xfrm>
            <a:off x="316939" y="4522689"/>
            <a:ext cx="881139" cy="863737"/>
          </a:xfrm>
          <a:prstGeom prst="rect">
            <a:avLst/>
          </a:prstGeom>
          <a:solidFill>
            <a:schemeClr val="tx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2086B1A6-AF35-1C4C-9DEB-5499517011C4}"/>
              </a:ext>
            </a:extLst>
          </p:cNvPr>
          <p:cNvSpPr txBox="1"/>
          <p:nvPr/>
        </p:nvSpPr>
        <p:spPr>
          <a:xfrm>
            <a:off x="1350542" y="4756374"/>
            <a:ext cx="3952978" cy="400110"/>
          </a:xfrm>
          <a:prstGeom prst="rect">
            <a:avLst/>
          </a:prstGeom>
          <a:noFill/>
        </p:spPr>
        <p:txBody>
          <a:bodyPr wrap="square">
            <a:spAutoFit/>
          </a:bodyPr>
          <a:lstStyle/>
          <a:p>
            <a:pPr lvl="0">
              <a:defRPr/>
            </a:pPr>
            <a:r>
              <a:rPr lang="en-US" sz="2000" dirty="0"/>
              <a:t>Get a plan for your future</a:t>
            </a:r>
          </a:p>
        </p:txBody>
      </p:sp>
      <p:sp>
        <p:nvSpPr>
          <p:cNvPr id="47" name="Rectangle 46">
            <a:extLst>
              <a:ext uri="{FF2B5EF4-FFF2-40B4-BE49-F238E27FC236}">
                <a16:creationId xmlns:a16="http://schemas.microsoft.com/office/drawing/2014/main" id="{76B6D3C7-E594-3840-BDF8-874CDAFA19F9}"/>
              </a:ext>
            </a:extLst>
          </p:cNvPr>
          <p:cNvSpPr/>
          <p:nvPr/>
        </p:nvSpPr>
        <p:spPr>
          <a:xfrm>
            <a:off x="321587" y="2510412"/>
            <a:ext cx="5133008"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BDAD2379-0F2E-C045-B25C-1979B5825794}"/>
              </a:ext>
            </a:extLst>
          </p:cNvPr>
          <p:cNvSpPr/>
          <p:nvPr/>
        </p:nvSpPr>
        <p:spPr>
          <a:xfrm>
            <a:off x="316939" y="2510412"/>
            <a:ext cx="881139" cy="863737"/>
          </a:xfrm>
          <a:prstGeom prst="rect">
            <a:avLst/>
          </a:prstGeom>
          <a:solidFill>
            <a:schemeClr val="accent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C42FE430-3370-0243-ACA7-67B55B1E1AC9}"/>
              </a:ext>
            </a:extLst>
          </p:cNvPr>
          <p:cNvSpPr txBox="1"/>
          <p:nvPr/>
        </p:nvSpPr>
        <p:spPr>
          <a:xfrm>
            <a:off x="1350541" y="2588337"/>
            <a:ext cx="4112445" cy="707886"/>
          </a:xfrm>
          <a:prstGeom prst="rect">
            <a:avLst/>
          </a:prstGeom>
          <a:noFill/>
        </p:spPr>
        <p:txBody>
          <a:bodyPr wrap="square">
            <a:spAutoFit/>
          </a:bodyPr>
          <a:lstStyle/>
          <a:p>
            <a:pPr lvl="0">
              <a:defRPr/>
            </a:pPr>
            <a:r>
              <a:rPr lang="en-US" sz="2000" spc="-20" dirty="0"/>
              <a:t>View all your finances in one place, set goals, and create a budget</a:t>
            </a:r>
          </a:p>
        </p:txBody>
      </p:sp>
      <p:sp>
        <p:nvSpPr>
          <p:cNvPr id="53" name="Rectangle 52">
            <a:extLst>
              <a:ext uri="{FF2B5EF4-FFF2-40B4-BE49-F238E27FC236}">
                <a16:creationId xmlns:a16="http://schemas.microsoft.com/office/drawing/2014/main" id="{5F5115D8-3A8F-7841-B34D-2AA6B9DDC9A6}"/>
              </a:ext>
            </a:extLst>
          </p:cNvPr>
          <p:cNvSpPr/>
          <p:nvPr/>
        </p:nvSpPr>
        <p:spPr>
          <a:xfrm>
            <a:off x="321587" y="3523140"/>
            <a:ext cx="5133008"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0C4951C4-74D3-DA42-8FDB-E966FF19DEB5}"/>
              </a:ext>
            </a:extLst>
          </p:cNvPr>
          <p:cNvSpPr/>
          <p:nvPr/>
        </p:nvSpPr>
        <p:spPr>
          <a:xfrm>
            <a:off x="316939" y="3523140"/>
            <a:ext cx="881139" cy="863737"/>
          </a:xfrm>
          <a:prstGeom prst="rect">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E274352F-D183-A84F-AF5E-A8B2E4A36A29}"/>
              </a:ext>
            </a:extLst>
          </p:cNvPr>
          <p:cNvSpPr txBox="1"/>
          <p:nvPr/>
        </p:nvSpPr>
        <p:spPr>
          <a:xfrm>
            <a:off x="1350542" y="3754953"/>
            <a:ext cx="3213506" cy="400110"/>
          </a:xfrm>
          <a:prstGeom prst="rect">
            <a:avLst/>
          </a:prstGeom>
          <a:noFill/>
        </p:spPr>
        <p:txBody>
          <a:bodyPr wrap="square">
            <a:spAutoFit/>
          </a:bodyPr>
          <a:lstStyle/>
          <a:p>
            <a:pPr lvl="0">
              <a:defRPr/>
            </a:pPr>
            <a:r>
              <a:rPr lang="en-US" sz="2000" dirty="0"/>
              <a:t>Prepare for emergencies</a:t>
            </a:r>
          </a:p>
        </p:txBody>
      </p:sp>
      <p:sp>
        <p:nvSpPr>
          <p:cNvPr id="2" name="Title 1">
            <a:extLst>
              <a:ext uri="{FF2B5EF4-FFF2-40B4-BE49-F238E27FC236}">
                <a16:creationId xmlns:a16="http://schemas.microsoft.com/office/drawing/2014/main" id="{4076360E-9070-40D3-8CC1-B02F9F5E0023}"/>
              </a:ext>
            </a:extLst>
          </p:cNvPr>
          <p:cNvSpPr>
            <a:spLocks noGrp="1"/>
          </p:cNvSpPr>
          <p:nvPr>
            <p:ph type="title"/>
          </p:nvPr>
        </p:nvSpPr>
        <p:spPr/>
        <p:txBody>
          <a:bodyPr/>
          <a:lstStyle/>
          <a:p>
            <a:r>
              <a:rPr lang="en-US" dirty="0"/>
              <a:t>Reduce your financial stress</a:t>
            </a:r>
          </a:p>
        </p:txBody>
      </p:sp>
      <p:sp>
        <p:nvSpPr>
          <p:cNvPr id="11" name="Slide Number Placeholder 10">
            <a:extLst>
              <a:ext uri="{FF2B5EF4-FFF2-40B4-BE49-F238E27FC236}">
                <a16:creationId xmlns:a16="http://schemas.microsoft.com/office/drawing/2014/main" id="{1C35B0CD-221D-4ABD-B095-99C38259F069}"/>
              </a:ext>
            </a:extLst>
          </p:cNvPr>
          <p:cNvSpPr>
            <a:spLocks noGrp="1"/>
          </p:cNvSpPr>
          <p:nvPr>
            <p:ph type="sldNum" sz="quarter" idx="12"/>
          </p:nvPr>
        </p:nvSpPr>
        <p:spPr/>
        <p:txBody>
          <a:bodyPr/>
          <a:lstStyle/>
          <a:p>
            <a:fld id="{BB333B34-C87C-402E-ABB0-13B7C9DEBBC4}" type="slidenum">
              <a:rPr lang="en-US" smtClean="0"/>
              <a:t>21</a:t>
            </a:fld>
            <a:endParaRPr lang="en-US" dirty="0"/>
          </a:p>
        </p:txBody>
      </p:sp>
      <p:pic>
        <p:nvPicPr>
          <p:cNvPr id="26" name="Graphic 25">
            <a:extLst>
              <a:ext uri="{FF2B5EF4-FFF2-40B4-BE49-F238E27FC236}">
                <a16:creationId xmlns:a16="http://schemas.microsoft.com/office/drawing/2014/main" id="{E9C491CE-E7A8-1147-9D68-150F7EA6BB8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1054" y="1639210"/>
            <a:ext cx="571500" cy="571500"/>
          </a:xfrm>
          <a:prstGeom prst="rect">
            <a:avLst/>
          </a:prstGeom>
        </p:spPr>
      </p:pic>
      <p:pic>
        <p:nvPicPr>
          <p:cNvPr id="30" name="Graphic 29">
            <a:extLst>
              <a:ext uri="{FF2B5EF4-FFF2-40B4-BE49-F238E27FC236}">
                <a16:creationId xmlns:a16="http://schemas.microsoft.com/office/drawing/2014/main" id="{7FB968C9-8864-B447-893A-C20705A31D9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1054" y="2635398"/>
            <a:ext cx="571500" cy="571500"/>
          </a:xfrm>
          <a:prstGeom prst="rect">
            <a:avLst/>
          </a:prstGeom>
        </p:spPr>
      </p:pic>
      <p:pic>
        <p:nvPicPr>
          <p:cNvPr id="35" name="Graphic 34">
            <a:extLst>
              <a:ext uri="{FF2B5EF4-FFF2-40B4-BE49-F238E27FC236}">
                <a16:creationId xmlns:a16="http://schemas.microsoft.com/office/drawing/2014/main" id="{26A5F761-64F5-514B-B08C-811B52D9771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71491" y="3662278"/>
            <a:ext cx="571500" cy="571500"/>
          </a:xfrm>
          <a:prstGeom prst="rect">
            <a:avLst/>
          </a:prstGeom>
        </p:spPr>
      </p:pic>
      <p:pic>
        <p:nvPicPr>
          <p:cNvPr id="56" name="Graphic 55">
            <a:extLst>
              <a:ext uri="{FF2B5EF4-FFF2-40B4-BE49-F238E27FC236}">
                <a16:creationId xmlns:a16="http://schemas.microsoft.com/office/drawing/2014/main" id="{D262F20C-0426-794C-8461-7C5CDB84952F}"/>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75136" y="4660864"/>
            <a:ext cx="571500" cy="571500"/>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
        <p:nvSpPr>
          <p:cNvPr id="4" name="TextBox 4"/>
          <p:cNvSpPr txBox="1"/>
          <p:nvPr/>
        </p:nvSpPr>
        <p:spPr>
          <a:xfrm>
            <a:off x="7086600" y="6642100"/>
            <a:ext cx="3810000" cy="166449"/>
          </a:xfrm>
          <a:prstGeom prst="rect">
            <a:avLst/>
          </a:prstGeom>
        </p:spPr>
        <p:txBody>
          <a:bodyPr lIns="0" tIns="0" rIns="0" bIns="0" rtlCol="0" anchor="t" anchorCtr="0">
            <a:noAutofit/>
          </a:bodyPr>
          <a:lstStyle/>
          <a:p>
            <a:pPr algn="l">
              <a:defRPr/>
            </a:pPr>
            <a:r>
              <a:rPr lang="en-US" sz="800" b="0" i="0">
                <a:solidFill>
                  <a:srgbClr val="000000"/>
                </a:solidFill>
                <a:latin typeface="Courier"/>
              </a:rPr>
              <a:t>MGR0309232773759</a:t>
            </a:r>
            <a:endParaRPr lang="en-US"/>
          </a:p>
        </p:txBody>
      </p:sp>
      <p:sp>
        <p:nvSpPr>
          <p:cNvPr id="6" name="Rectangle 5">
            <a:extLst>
              <a:ext uri="{FF2B5EF4-FFF2-40B4-BE49-F238E27FC236}">
                <a16:creationId xmlns:a16="http://schemas.microsoft.com/office/drawing/2014/main" id="{610AF8CB-CD33-A274-0429-7BF07E41F6AF}"/>
              </a:ext>
            </a:extLst>
          </p:cNvPr>
          <p:cNvSpPr/>
          <p:nvPr/>
        </p:nvSpPr>
        <p:spPr>
          <a:xfrm>
            <a:off x="5798904" y="1486112"/>
            <a:ext cx="881139" cy="863737"/>
          </a:xfrm>
          <a:prstGeom prst="rect">
            <a:avLst/>
          </a:prstGeom>
          <a:solidFill>
            <a:schemeClr val="accent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1BFE7F3-74D6-6C22-FB3E-2EAA98CBC85A}"/>
              </a:ext>
            </a:extLst>
          </p:cNvPr>
          <p:cNvSpPr txBox="1"/>
          <p:nvPr/>
        </p:nvSpPr>
        <p:spPr>
          <a:xfrm>
            <a:off x="5709952" y="2501681"/>
            <a:ext cx="3178865" cy="1554272"/>
          </a:xfrm>
          <a:prstGeom prst="rect">
            <a:avLst/>
          </a:prstGeom>
          <a:noFill/>
        </p:spPr>
        <p:txBody>
          <a:bodyPr wrap="square">
            <a:spAutoFit/>
          </a:bodyPr>
          <a:lstStyle/>
          <a:p>
            <a:pPr lvl="0" eaLnBrk="1" hangingPunct="1">
              <a:defRPr/>
            </a:pPr>
            <a:r>
              <a:rPr lang="en-US" altLang="en-US" sz="1900" dirty="0">
                <a:ea typeface="Geneva" pitchFamily="123" charset="-128"/>
                <a:cs typeface="Geneva" pitchFamily="123" charset="-128"/>
              </a:rPr>
              <a:t>Access your </a:t>
            </a:r>
            <a:br>
              <a:rPr lang="en-US" altLang="en-US" sz="1900" dirty="0">
                <a:ea typeface="Geneva" pitchFamily="123" charset="-128"/>
                <a:cs typeface="Geneva" pitchFamily="123" charset="-128"/>
              </a:rPr>
            </a:br>
            <a:r>
              <a:rPr lang="en-US" altLang="en-US" sz="1900" dirty="0">
                <a:ea typeface="Geneva" pitchFamily="123" charset="-128"/>
                <a:cs typeface="Geneva" pitchFamily="123" charset="-128"/>
              </a:rPr>
              <a:t>retirement plan on </a:t>
            </a:r>
            <a:r>
              <a:rPr lang="en-US" altLang="en-US" sz="1900" b="1" dirty="0" err="1">
                <a:ea typeface="Geneva" pitchFamily="123" charset="-128"/>
                <a:cs typeface="Geneva" pitchFamily="123" charset="-128"/>
              </a:rPr>
              <a:t>myplan.johnhancock.com</a:t>
            </a:r>
            <a:r>
              <a:rPr lang="en-US" altLang="en-US" sz="1900" b="1" dirty="0">
                <a:ea typeface="Geneva" pitchFamily="123" charset="-128"/>
                <a:cs typeface="Geneva" pitchFamily="123" charset="-128"/>
              </a:rPr>
              <a:t> </a:t>
            </a:r>
            <a:r>
              <a:rPr lang="en-US" altLang="en-US" sz="1900" dirty="0">
                <a:ea typeface="Geneva" pitchFamily="123" charset="-128"/>
                <a:cs typeface="Geneva" pitchFamily="123" charset="-128"/>
              </a:rPr>
              <a:t>or on John Hancock’s retirement app.</a:t>
            </a:r>
            <a:endParaRPr lang="en-US" altLang="en-US" sz="1900" b="0" i="0" dirty="0">
              <a:ea typeface="Geneva" pitchFamily="123" charset="-128"/>
              <a:cs typeface="Geneva" pitchFamily="123" charset="-128"/>
            </a:endParaRPr>
          </a:p>
        </p:txBody>
      </p:sp>
      <p:pic>
        <p:nvPicPr>
          <p:cNvPr id="9" name="Graphic 8">
            <a:extLst>
              <a:ext uri="{FF2B5EF4-FFF2-40B4-BE49-F238E27FC236}">
                <a16:creationId xmlns:a16="http://schemas.microsoft.com/office/drawing/2014/main" id="{FFBF911F-B2A1-4385-AA35-CEAF9D309C84}"/>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922146" y="1589133"/>
            <a:ext cx="627396" cy="627396"/>
          </a:xfrm>
          <a:prstGeom prst="rect">
            <a:avLst/>
          </a:prstGeom>
        </p:spPr>
      </p:pic>
      <p:pic>
        <p:nvPicPr>
          <p:cNvPr id="10" name="Graphic 9">
            <a:extLst>
              <a:ext uri="{FF2B5EF4-FFF2-40B4-BE49-F238E27FC236}">
                <a16:creationId xmlns:a16="http://schemas.microsoft.com/office/drawing/2014/main" id="{8FB42026-7A0E-CAB3-84A7-18380FDCAA9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58429" y="4229517"/>
            <a:ext cx="1532118" cy="1532118"/>
          </a:xfrm>
          <a:prstGeom prst="rect">
            <a:avLst/>
          </a:prstGeom>
        </p:spPr>
      </p:pic>
    </p:spTree>
    <p:extLst>
      <p:ext uri="{BB962C8B-B14F-4D97-AF65-F5344CB8AC3E}">
        <p14:creationId xmlns:p14="http://schemas.microsoft.com/office/powerpoint/2010/main" val="342146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dirty="0"/>
              <a:t>Take care </a:t>
            </a:r>
            <a:br>
              <a:rPr lang="en-US" sz="6000" dirty="0"/>
            </a:br>
            <a:r>
              <a:rPr lang="en-US" sz="6000" dirty="0"/>
              <a:t>of yourself, too!</a:t>
            </a:r>
          </a:p>
        </p:txBody>
      </p:sp>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
        <p:nvSpPr>
          <p:cNvPr id="4" name="TextBox 4"/>
          <p:cNvSpPr txBox="1"/>
          <p:nvPr/>
        </p:nvSpPr>
        <p:spPr>
          <a:xfrm>
            <a:off x="7086600" y="6642100"/>
            <a:ext cx="3810000" cy="166449"/>
          </a:xfrm>
          <a:prstGeom prst="rect">
            <a:avLst/>
          </a:prstGeom>
        </p:spPr>
        <p:txBody>
          <a:bodyPr lIns="0" tIns="0" rIns="0" bIns="0" rtlCol="0" anchor="t" anchorCtr="0">
            <a:noAutofit/>
          </a:bodyPr>
          <a:lstStyle/>
          <a:p>
            <a:pPr algn="l">
              <a:defRPr/>
            </a:pPr>
            <a:r>
              <a:rPr lang="en-US" sz="800" b="0" i="0">
                <a:solidFill>
                  <a:srgbClr val="000000"/>
                </a:solidFill>
                <a:latin typeface="Courier"/>
              </a:rPr>
              <a:t>MGR0309232773759</a:t>
            </a:r>
            <a:endParaRPr lang="en-US"/>
          </a:p>
        </p:txBody>
      </p:sp>
    </p:spTree>
    <p:custDataLst>
      <p:tags r:id="rId1"/>
    </p:custDataLst>
    <p:extLst>
      <p:ext uri="{BB962C8B-B14F-4D97-AF65-F5344CB8AC3E}">
        <p14:creationId xmlns:p14="http://schemas.microsoft.com/office/powerpoint/2010/main" val="355808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3CD60-D06A-4ABA-A18C-501410EB8F86}"/>
              </a:ext>
            </a:extLst>
          </p:cNvPr>
          <p:cNvSpPr>
            <a:spLocks noGrp="1"/>
          </p:cNvSpPr>
          <p:nvPr>
            <p:ph type="title"/>
          </p:nvPr>
        </p:nvSpPr>
        <p:spPr/>
        <p:txBody>
          <a:bodyPr/>
          <a:lstStyle/>
          <a:p>
            <a:r>
              <a:rPr lang="en-US" dirty="0"/>
              <a:t>Remember—your physical well-being matters, too </a:t>
            </a:r>
          </a:p>
        </p:txBody>
      </p:sp>
      <p:sp>
        <p:nvSpPr>
          <p:cNvPr id="7" name="Slide Number Placeholder 6">
            <a:extLst>
              <a:ext uri="{FF2B5EF4-FFF2-40B4-BE49-F238E27FC236}">
                <a16:creationId xmlns:a16="http://schemas.microsoft.com/office/drawing/2014/main" id="{41418231-F9E7-4681-917B-4FA75C96CBE8}"/>
              </a:ext>
            </a:extLst>
          </p:cNvPr>
          <p:cNvSpPr>
            <a:spLocks noGrp="1"/>
          </p:cNvSpPr>
          <p:nvPr>
            <p:ph type="sldNum" sz="quarter" idx="12"/>
          </p:nvPr>
        </p:nvSpPr>
        <p:spPr/>
        <p:txBody>
          <a:bodyPr/>
          <a:lstStyle/>
          <a:p>
            <a:fld id="{BB333B34-C87C-402E-ABB0-13B7C9DEBBC4}" type="slidenum">
              <a:rPr lang="en-US" smtClean="0"/>
              <a:t>23</a:t>
            </a:fld>
            <a:endParaRPr lang="en-US" dirty="0"/>
          </a:p>
        </p:txBody>
      </p:sp>
      <p:sp>
        <p:nvSpPr>
          <p:cNvPr id="9" name="Rectangle 8">
            <a:extLst>
              <a:ext uri="{FF2B5EF4-FFF2-40B4-BE49-F238E27FC236}">
                <a16:creationId xmlns:a16="http://schemas.microsoft.com/office/drawing/2014/main" id="{A2D4AE00-78FF-3F48-A6CA-87F0238AA705}"/>
              </a:ext>
            </a:extLst>
          </p:cNvPr>
          <p:cNvSpPr/>
          <p:nvPr/>
        </p:nvSpPr>
        <p:spPr>
          <a:xfrm>
            <a:off x="398464" y="1482747"/>
            <a:ext cx="1921224" cy="12224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4000" rIns="182880" bIns="45720" numCol="1" spcCol="0" rtlCol="0" fromWordArt="0" anchor="t" anchorCtr="0" forceAA="0" compatLnSpc="1">
            <a:prstTxWarp prst="textNoShape">
              <a:avLst/>
            </a:prstTxWarp>
            <a:noAutofit/>
          </a:bodyPr>
          <a:lstStyle/>
          <a:p>
            <a:pPr lvl="0"/>
            <a:r>
              <a:rPr lang="en-US" dirty="0"/>
              <a:t>Exercise</a:t>
            </a:r>
          </a:p>
        </p:txBody>
      </p:sp>
      <p:sp>
        <p:nvSpPr>
          <p:cNvPr id="11" name="Rectangle 10">
            <a:extLst>
              <a:ext uri="{FF2B5EF4-FFF2-40B4-BE49-F238E27FC236}">
                <a16:creationId xmlns:a16="http://schemas.microsoft.com/office/drawing/2014/main" id="{BC4BC138-3E6E-3D42-A93B-A1D0FE522A49}"/>
              </a:ext>
            </a:extLst>
          </p:cNvPr>
          <p:cNvSpPr/>
          <p:nvPr/>
        </p:nvSpPr>
        <p:spPr>
          <a:xfrm>
            <a:off x="2496772" y="1482747"/>
            <a:ext cx="1921224" cy="12224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4000" rIns="182880" bIns="45720" numCol="1" spcCol="0" rtlCol="0" fromWordArt="0" anchor="t" anchorCtr="0" forceAA="0" compatLnSpc="1">
            <a:prstTxWarp prst="textNoShape">
              <a:avLst/>
            </a:prstTxWarp>
            <a:noAutofit/>
          </a:bodyPr>
          <a:lstStyle/>
          <a:p>
            <a:pPr lvl="0"/>
            <a:r>
              <a:rPr lang="en-US" dirty="0"/>
              <a:t>Yoga</a:t>
            </a:r>
          </a:p>
        </p:txBody>
      </p:sp>
      <p:sp>
        <p:nvSpPr>
          <p:cNvPr id="12" name="Rectangle 11">
            <a:extLst>
              <a:ext uri="{FF2B5EF4-FFF2-40B4-BE49-F238E27FC236}">
                <a16:creationId xmlns:a16="http://schemas.microsoft.com/office/drawing/2014/main" id="{F5975B4A-9952-8E4C-B9B6-33943163E2C4}"/>
              </a:ext>
            </a:extLst>
          </p:cNvPr>
          <p:cNvSpPr/>
          <p:nvPr/>
        </p:nvSpPr>
        <p:spPr>
          <a:xfrm>
            <a:off x="4595080" y="1482747"/>
            <a:ext cx="1921224" cy="12224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4000" rIns="182880" bIns="45720" numCol="1" spcCol="0" rtlCol="0" fromWordArt="0" anchor="t" anchorCtr="0" forceAA="0" compatLnSpc="1">
            <a:prstTxWarp prst="textNoShape">
              <a:avLst/>
            </a:prstTxWarp>
            <a:noAutofit/>
          </a:bodyPr>
          <a:lstStyle/>
          <a:p>
            <a:pPr lvl="0"/>
            <a:r>
              <a:rPr lang="en-US" dirty="0"/>
              <a:t>Deep breathing exercises</a:t>
            </a:r>
          </a:p>
        </p:txBody>
      </p:sp>
      <p:sp>
        <p:nvSpPr>
          <p:cNvPr id="13" name="Rectangle 12">
            <a:extLst>
              <a:ext uri="{FF2B5EF4-FFF2-40B4-BE49-F238E27FC236}">
                <a16:creationId xmlns:a16="http://schemas.microsoft.com/office/drawing/2014/main" id="{FD1F7856-F024-7441-AE83-B18BCDA63213}"/>
              </a:ext>
            </a:extLst>
          </p:cNvPr>
          <p:cNvSpPr/>
          <p:nvPr/>
        </p:nvSpPr>
        <p:spPr>
          <a:xfrm>
            <a:off x="6693388" y="1482747"/>
            <a:ext cx="1921224" cy="12224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4000" rIns="182880" bIns="45720" numCol="1" spcCol="0" rtlCol="0" fromWordArt="0" anchor="t" anchorCtr="0" forceAA="0" compatLnSpc="1">
            <a:prstTxWarp prst="textNoShape">
              <a:avLst/>
            </a:prstTxWarp>
            <a:noAutofit/>
          </a:bodyPr>
          <a:lstStyle/>
          <a:p>
            <a:pPr lvl="0"/>
            <a:r>
              <a:rPr lang="en-US" dirty="0"/>
              <a:t>Meditation</a:t>
            </a:r>
          </a:p>
        </p:txBody>
      </p:sp>
      <p:sp>
        <p:nvSpPr>
          <p:cNvPr id="14" name="Rectangle 13">
            <a:extLst>
              <a:ext uri="{FF2B5EF4-FFF2-40B4-BE49-F238E27FC236}">
                <a16:creationId xmlns:a16="http://schemas.microsoft.com/office/drawing/2014/main" id="{0FF08286-F394-EF45-9FD1-D6870E1E5102}"/>
              </a:ext>
            </a:extLst>
          </p:cNvPr>
          <p:cNvSpPr/>
          <p:nvPr/>
        </p:nvSpPr>
        <p:spPr>
          <a:xfrm>
            <a:off x="341799" y="986006"/>
            <a:ext cx="3188693" cy="400110"/>
          </a:xfrm>
          <a:prstGeom prst="rect">
            <a:avLst/>
          </a:prstGeom>
        </p:spPr>
        <p:txBody>
          <a:bodyPr wrap="none">
            <a:spAutoFit/>
          </a:bodyPr>
          <a:lstStyle/>
          <a:p>
            <a:pPr lvl="0"/>
            <a:r>
              <a:rPr lang="en-US" sz="2000" b="1" dirty="0"/>
              <a:t>Regular physical activity</a:t>
            </a:r>
          </a:p>
        </p:txBody>
      </p:sp>
      <p:sp>
        <p:nvSpPr>
          <p:cNvPr id="15" name="Rectangle 14">
            <a:extLst>
              <a:ext uri="{FF2B5EF4-FFF2-40B4-BE49-F238E27FC236}">
                <a16:creationId xmlns:a16="http://schemas.microsoft.com/office/drawing/2014/main" id="{8C4C5576-FA75-0943-8521-10712FE24DFD}"/>
              </a:ext>
            </a:extLst>
          </p:cNvPr>
          <p:cNvSpPr/>
          <p:nvPr/>
        </p:nvSpPr>
        <p:spPr>
          <a:xfrm>
            <a:off x="341799" y="2965320"/>
            <a:ext cx="5136342" cy="400110"/>
          </a:xfrm>
          <a:prstGeom prst="rect">
            <a:avLst/>
          </a:prstGeom>
        </p:spPr>
        <p:txBody>
          <a:bodyPr wrap="none">
            <a:spAutoFit/>
          </a:bodyPr>
          <a:lstStyle/>
          <a:p>
            <a:pPr lvl="0" fontAlgn="base"/>
            <a:r>
              <a:rPr lang="en-US" sz="2000" b="1" dirty="0"/>
              <a:t>Spend time with family and close friends</a:t>
            </a:r>
          </a:p>
        </p:txBody>
      </p:sp>
      <p:sp>
        <p:nvSpPr>
          <p:cNvPr id="16" name="Rectangle 15">
            <a:extLst>
              <a:ext uri="{FF2B5EF4-FFF2-40B4-BE49-F238E27FC236}">
                <a16:creationId xmlns:a16="http://schemas.microsoft.com/office/drawing/2014/main" id="{35F5E9CC-C7F4-E440-9D16-2960B4CA4E40}"/>
              </a:ext>
            </a:extLst>
          </p:cNvPr>
          <p:cNvSpPr/>
          <p:nvPr/>
        </p:nvSpPr>
        <p:spPr>
          <a:xfrm>
            <a:off x="398464" y="3408568"/>
            <a:ext cx="1921224" cy="12224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4000" rIns="182880" bIns="45720" numCol="1" spcCol="0" rtlCol="0" fromWordArt="0" anchor="t" anchorCtr="0" forceAA="0" compatLnSpc="1">
            <a:prstTxWarp prst="textNoShape">
              <a:avLst/>
            </a:prstTxWarp>
            <a:noAutofit/>
          </a:bodyPr>
          <a:lstStyle/>
          <a:p>
            <a:pPr lvl="0" fontAlgn="base"/>
            <a:r>
              <a:rPr lang="en-US" dirty="0"/>
              <a:t>Give and get support</a:t>
            </a:r>
          </a:p>
        </p:txBody>
      </p:sp>
      <p:sp>
        <p:nvSpPr>
          <p:cNvPr id="17" name="Rectangle 16">
            <a:extLst>
              <a:ext uri="{FF2B5EF4-FFF2-40B4-BE49-F238E27FC236}">
                <a16:creationId xmlns:a16="http://schemas.microsoft.com/office/drawing/2014/main" id="{664D8FB9-B382-D24F-8A53-ECCA5206ED00}"/>
              </a:ext>
            </a:extLst>
          </p:cNvPr>
          <p:cNvSpPr/>
          <p:nvPr/>
        </p:nvSpPr>
        <p:spPr>
          <a:xfrm>
            <a:off x="2496772" y="3408568"/>
            <a:ext cx="1921224" cy="12224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4000" rIns="182880" bIns="45720" numCol="1" spcCol="0" rtlCol="0" fromWordArt="0" anchor="t" anchorCtr="0" forceAA="0" compatLnSpc="1">
            <a:prstTxWarp prst="textNoShape">
              <a:avLst/>
            </a:prstTxWarp>
            <a:noAutofit/>
          </a:bodyPr>
          <a:lstStyle/>
          <a:p>
            <a:pPr lvl="0" fontAlgn="base"/>
            <a:r>
              <a:rPr lang="en-US" dirty="0"/>
              <a:t>Have fun</a:t>
            </a:r>
          </a:p>
        </p:txBody>
      </p:sp>
      <p:sp>
        <p:nvSpPr>
          <p:cNvPr id="21" name="Rectangle 20">
            <a:extLst>
              <a:ext uri="{FF2B5EF4-FFF2-40B4-BE49-F238E27FC236}">
                <a16:creationId xmlns:a16="http://schemas.microsoft.com/office/drawing/2014/main" id="{AAE82445-A7ED-DE47-8E56-EC8BBF4F321F}"/>
              </a:ext>
            </a:extLst>
          </p:cNvPr>
          <p:cNvSpPr/>
          <p:nvPr/>
        </p:nvSpPr>
        <p:spPr>
          <a:xfrm>
            <a:off x="422411" y="5066145"/>
            <a:ext cx="8192201" cy="7921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ctr" fontAlgn="base"/>
            <a:r>
              <a:rPr lang="en-US" sz="2000" b="1" dirty="0">
                <a:solidFill>
                  <a:schemeClr val="bg1"/>
                </a:solidFill>
              </a:rPr>
              <a:t>Make smart choices for your health </a:t>
            </a:r>
            <a:r>
              <a:rPr lang="en-US" sz="2000" b="1" i="1" dirty="0">
                <a:solidFill>
                  <a:schemeClr val="bg1"/>
                </a:solidFill>
              </a:rPr>
              <a:t>and </a:t>
            </a:r>
            <a:r>
              <a:rPr lang="en-US" sz="2000" b="1" dirty="0">
                <a:solidFill>
                  <a:schemeClr val="bg1"/>
                </a:solidFill>
              </a:rPr>
              <a:t>your wealth.</a:t>
            </a:r>
          </a:p>
        </p:txBody>
      </p:sp>
      <p:pic>
        <p:nvPicPr>
          <p:cNvPr id="18" name="Graphic 17">
            <a:extLst>
              <a:ext uri="{FF2B5EF4-FFF2-40B4-BE49-F238E27FC236}">
                <a16:creationId xmlns:a16="http://schemas.microsoft.com/office/drawing/2014/main" id="{6EA1BF92-B201-654F-A2A0-A60F1207EB3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53846" y="1950723"/>
            <a:ext cx="571500" cy="571500"/>
          </a:xfrm>
          <a:prstGeom prst="rect">
            <a:avLst/>
          </a:prstGeom>
        </p:spPr>
      </p:pic>
      <p:pic>
        <p:nvPicPr>
          <p:cNvPr id="19" name="Graphic 18">
            <a:extLst>
              <a:ext uri="{FF2B5EF4-FFF2-40B4-BE49-F238E27FC236}">
                <a16:creationId xmlns:a16="http://schemas.microsoft.com/office/drawing/2014/main" id="{A6495A9B-B435-564F-A029-33BFCE1CD7F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81092" y="1983225"/>
            <a:ext cx="571500" cy="571500"/>
          </a:xfrm>
          <a:prstGeom prst="rect">
            <a:avLst/>
          </a:prstGeom>
        </p:spPr>
      </p:pic>
      <p:pic>
        <p:nvPicPr>
          <p:cNvPr id="20" name="Graphic 19">
            <a:extLst>
              <a:ext uri="{FF2B5EF4-FFF2-40B4-BE49-F238E27FC236}">
                <a16:creationId xmlns:a16="http://schemas.microsoft.com/office/drawing/2014/main" id="{9202ABE2-5DC9-3243-B23A-BD9CB61AE08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892101" y="2017850"/>
            <a:ext cx="571500" cy="571500"/>
          </a:xfrm>
          <a:prstGeom prst="rect">
            <a:avLst/>
          </a:prstGeom>
        </p:spPr>
      </p:pic>
      <p:pic>
        <p:nvPicPr>
          <p:cNvPr id="22" name="Graphic 21">
            <a:extLst>
              <a:ext uri="{FF2B5EF4-FFF2-40B4-BE49-F238E27FC236}">
                <a16:creationId xmlns:a16="http://schemas.microsoft.com/office/drawing/2014/main" id="{91FE0094-115F-9543-AFDA-907FEF00CB3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43420" y="1977988"/>
            <a:ext cx="571500" cy="571500"/>
          </a:xfrm>
          <a:prstGeom prst="rect">
            <a:avLst/>
          </a:prstGeom>
        </p:spPr>
      </p:pic>
      <p:pic>
        <p:nvPicPr>
          <p:cNvPr id="23" name="Graphic 22">
            <a:extLst>
              <a:ext uri="{FF2B5EF4-FFF2-40B4-BE49-F238E27FC236}">
                <a16:creationId xmlns:a16="http://schemas.microsoft.com/office/drawing/2014/main" id="{515A9200-A5A7-D644-BBFD-D838B753A03F}"/>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622939" y="3945860"/>
            <a:ext cx="571500" cy="571500"/>
          </a:xfrm>
          <a:prstGeom prst="rect">
            <a:avLst/>
          </a:prstGeom>
        </p:spPr>
      </p:pic>
      <p:pic>
        <p:nvPicPr>
          <p:cNvPr id="24" name="Graphic 23">
            <a:extLst>
              <a:ext uri="{FF2B5EF4-FFF2-40B4-BE49-F238E27FC236}">
                <a16:creationId xmlns:a16="http://schemas.microsoft.com/office/drawing/2014/main" id="{3F131504-8666-0344-8F6C-C3C48379D7EB}"/>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659480" y="3906105"/>
            <a:ext cx="571500" cy="571500"/>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
        <p:nvSpPr>
          <p:cNvPr id="4" name="TextBox 4"/>
          <p:cNvSpPr txBox="1"/>
          <p:nvPr/>
        </p:nvSpPr>
        <p:spPr>
          <a:xfrm>
            <a:off x="7086600" y="6642100"/>
            <a:ext cx="3810000" cy="166449"/>
          </a:xfrm>
          <a:prstGeom prst="rect">
            <a:avLst/>
          </a:prstGeom>
        </p:spPr>
        <p:txBody>
          <a:bodyPr lIns="0" tIns="0" rIns="0" bIns="0" rtlCol="0" anchor="t" anchorCtr="0">
            <a:noAutofit/>
          </a:bodyPr>
          <a:lstStyle/>
          <a:p>
            <a:pPr algn="l">
              <a:defRPr/>
            </a:pPr>
            <a:r>
              <a:rPr lang="en-US" sz="800" b="0" i="0">
                <a:solidFill>
                  <a:srgbClr val="000000"/>
                </a:solidFill>
                <a:latin typeface="Courier"/>
              </a:rPr>
              <a:t>MGR0309232773759</a:t>
            </a:r>
            <a:endParaRPr lang="en-US"/>
          </a:p>
        </p:txBody>
      </p:sp>
    </p:spTree>
    <p:extLst>
      <p:ext uri="{BB962C8B-B14F-4D97-AF65-F5344CB8AC3E}">
        <p14:creationId xmlns:p14="http://schemas.microsoft.com/office/powerpoint/2010/main" val="254692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a:noFill/>
        </p:spPr>
        <p:txBody>
          <a:bodyPr/>
          <a:lstStyle/>
          <a:p>
            <a:pPr eaLnBrk="1" hangingPunct="1"/>
            <a:r>
              <a:rPr lang="en-US" altLang="en-US" dirty="0">
                <a:cs typeface="Century Gothic" panose="020B0502020202020204" pitchFamily="34" charset="0"/>
              </a:rPr>
              <a:t>Important information</a:t>
            </a:r>
          </a:p>
        </p:txBody>
      </p:sp>
      <p:sp>
        <p:nvSpPr>
          <p:cNvPr id="2" name="Content Placeholder 1">
            <a:extLst>
              <a:ext uri="{FF2B5EF4-FFF2-40B4-BE49-F238E27FC236}">
                <a16:creationId xmlns:a16="http://schemas.microsoft.com/office/drawing/2014/main" id="{8FB157C1-6A7D-4E3E-92CB-EF71BDE3241C}"/>
              </a:ext>
            </a:extLst>
          </p:cNvPr>
          <p:cNvSpPr>
            <a:spLocks noGrp="1"/>
          </p:cNvSpPr>
          <p:nvPr>
            <p:ph idx="1"/>
          </p:nvPr>
        </p:nvSpPr>
        <p:spPr>
          <a:xfrm>
            <a:off x="398463" y="1660931"/>
            <a:ext cx="8347076" cy="4584842"/>
          </a:xfrm>
        </p:spPr>
        <p:txBody>
          <a:bodyPr/>
          <a:lstStyle/>
          <a:p>
            <a:pPr marL="0" indent="0">
              <a:lnSpc>
                <a:spcPct val="100000"/>
              </a:lnSpc>
              <a:spcBef>
                <a:spcPts val="0"/>
              </a:spcBef>
              <a:buNone/>
              <a:tabLst>
                <a:tab pos="6743700" algn="l"/>
              </a:tabLst>
              <a:defRPr/>
            </a:pPr>
            <a:r>
              <a:rPr lang="en-US" sz="1000" dirty="0">
                <a:effectLst/>
                <a:ea typeface="Calibri" panose="020F0502020204030204" pitchFamily="34" charset="0"/>
                <a:cs typeface="Calibri" panose="020F0502020204030204" pitchFamily="34" charset="0"/>
              </a:rPr>
              <a:t>In November 2022, John Hancock commissioned our ninth annual financial stress and well-being survey with the research firm Edelman </a:t>
            </a:r>
            <a:r>
              <a:rPr lang="en-US" sz="1000" dirty="0">
                <a:effectLst/>
                <a:ea typeface="Calibri" panose="020F0502020204030204" pitchFamily="34" charset="0"/>
                <a:cs typeface="Times New Roman" panose="02020603050405020304" pitchFamily="18" charset="0"/>
              </a:rPr>
              <a:t>Public Relations Worldwide Canada Inc. </a:t>
            </a:r>
            <a:r>
              <a:rPr lang="en-US" sz="1000" dirty="0">
                <a:effectLst/>
                <a:ea typeface="Calibri" panose="020F0502020204030204" pitchFamily="34" charset="0"/>
                <a:cs typeface="Calibri" panose="020F0502020204030204" pitchFamily="34" charset="0"/>
              </a:rPr>
              <a:t>(Edelman). An online survey of 3,825 John Hancock plan participants was conducted between 11/29/22 and 12/14/22 to learn more about individual stress levels, their causes and effects, and strategies for relief. This information is general in nature and is not intended to constitute legal or investment advice. This report presents the results of research conducted by Edelman on behalf of John Hancock. Edelman and John Hancock are not affiliated, and neither is responsible for the liabilities of the other. The objectives of this study were to (1) </a:t>
            </a:r>
            <a:r>
              <a:rPr lang="en-US" sz="1000" dirty="0">
                <a:solidFill>
                  <a:srgbClr val="0A0A0A"/>
                </a:solidFill>
                <a:ea typeface="Calibri" panose="020F0502020204030204" pitchFamily="34" charset="0"/>
                <a:cs typeface="Calibri" panose="020F0502020204030204" pitchFamily="34" charset="0"/>
              </a:rPr>
              <a:t>u</a:t>
            </a:r>
            <a:r>
              <a:rPr lang="en-US" sz="1000" dirty="0">
                <a:solidFill>
                  <a:srgbClr val="0A0A0A"/>
                </a:solidFill>
                <a:effectLst/>
                <a:ea typeface="Calibri" panose="020F0502020204030204" pitchFamily="34" charset="0"/>
                <a:cs typeface="Calibri" panose="020F0502020204030204" pitchFamily="34" charset="0"/>
              </a:rPr>
              <a:t>nderstand and track, over time, the financial situation and level of financial stress American retirement plan participants are experiencing;</a:t>
            </a:r>
            <a:r>
              <a:rPr lang="en-US" sz="1000" dirty="0">
                <a:effectLst/>
                <a:ea typeface="Calibri" panose="020F0502020204030204" pitchFamily="34" charset="0"/>
                <a:cs typeface="Calibri" panose="020F0502020204030204" pitchFamily="34" charset="0"/>
              </a:rPr>
              <a:t> (2) </a:t>
            </a:r>
            <a:r>
              <a:rPr lang="en-US" sz="1000" dirty="0">
                <a:solidFill>
                  <a:srgbClr val="0A0A0A"/>
                </a:solidFill>
                <a:ea typeface="Calibri" panose="020F0502020204030204" pitchFamily="34" charset="0"/>
                <a:cs typeface="Calibri" panose="020F0502020204030204" pitchFamily="34" charset="0"/>
              </a:rPr>
              <a:t>u</a:t>
            </a:r>
            <a:r>
              <a:rPr lang="en-US" sz="1000" dirty="0">
                <a:solidFill>
                  <a:srgbClr val="0A0A0A"/>
                </a:solidFill>
                <a:effectLst/>
                <a:ea typeface="Calibri" panose="020F0502020204030204" pitchFamily="34" charset="0"/>
                <a:cs typeface="Calibri" panose="020F0502020204030204" pitchFamily="34" charset="0"/>
              </a:rPr>
              <a:t>ncover the key triggers of financial stress</a:t>
            </a:r>
            <a:r>
              <a:rPr lang="en-US" sz="1000" dirty="0">
                <a:effectLst/>
                <a:ea typeface="Calibri" panose="020F0502020204030204" pitchFamily="34" charset="0"/>
                <a:cs typeface="Calibri" panose="020F0502020204030204" pitchFamily="34" charset="0"/>
              </a:rPr>
              <a:t>; (3) </a:t>
            </a:r>
            <a:r>
              <a:rPr lang="en-US" sz="1000" dirty="0">
                <a:solidFill>
                  <a:srgbClr val="0A0A0A"/>
                </a:solidFill>
                <a:ea typeface="Calibri" panose="020F0502020204030204" pitchFamily="34" charset="0"/>
                <a:cs typeface="Calibri" panose="020F0502020204030204" pitchFamily="34" charset="0"/>
              </a:rPr>
              <a:t>u</a:t>
            </a:r>
            <a:r>
              <a:rPr lang="en-US" sz="1000" dirty="0">
                <a:solidFill>
                  <a:srgbClr val="0A0A0A"/>
                </a:solidFill>
                <a:effectLst/>
                <a:ea typeface="Calibri" panose="020F0502020204030204" pitchFamily="34" charset="0"/>
                <a:cs typeface="Calibri" panose="020F0502020204030204" pitchFamily="34" charset="0"/>
              </a:rPr>
              <a:t>nderstand how financial behavior and planning affect and ameliorate financial stress</a:t>
            </a:r>
            <a:r>
              <a:rPr lang="en-US" sz="1000" dirty="0">
                <a:effectLst/>
                <a:ea typeface="Calibri" panose="020F0502020204030204" pitchFamily="34" charset="0"/>
                <a:cs typeface="Calibri" panose="020F0502020204030204" pitchFamily="34" charset="0"/>
              </a:rPr>
              <a:t>; and (4)</a:t>
            </a:r>
            <a:r>
              <a:rPr lang="en-US" sz="1000" dirty="0">
                <a:solidFill>
                  <a:srgbClr val="0A0A0A"/>
                </a:solidFill>
                <a:effectLst/>
                <a:ea typeface="Calibri" panose="020F0502020204030204" pitchFamily="34" charset="0"/>
                <a:cs typeface="Calibri" panose="020F0502020204030204" pitchFamily="34" charset="0"/>
              </a:rPr>
              <a:t> assess levels of retirement preparation and readiness</a:t>
            </a:r>
            <a:r>
              <a:rPr lang="en-US" sz="1000" dirty="0">
                <a:effectLst/>
                <a:ea typeface="Calibri" panose="020F0502020204030204" pitchFamily="34" charset="0"/>
                <a:cs typeface="Calibri" panose="020F0502020204030204" pitchFamily="34" charset="0"/>
              </a:rPr>
              <a:t>. It was an online survey with an average survey length of approximately 18 minutes per respondent. All statistical testing is done at 0.99 significance levels. The maximum margin of sampling error at the 99% confidence level is ± 2.1% Percentages in the tables and charts may not total to 100 due to rounding and/or missing categories.</a:t>
            </a:r>
            <a:endParaRPr lang="en-US" sz="1000" dirty="0">
              <a:effectLst/>
              <a:ea typeface="Calibri" panose="020F0502020204030204" pitchFamily="34" charset="0"/>
              <a:cs typeface="Times New Roman" panose="02020603050405020304" pitchFamily="18" charset="0"/>
            </a:endParaRPr>
          </a:p>
          <a:p>
            <a:pPr marL="0" indent="0">
              <a:lnSpc>
                <a:spcPct val="100000"/>
              </a:lnSpc>
              <a:spcBef>
                <a:spcPts val="0"/>
              </a:spcBef>
              <a:buNone/>
              <a:tabLst>
                <a:tab pos="6743700" algn="l"/>
              </a:tabLst>
              <a:defRPr/>
            </a:pPr>
            <a:endParaRPr lang="en-US" altLang="en-US" sz="1000" kern="0" dirty="0"/>
          </a:p>
          <a:p>
            <a:pPr marL="0" indent="0">
              <a:lnSpc>
                <a:spcPct val="100000"/>
              </a:lnSpc>
              <a:spcBef>
                <a:spcPts val="0"/>
              </a:spcBef>
              <a:buNone/>
              <a:tabLst>
                <a:tab pos="6743700" algn="l"/>
              </a:tabLst>
              <a:defRPr/>
            </a:pPr>
            <a:r>
              <a:rPr lang="en-US" altLang="en-US" sz="1000" kern="0" dirty="0"/>
              <a:t>The content of this presentation is for general information only and is believed to be accurate and reliable as of the presentation date, but may be subject to change. It is not intended to provide investment, tax, plan design, or legal advice (unless otherwise indicated). Please consult your own independent advisor as to any investment, tax, or legal statements made.</a:t>
            </a:r>
          </a:p>
          <a:p>
            <a:pPr marL="0" indent="0">
              <a:lnSpc>
                <a:spcPct val="100000"/>
              </a:lnSpc>
              <a:spcBef>
                <a:spcPts val="0"/>
              </a:spcBef>
              <a:buNone/>
              <a:tabLst>
                <a:tab pos="6743700" algn="l"/>
              </a:tabLst>
              <a:defRPr/>
            </a:pPr>
            <a:endParaRPr lang="en-US" altLang="en-US" sz="1000" kern="0" dirty="0"/>
          </a:p>
          <a:p>
            <a:pPr marL="0" indent="0">
              <a:lnSpc>
                <a:spcPct val="100000"/>
              </a:lnSpc>
              <a:spcBef>
                <a:spcPts val="0"/>
              </a:spcBef>
              <a:buNone/>
              <a:tabLst>
                <a:tab pos="6743700" algn="l"/>
              </a:tabLst>
              <a:defRPr/>
            </a:pPr>
            <a:r>
              <a:rPr lang="en-US" altLang="en-US" sz="1000" kern="0" dirty="0"/>
              <a:t>John Hancock Retirement Plan Services LLC provides administrative and/or recordkeeping services to sponsors or administrators of retirement plans through an open-architecture platform. John Hancock Trust Company LLC provides trust and custodial services to such plans. Group annuity contracts and recordkeeping agreements are issued by John Hancock Life Insurance Company (U.S.A.), Boston, MA (not licensed in NY), and John Hancock Life Insurance Company of New York, Valhalla, NY. Product features and availability may differ by state. All entities do business under certain instances using the John Hancock brand name. Each entity makes available a platform of investment alternatives to sponsors or administrators of retirement plans without regard to the individualized needs of any plan. Unless otherwise specifically stated in writing, each entity does not, and is not undertaking to, provide impartial investment advice or give advice in a fiduciary capacity. Securities are offered through John Hancock Distributors LLC, member FINRA, SIPC.</a:t>
            </a:r>
          </a:p>
          <a:p>
            <a:pPr marL="0" indent="0">
              <a:lnSpc>
                <a:spcPct val="100000"/>
              </a:lnSpc>
              <a:spcBef>
                <a:spcPts val="0"/>
              </a:spcBef>
              <a:buNone/>
              <a:tabLst>
                <a:tab pos="6743700" algn="l"/>
              </a:tabLst>
              <a:defRPr/>
            </a:pPr>
            <a:endParaRPr lang="en-US" altLang="en-US" sz="1000" kern="0" dirty="0"/>
          </a:p>
          <a:p>
            <a:pPr marL="0" indent="0">
              <a:lnSpc>
                <a:spcPct val="100000"/>
              </a:lnSpc>
              <a:spcBef>
                <a:spcPts val="0"/>
              </a:spcBef>
              <a:buNone/>
              <a:tabLst>
                <a:tab pos="6743700" algn="l"/>
              </a:tabLst>
              <a:defRPr/>
            </a:pPr>
            <a:r>
              <a:rPr lang="en-US" altLang="en-US" sz="1000" kern="0" dirty="0"/>
              <a:t>NOT FDIC INSURED. MAY LOSE VALUE. NOT BANK GUARANTEED.</a:t>
            </a:r>
          </a:p>
          <a:p>
            <a:pPr marL="0" indent="0">
              <a:lnSpc>
                <a:spcPct val="100000"/>
              </a:lnSpc>
              <a:spcBef>
                <a:spcPts val="0"/>
              </a:spcBef>
              <a:buNone/>
              <a:tabLst>
                <a:tab pos="6743700" algn="l"/>
              </a:tabLst>
              <a:defRPr/>
            </a:pPr>
            <a:endParaRPr lang="en-US" altLang="en-US" sz="1000" kern="0" dirty="0"/>
          </a:p>
          <a:p>
            <a:pPr marL="0" indent="0">
              <a:lnSpc>
                <a:spcPct val="100000"/>
              </a:lnSpc>
              <a:spcBef>
                <a:spcPts val="0"/>
              </a:spcBef>
              <a:buNone/>
              <a:tabLst>
                <a:tab pos="6743700" algn="l"/>
              </a:tabLst>
              <a:defRPr/>
            </a:pPr>
            <a:r>
              <a:rPr lang="en-US" altLang="en-US" sz="1000" kern="0" dirty="0"/>
              <a:t>© 2023 John Hancock. All rights reserved.</a:t>
            </a:r>
          </a:p>
          <a:p>
            <a:pPr marL="0" indent="0">
              <a:lnSpc>
                <a:spcPct val="100000"/>
              </a:lnSpc>
              <a:spcBef>
                <a:spcPts val="0"/>
              </a:spcBef>
              <a:buNone/>
              <a:tabLst>
                <a:tab pos="6743700" algn="l"/>
              </a:tabLst>
              <a:defRPr/>
            </a:pPr>
            <a:endParaRPr lang="en-US" sz="1000" kern="0" dirty="0"/>
          </a:p>
          <a:p>
            <a:pPr marL="0" indent="0">
              <a:lnSpc>
                <a:spcPct val="100000"/>
              </a:lnSpc>
              <a:spcBef>
                <a:spcPts val="0"/>
              </a:spcBef>
              <a:buNone/>
              <a:tabLst>
                <a:tab pos="6743700" algn="l"/>
              </a:tabLst>
              <a:defRPr/>
            </a:pPr>
            <a:r>
              <a:rPr lang="en-US" sz="1000" dirty="0"/>
              <a:t>MGTS-P50189-GE 3/23  50189	</a:t>
            </a:r>
            <a:r>
              <a:rPr lang="en-US" sz="1000" b="0" i="0" dirty="0">
                <a:solidFill>
                  <a:srgbClr val="000000"/>
                </a:solidFill>
              </a:rPr>
              <a:t>MGR0309232773759|50189</a:t>
            </a:r>
            <a:endParaRPr lang="en-US" sz="1000" dirty="0"/>
          </a:p>
        </p:txBody>
      </p:sp>
      <p:sp>
        <p:nvSpPr>
          <p:cNvPr id="4" name="Slide Number Placeholder 3">
            <a:extLst>
              <a:ext uri="{FF2B5EF4-FFF2-40B4-BE49-F238E27FC236}">
                <a16:creationId xmlns:a16="http://schemas.microsoft.com/office/drawing/2014/main" id="{78320F76-335B-4F9C-ACD8-795DEAAC73F2}"/>
              </a:ext>
            </a:extLst>
          </p:cNvPr>
          <p:cNvSpPr>
            <a:spLocks noGrp="1"/>
          </p:cNvSpPr>
          <p:nvPr>
            <p:ph type="sldNum" sz="quarter" idx="12"/>
          </p:nvPr>
        </p:nvSpPr>
        <p:spPr>
          <a:xfrm>
            <a:off x="8009560" y="6066264"/>
            <a:ext cx="735979" cy="508714"/>
          </a:xfrm>
        </p:spPr>
        <p:txBody>
          <a:bodyPr/>
          <a:lstStyle/>
          <a:p>
            <a:endParaRPr lang="en-US" dirty="0"/>
          </a:p>
        </p:txBody>
      </p:sp>
      <p:sp>
        <p:nvSpPr>
          <p:cNvPr id="6" name="TextBox 6"/>
          <p:cNvSpPr txBox="1"/>
          <p:nvPr/>
        </p:nvSpPr>
        <p:spPr>
          <a:xfrm>
            <a:off x="7086600" y="6642100"/>
            <a:ext cx="3810000" cy="166449"/>
          </a:xfrm>
          <a:prstGeom prst="rect">
            <a:avLst/>
          </a:prstGeom>
        </p:spPr>
        <p:txBody>
          <a:bodyPr lIns="0" tIns="0" rIns="0" bIns="0" rtlCol="0" anchor="t" anchorCtr="0">
            <a:noAutofit/>
          </a:bodyPr>
          <a:lstStyle/>
          <a:p>
            <a:pPr algn="l">
              <a:defRPr/>
            </a:pPr>
            <a:endParaRPr lang="en-US" dirty="0"/>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Tree>
    <p:extLst>
      <p:ext uri="{BB962C8B-B14F-4D97-AF65-F5344CB8AC3E}">
        <p14:creationId xmlns:p14="http://schemas.microsoft.com/office/powerpoint/2010/main" val="165449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ct val="50000"/>
              </a:spcBef>
              <a:defRPr/>
            </a:pPr>
            <a:r>
              <a:rPr lang="en-US" dirty="0"/>
              <a:t>What is stress?</a:t>
            </a:r>
            <a:endParaRPr lang="en-US" sz="6600" dirty="0"/>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
        <p:nvSpPr>
          <p:cNvPr id="4" name="TextBox 4"/>
          <p:cNvSpPr txBox="1"/>
          <p:nvPr/>
        </p:nvSpPr>
        <p:spPr>
          <a:xfrm>
            <a:off x="7086600" y="6642100"/>
            <a:ext cx="3810000" cy="166449"/>
          </a:xfrm>
          <a:prstGeom prst="rect">
            <a:avLst/>
          </a:prstGeom>
        </p:spPr>
        <p:txBody>
          <a:bodyPr lIns="0" tIns="0" rIns="0" bIns="0" rtlCol="0" anchor="t" anchorCtr="0">
            <a:noAutofit/>
          </a:bodyPr>
          <a:lstStyle/>
          <a:p>
            <a:pPr algn="l">
              <a:defRPr/>
            </a:pPr>
            <a:r>
              <a:rPr lang="en-US" sz="800" b="0" i="0">
                <a:solidFill>
                  <a:srgbClr val="000000"/>
                </a:solidFill>
                <a:latin typeface="Courier"/>
              </a:rPr>
              <a:t>MGR0309232773759</a:t>
            </a:r>
            <a:endParaRPr lang="en-US"/>
          </a:p>
        </p:txBody>
      </p:sp>
    </p:spTree>
    <p:custDataLst>
      <p:tags r:id="rId1"/>
    </p:custDataLst>
    <p:extLst>
      <p:ext uri="{BB962C8B-B14F-4D97-AF65-F5344CB8AC3E}">
        <p14:creationId xmlns:p14="http://schemas.microsoft.com/office/powerpoint/2010/main" val="57374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73987B2-E2BA-3A4A-B350-A4773D48A6E8}"/>
              </a:ext>
            </a:extLst>
          </p:cNvPr>
          <p:cNvSpPr/>
          <p:nvPr/>
        </p:nvSpPr>
        <p:spPr>
          <a:xfrm>
            <a:off x="0" y="1264605"/>
            <a:ext cx="5865019" cy="4615843"/>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sp>
        <p:nvSpPr>
          <p:cNvPr id="17" name="Rectangle 16">
            <a:extLst>
              <a:ext uri="{FF2B5EF4-FFF2-40B4-BE49-F238E27FC236}">
                <a16:creationId xmlns:a16="http://schemas.microsoft.com/office/drawing/2014/main" id="{8C606119-6F87-BB49-84F8-B248CB12DD17}"/>
              </a:ext>
            </a:extLst>
          </p:cNvPr>
          <p:cNvSpPr/>
          <p:nvPr/>
        </p:nvSpPr>
        <p:spPr>
          <a:xfrm>
            <a:off x="321587" y="1397254"/>
            <a:ext cx="5257682" cy="1722639"/>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158C9BDD-4E11-0544-BC36-DE4DC56527E2}"/>
              </a:ext>
            </a:extLst>
          </p:cNvPr>
          <p:cNvSpPr/>
          <p:nvPr/>
        </p:nvSpPr>
        <p:spPr>
          <a:xfrm>
            <a:off x="316939" y="1397254"/>
            <a:ext cx="154549" cy="1722639"/>
          </a:xfrm>
          <a:prstGeom prst="rect">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95722AD0-29E8-A24B-8667-DB41091733FC}"/>
              </a:ext>
            </a:extLst>
          </p:cNvPr>
          <p:cNvSpPr/>
          <p:nvPr/>
        </p:nvSpPr>
        <p:spPr>
          <a:xfrm>
            <a:off x="321587" y="3303958"/>
            <a:ext cx="5257682" cy="2416189"/>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8436245C-BFC1-EA40-B064-01E520C35DF4}"/>
              </a:ext>
            </a:extLst>
          </p:cNvPr>
          <p:cNvSpPr/>
          <p:nvPr/>
        </p:nvSpPr>
        <p:spPr>
          <a:xfrm>
            <a:off x="316939" y="3303958"/>
            <a:ext cx="154549" cy="2416189"/>
          </a:xfrm>
          <a:prstGeom prst="rect">
            <a:avLst/>
          </a:prstGeom>
          <a:solidFill>
            <a:schemeClr val="accent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6FCA3A4D-5F83-D348-AB5F-A99C59AE8E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9195" r="13389"/>
          <a:stretch/>
        </p:blipFill>
        <p:spPr>
          <a:xfrm>
            <a:off x="5865019" y="1264605"/>
            <a:ext cx="3278981" cy="4615843"/>
          </a:xfrm>
          <a:prstGeom prst="rect">
            <a:avLst/>
          </a:prstGeom>
        </p:spPr>
      </p:pic>
      <p:sp>
        <p:nvSpPr>
          <p:cNvPr id="2" name="Title 1">
            <a:extLst>
              <a:ext uri="{FF2B5EF4-FFF2-40B4-BE49-F238E27FC236}">
                <a16:creationId xmlns:a16="http://schemas.microsoft.com/office/drawing/2014/main" id="{7531D798-4F68-1443-8FC7-2541036C607C}"/>
              </a:ext>
            </a:extLst>
          </p:cNvPr>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sym typeface="Arial Bold" pitchFamily="34" charset="0"/>
              </a:rPr>
              <a:t>What is stress?</a:t>
            </a:r>
            <a:br>
              <a:rPr lang="en-US" altLang="en-US" dirty="0">
                <a:latin typeface="Arial" panose="020B0604020202020204" pitchFamily="34" charset="0"/>
                <a:cs typeface="Arial" panose="020B0604020202020204" pitchFamily="34" charset="0"/>
                <a:sym typeface="Arial Bold" pitchFamily="34" charset="0"/>
              </a:rPr>
            </a:br>
            <a:r>
              <a:rPr lang="en-US" sz="1800" b="0" dirty="0"/>
              <a:t>Stress is the way your body reacts when you’re faced with a challenge</a:t>
            </a:r>
            <a:endParaRPr lang="en-US" sz="1800" b="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8D96AE21-2131-4CF7-B6FE-968591A24FF6}"/>
              </a:ext>
            </a:extLst>
          </p:cNvPr>
          <p:cNvSpPr>
            <a:spLocks noGrp="1"/>
          </p:cNvSpPr>
          <p:nvPr>
            <p:ph type="sldNum" sz="quarter" idx="12"/>
          </p:nvPr>
        </p:nvSpPr>
        <p:spPr/>
        <p:txBody>
          <a:bodyPr/>
          <a:lstStyle/>
          <a:p>
            <a:fld id="{BB333B34-C87C-402E-ABB0-13B7C9DEBBC4}" type="slidenum">
              <a:rPr lang="en-US" smtClean="0"/>
              <a:t>4</a:t>
            </a:fld>
            <a:endParaRPr lang="en-US" dirty="0"/>
          </a:p>
        </p:txBody>
      </p:sp>
      <p:sp>
        <p:nvSpPr>
          <p:cNvPr id="8" name="Text Placeholder 7">
            <a:extLst>
              <a:ext uri="{FF2B5EF4-FFF2-40B4-BE49-F238E27FC236}">
                <a16:creationId xmlns:a16="http://schemas.microsoft.com/office/drawing/2014/main" id="{2C23BC99-E090-6347-8CC4-00A9A7DC62E3}"/>
              </a:ext>
            </a:extLst>
          </p:cNvPr>
          <p:cNvSpPr>
            <a:spLocks noGrp="1"/>
          </p:cNvSpPr>
          <p:nvPr>
            <p:ph type="body" sz="quarter" idx="15"/>
          </p:nvPr>
        </p:nvSpPr>
        <p:spPr>
          <a:xfrm>
            <a:off x="1876885" y="6064513"/>
            <a:ext cx="6476093" cy="506061"/>
          </a:xfrm>
        </p:spPr>
        <p:txBody>
          <a:bodyPr/>
          <a:lstStyle/>
          <a:p>
            <a:endParaRPr lang="en-US" dirty="0">
              <a:cs typeface="Arial" panose="020B0604020202020204" pitchFamily="34" charset="0"/>
            </a:endParaRPr>
          </a:p>
          <a:p>
            <a:r>
              <a:rPr lang="en-US" dirty="0"/>
              <a:t>Source: “Physical effects of stress on the body,” healthline.com/nutrition/symptoms-of-stress#physical-effects-of-stress, 12/14/21. </a:t>
            </a:r>
          </a:p>
          <a:p>
            <a:r>
              <a:rPr lang="en-US" dirty="0"/>
              <a:t>“5 Surprising Ways That Stress Affects Your Brain,” verywellmind.com/surprising-ways-that-stress-affects-your-brain, 4/8/21.</a:t>
            </a:r>
          </a:p>
          <a:p>
            <a:r>
              <a:rPr lang="en-US" b="1" dirty="0"/>
              <a:t>“</a:t>
            </a:r>
            <a:r>
              <a:rPr lang="en-US" dirty="0"/>
              <a:t>Stress symptoms: Effects on your body and behavior,” </a:t>
            </a:r>
            <a:r>
              <a:rPr lang="en-US" kern="0" dirty="0">
                <a:cs typeface="Calibri" panose="020F0502020204030204" pitchFamily="34" charset="0"/>
              </a:rPr>
              <a:t>mayoclinic.org/healthy-lifestyle/stress-management/in-depth/stress-symptoms/art, 5/24/21.</a:t>
            </a:r>
            <a:endParaRPr lang="en-CA" strike="sngStrike" dirty="0"/>
          </a:p>
        </p:txBody>
      </p:sp>
      <p:sp>
        <p:nvSpPr>
          <p:cNvPr id="10" name="Rectangle 9">
            <a:extLst>
              <a:ext uri="{FF2B5EF4-FFF2-40B4-BE49-F238E27FC236}">
                <a16:creationId xmlns:a16="http://schemas.microsoft.com/office/drawing/2014/main" id="{1550BF1D-939E-5542-9DA8-B857DAEC5295}"/>
              </a:ext>
            </a:extLst>
          </p:cNvPr>
          <p:cNvSpPr/>
          <p:nvPr/>
        </p:nvSpPr>
        <p:spPr>
          <a:xfrm>
            <a:off x="575966" y="1508178"/>
            <a:ext cx="4912733" cy="1508105"/>
          </a:xfrm>
          <a:prstGeom prst="rect">
            <a:avLst/>
          </a:prstGeom>
        </p:spPr>
        <p:txBody>
          <a:bodyPr wrap="square">
            <a:spAutoFit/>
          </a:bodyPr>
          <a:lstStyle/>
          <a:p>
            <a:r>
              <a:rPr lang="en-US" altLang="en-US" sz="2000" b="1" dirty="0">
                <a:latin typeface="+mj-lt"/>
                <a:cs typeface="Arial" panose="020B0604020202020204" pitchFamily="34" charset="0"/>
                <a:sym typeface="Arial Bold" pitchFamily="34" charset="0"/>
              </a:rPr>
              <a:t>Body’s reaction</a:t>
            </a:r>
            <a:endParaRPr lang="en-US" sz="2000" b="1" dirty="0">
              <a:latin typeface="+mj-lt"/>
            </a:endParaRPr>
          </a:p>
          <a:p>
            <a:pPr marL="285750" indent="-285750">
              <a:buFont typeface="Arial" panose="020B0604020202020204" pitchFamily="34" charset="0"/>
              <a:buChar char="•"/>
            </a:pPr>
            <a:r>
              <a:rPr lang="en-US" dirty="0">
                <a:latin typeface="+mj-lt"/>
              </a:rPr>
              <a:t>Quick breaths</a:t>
            </a:r>
          </a:p>
          <a:p>
            <a:pPr marL="285750" indent="-285750">
              <a:buFont typeface="Arial" panose="020B0604020202020204" pitchFamily="34" charset="0"/>
              <a:buChar char="•"/>
            </a:pPr>
            <a:r>
              <a:rPr lang="en-US" dirty="0">
                <a:latin typeface="+mj-lt"/>
              </a:rPr>
              <a:t>Increase in heart rate and blood pressure</a:t>
            </a:r>
          </a:p>
          <a:p>
            <a:pPr marL="285750" indent="-285750">
              <a:buFont typeface="Arial" panose="020B0604020202020204" pitchFamily="34" charset="0"/>
              <a:buChar char="•"/>
            </a:pPr>
            <a:r>
              <a:rPr lang="en-US" dirty="0">
                <a:latin typeface="+mj-lt"/>
              </a:rPr>
              <a:t>Tight muscles</a:t>
            </a:r>
          </a:p>
          <a:p>
            <a:pPr marL="285750" indent="-285750">
              <a:buFont typeface="Arial" panose="020B0604020202020204" pitchFamily="34" charset="0"/>
              <a:buChar char="•"/>
            </a:pPr>
            <a:r>
              <a:rPr lang="en-US" dirty="0">
                <a:latin typeface="+mj-lt"/>
              </a:rPr>
              <a:t>Alertness</a:t>
            </a:r>
          </a:p>
        </p:txBody>
      </p:sp>
      <p:sp>
        <p:nvSpPr>
          <p:cNvPr id="23" name="Rectangle 22">
            <a:extLst>
              <a:ext uri="{FF2B5EF4-FFF2-40B4-BE49-F238E27FC236}">
                <a16:creationId xmlns:a16="http://schemas.microsoft.com/office/drawing/2014/main" id="{7E35FE5E-B36A-234F-BC7E-40ABCC971659}"/>
              </a:ext>
            </a:extLst>
          </p:cNvPr>
          <p:cNvSpPr/>
          <p:nvPr/>
        </p:nvSpPr>
        <p:spPr>
          <a:xfrm>
            <a:off x="575966" y="3808654"/>
            <a:ext cx="3698695" cy="1754326"/>
          </a:xfrm>
          <a:prstGeom prst="rect">
            <a:avLst/>
          </a:prstGeom>
        </p:spPr>
        <p:txBody>
          <a:bodyPr wrap="square">
            <a:spAutoFit/>
          </a:bodyPr>
          <a:lstStyle/>
          <a:p>
            <a:pPr marL="285750" indent="-285750">
              <a:buFont typeface="Arial" panose="020B0604020202020204" pitchFamily="34" charset="0"/>
              <a:buChar char="•"/>
            </a:pPr>
            <a:r>
              <a:rPr lang="en-US" dirty="0"/>
              <a:t>Headache</a:t>
            </a:r>
          </a:p>
          <a:p>
            <a:pPr marL="285750" indent="-285750">
              <a:buFont typeface="Arial" panose="020B0604020202020204" pitchFamily="34" charset="0"/>
              <a:buChar char="•"/>
            </a:pPr>
            <a:r>
              <a:rPr lang="en-US" dirty="0"/>
              <a:t>Fatigue</a:t>
            </a:r>
          </a:p>
          <a:p>
            <a:pPr marL="285750" indent="-285750">
              <a:buFont typeface="Arial" panose="020B0604020202020204" pitchFamily="34" charset="0"/>
              <a:buChar char="•"/>
            </a:pPr>
            <a:r>
              <a:rPr lang="en-US" dirty="0"/>
              <a:t>Anxiety</a:t>
            </a:r>
          </a:p>
          <a:p>
            <a:pPr marL="285750" indent="-285750">
              <a:buFont typeface="Arial" panose="020B0604020202020204" pitchFamily="34" charset="0"/>
              <a:buChar char="•"/>
            </a:pPr>
            <a:r>
              <a:rPr lang="en-US" dirty="0"/>
              <a:t>Insomnia </a:t>
            </a:r>
          </a:p>
          <a:p>
            <a:pPr marL="285750" indent="-285750">
              <a:buFont typeface="Arial" panose="020B0604020202020204" pitchFamily="34" charset="0"/>
              <a:buChar char="•"/>
            </a:pPr>
            <a:r>
              <a:rPr lang="en-US" dirty="0"/>
              <a:t>Irritability</a:t>
            </a:r>
          </a:p>
          <a:p>
            <a:pPr marL="285750" indent="-285750">
              <a:buFont typeface="Arial" panose="020B0604020202020204" pitchFamily="34" charset="0"/>
              <a:buChar char="•"/>
            </a:pPr>
            <a:r>
              <a:rPr lang="en-US" dirty="0"/>
              <a:t>Lack of motivation</a:t>
            </a:r>
          </a:p>
        </p:txBody>
      </p:sp>
      <p:sp>
        <p:nvSpPr>
          <p:cNvPr id="24" name="Rectangle 23">
            <a:extLst>
              <a:ext uri="{FF2B5EF4-FFF2-40B4-BE49-F238E27FC236}">
                <a16:creationId xmlns:a16="http://schemas.microsoft.com/office/drawing/2014/main" id="{41C4F8E4-051B-9947-B0DC-91A8A2C7ABB5}"/>
              </a:ext>
            </a:extLst>
          </p:cNvPr>
          <p:cNvSpPr/>
          <p:nvPr/>
        </p:nvSpPr>
        <p:spPr>
          <a:xfrm>
            <a:off x="3040871" y="3808654"/>
            <a:ext cx="2447829" cy="1754326"/>
          </a:xfrm>
          <a:prstGeom prst="rect">
            <a:avLst/>
          </a:prstGeom>
        </p:spPr>
        <p:txBody>
          <a:bodyPr wrap="square">
            <a:spAutoFit/>
          </a:bodyPr>
          <a:lstStyle/>
          <a:p>
            <a:pPr marL="285750" indent="-285750">
              <a:buFont typeface="Arial" panose="020B0604020202020204" pitchFamily="34" charset="0"/>
              <a:buChar char="•"/>
            </a:pPr>
            <a:r>
              <a:rPr lang="en-US" dirty="0"/>
              <a:t>Depression </a:t>
            </a:r>
          </a:p>
          <a:p>
            <a:pPr marL="285750" indent="-285750">
              <a:buFont typeface="Arial" panose="020B0604020202020204" pitchFamily="34" charset="0"/>
              <a:buChar char="•"/>
            </a:pPr>
            <a:r>
              <a:rPr lang="en-US" dirty="0"/>
              <a:t>Overeating</a:t>
            </a:r>
          </a:p>
          <a:p>
            <a:pPr marL="285750" indent="-285750">
              <a:buFont typeface="Arial" panose="020B0604020202020204" pitchFamily="34" charset="0"/>
              <a:buChar char="•"/>
            </a:pPr>
            <a:r>
              <a:rPr lang="en-US" dirty="0"/>
              <a:t>Social withdrawal</a:t>
            </a:r>
          </a:p>
          <a:p>
            <a:pPr marL="285750" indent="-285750">
              <a:buFont typeface="Arial" panose="020B0604020202020204" pitchFamily="34" charset="0"/>
              <a:buChar char="•"/>
            </a:pPr>
            <a:r>
              <a:rPr lang="en-US" dirty="0"/>
              <a:t>Decrease in learning and focus</a:t>
            </a:r>
          </a:p>
          <a:p>
            <a:pPr marL="285750" indent="-285750">
              <a:buFont typeface="Arial" panose="020B0604020202020204" pitchFamily="34" charset="0"/>
              <a:buChar char="•"/>
            </a:pPr>
            <a:r>
              <a:rPr lang="en-US" dirty="0"/>
              <a:t>Brain shrinkage</a:t>
            </a:r>
          </a:p>
        </p:txBody>
      </p:sp>
      <p:sp>
        <p:nvSpPr>
          <p:cNvPr id="14" name="Rectangle 13">
            <a:extLst>
              <a:ext uri="{FF2B5EF4-FFF2-40B4-BE49-F238E27FC236}">
                <a16:creationId xmlns:a16="http://schemas.microsoft.com/office/drawing/2014/main" id="{96490792-1AA8-7240-8E32-6E9B1A9860A0}"/>
              </a:ext>
            </a:extLst>
          </p:cNvPr>
          <p:cNvSpPr/>
          <p:nvPr/>
        </p:nvSpPr>
        <p:spPr>
          <a:xfrm>
            <a:off x="575966" y="3458139"/>
            <a:ext cx="3698695" cy="400110"/>
          </a:xfrm>
          <a:prstGeom prst="rect">
            <a:avLst/>
          </a:prstGeom>
        </p:spPr>
        <p:txBody>
          <a:bodyPr wrap="square">
            <a:spAutoFit/>
          </a:bodyPr>
          <a:lstStyle/>
          <a:p>
            <a:r>
              <a:rPr lang="en-US" altLang="en-US" sz="2000" b="1" dirty="0">
                <a:latin typeface="Arial" panose="020B0604020202020204" pitchFamily="34" charset="0"/>
                <a:cs typeface="Arial" panose="020B0604020202020204" pitchFamily="34" charset="0"/>
                <a:sym typeface="Arial Bold" pitchFamily="34" charset="0"/>
              </a:rPr>
              <a:t>Short- and long-term effects</a:t>
            </a: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
        <p:nvSpPr>
          <p:cNvPr id="4" name="TextBox 4"/>
          <p:cNvSpPr txBox="1"/>
          <p:nvPr/>
        </p:nvSpPr>
        <p:spPr>
          <a:xfrm>
            <a:off x="7086600" y="6642100"/>
            <a:ext cx="3810000" cy="166449"/>
          </a:xfrm>
          <a:prstGeom prst="rect">
            <a:avLst/>
          </a:prstGeom>
        </p:spPr>
        <p:txBody>
          <a:bodyPr lIns="0" tIns="0" rIns="0" bIns="0" rtlCol="0" anchor="t" anchorCtr="0">
            <a:noAutofit/>
          </a:bodyPr>
          <a:lstStyle/>
          <a:p>
            <a:pPr algn="l">
              <a:defRPr/>
            </a:pPr>
            <a:r>
              <a:rPr lang="en-US" sz="800" b="0" i="0">
                <a:solidFill>
                  <a:srgbClr val="000000"/>
                </a:solidFill>
                <a:latin typeface="Courier"/>
              </a:rPr>
              <a:t>MGR0309232773759</a:t>
            </a:r>
            <a:endParaRPr lang="en-US"/>
          </a:p>
        </p:txBody>
      </p:sp>
    </p:spTree>
    <p:extLst>
      <p:ext uri="{BB962C8B-B14F-4D97-AF65-F5344CB8AC3E}">
        <p14:creationId xmlns:p14="http://schemas.microsoft.com/office/powerpoint/2010/main" val="381909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78016611-D00C-274F-BB1D-9B4129DF03DC}"/>
              </a:ext>
            </a:extLst>
          </p:cNvPr>
          <p:cNvSpPr/>
          <p:nvPr/>
        </p:nvSpPr>
        <p:spPr>
          <a:xfrm>
            <a:off x="0" y="1177291"/>
            <a:ext cx="5701086" cy="491930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grpSp>
        <p:nvGrpSpPr>
          <p:cNvPr id="55" name="Group 54">
            <a:extLst>
              <a:ext uri="{FF2B5EF4-FFF2-40B4-BE49-F238E27FC236}">
                <a16:creationId xmlns:a16="http://schemas.microsoft.com/office/drawing/2014/main" id="{CB07D985-CD6A-D146-AD40-E8B693274C90}"/>
              </a:ext>
            </a:extLst>
          </p:cNvPr>
          <p:cNvGrpSpPr/>
          <p:nvPr/>
        </p:nvGrpSpPr>
        <p:grpSpPr>
          <a:xfrm>
            <a:off x="316939" y="1479754"/>
            <a:ext cx="4795749" cy="863737"/>
            <a:chOff x="316939" y="1479754"/>
            <a:chExt cx="4795749" cy="863737"/>
          </a:xfrm>
        </p:grpSpPr>
        <p:sp>
          <p:nvSpPr>
            <p:cNvPr id="57" name="Rectangle 56">
              <a:extLst>
                <a:ext uri="{FF2B5EF4-FFF2-40B4-BE49-F238E27FC236}">
                  <a16:creationId xmlns:a16="http://schemas.microsoft.com/office/drawing/2014/main" id="{D6862ECE-C0FD-EA43-8E04-BA019E20B4F4}"/>
                </a:ext>
              </a:extLst>
            </p:cNvPr>
            <p:cNvSpPr/>
            <p:nvPr/>
          </p:nvSpPr>
          <p:spPr>
            <a:xfrm>
              <a:off x="321587" y="1479754"/>
              <a:ext cx="4791101"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539CAD56-9112-C44D-B13F-EE1731F21CBC}"/>
                </a:ext>
              </a:extLst>
            </p:cNvPr>
            <p:cNvSpPr/>
            <p:nvPr/>
          </p:nvSpPr>
          <p:spPr>
            <a:xfrm>
              <a:off x="316939" y="1479754"/>
              <a:ext cx="881139" cy="863737"/>
            </a:xfrm>
            <a:prstGeom prst="rect">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5345EE24-07BB-0843-B044-A44F0960F2AF}"/>
                </a:ext>
              </a:extLst>
            </p:cNvPr>
            <p:cNvSpPr txBox="1"/>
            <p:nvPr/>
          </p:nvSpPr>
          <p:spPr>
            <a:xfrm>
              <a:off x="1350542" y="1708531"/>
              <a:ext cx="3634926" cy="400110"/>
            </a:xfrm>
            <a:prstGeom prst="rect">
              <a:avLst/>
            </a:prstGeom>
            <a:noFill/>
          </p:spPr>
          <p:txBody>
            <a:bodyPr wrap="square">
              <a:spAutoFit/>
            </a:bodyPr>
            <a:lstStyle/>
            <a:p>
              <a:pPr lvl="0"/>
              <a:r>
                <a:rPr lang="en-US" sz="2000" dirty="0"/>
                <a:t>Family and relationship issues </a:t>
              </a:r>
              <a:endParaRPr lang="en-US" dirty="0"/>
            </a:p>
          </p:txBody>
        </p:sp>
      </p:grpSp>
      <p:grpSp>
        <p:nvGrpSpPr>
          <p:cNvPr id="61" name="Group 60">
            <a:extLst>
              <a:ext uri="{FF2B5EF4-FFF2-40B4-BE49-F238E27FC236}">
                <a16:creationId xmlns:a16="http://schemas.microsoft.com/office/drawing/2014/main" id="{222720B7-5A19-3344-A588-F560011E33AA}"/>
              </a:ext>
            </a:extLst>
          </p:cNvPr>
          <p:cNvGrpSpPr/>
          <p:nvPr/>
        </p:nvGrpSpPr>
        <p:grpSpPr>
          <a:xfrm>
            <a:off x="316939" y="4700821"/>
            <a:ext cx="4795749" cy="863737"/>
            <a:chOff x="316939" y="3625383"/>
            <a:chExt cx="4795749" cy="863737"/>
          </a:xfrm>
        </p:grpSpPr>
        <p:sp>
          <p:nvSpPr>
            <p:cNvPr id="63" name="Rectangle 62">
              <a:extLst>
                <a:ext uri="{FF2B5EF4-FFF2-40B4-BE49-F238E27FC236}">
                  <a16:creationId xmlns:a16="http://schemas.microsoft.com/office/drawing/2014/main" id="{F589F81A-4F0E-C148-A54A-45169A8F3F83}"/>
                </a:ext>
              </a:extLst>
            </p:cNvPr>
            <p:cNvSpPr/>
            <p:nvPr/>
          </p:nvSpPr>
          <p:spPr>
            <a:xfrm>
              <a:off x="321587" y="3625383"/>
              <a:ext cx="4791101"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9876F22D-884F-984B-8CD9-9AD3DDAE4DBE}"/>
                </a:ext>
              </a:extLst>
            </p:cNvPr>
            <p:cNvSpPr/>
            <p:nvPr/>
          </p:nvSpPr>
          <p:spPr>
            <a:xfrm>
              <a:off x="316939" y="3625383"/>
              <a:ext cx="881139" cy="863737"/>
            </a:xfrm>
            <a:prstGeom prst="rect">
              <a:avLst/>
            </a:prstGeom>
            <a:solidFill>
              <a:schemeClr val="tx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411503C8-E260-594A-A684-B36FC8E29988}"/>
                </a:ext>
              </a:extLst>
            </p:cNvPr>
            <p:cNvSpPr txBox="1"/>
            <p:nvPr/>
          </p:nvSpPr>
          <p:spPr>
            <a:xfrm>
              <a:off x="1350542" y="3857196"/>
              <a:ext cx="3762146" cy="400110"/>
            </a:xfrm>
            <a:prstGeom prst="rect">
              <a:avLst/>
            </a:prstGeom>
            <a:noFill/>
          </p:spPr>
          <p:txBody>
            <a:bodyPr wrap="square">
              <a:spAutoFit/>
            </a:bodyPr>
            <a:lstStyle/>
            <a:p>
              <a:r>
                <a:rPr lang="en-US" sz="2000" dirty="0"/>
                <a:t>Work-related issues </a:t>
              </a:r>
            </a:p>
          </p:txBody>
        </p:sp>
      </p:grpSp>
      <p:grpSp>
        <p:nvGrpSpPr>
          <p:cNvPr id="67" name="Group 66">
            <a:extLst>
              <a:ext uri="{FF2B5EF4-FFF2-40B4-BE49-F238E27FC236}">
                <a16:creationId xmlns:a16="http://schemas.microsoft.com/office/drawing/2014/main" id="{7E77B453-4E80-584C-82C2-7021C8483980}"/>
              </a:ext>
            </a:extLst>
          </p:cNvPr>
          <p:cNvGrpSpPr/>
          <p:nvPr/>
        </p:nvGrpSpPr>
        <p:grpSpPr>
          <a:xfrm>
            <a:off x="316939" y="2552568"/>
            <a:ext cx="4795749" cy="863737"/>
            <a:chOff x="316939" y="2557027"/>
            <a:chExt cx="4795749" cy="863737"/>
          </a:xfrm>
        </p:grpSpPr>
        <p:sp>
          <p:nvSpPr>
            <p:cNvPr id="69" name="Rectangle 68">
              <a:extLst>
                <a:ext uri="{FF2B5EF4-FFF2-40B4-BE49-F238E27FC236}">
                  <a16:creationId xmlns:a16="http://schemas.microsoft.com/office/drawing/2014/main" id="{66500E26-A9CB-5C4D-A549-249FDE062897}"/>
                </a:ext>
              </a:extLst>
            </p:cNvPr>
            <p:cNvSpPr/>
            <p:nvPr/>
          </p:nvSpPr>
          <p:spPr>
            <a:xfrm>
              <a:off x="321587" y="2557027"/>
              <a:ext cx="4791101"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DD300FAD-CB8C-4B49-9AE5-95246A8A4BAA}"/>
                </a:ext>
              </a:extLst>
            </p:cNvPr>
            <p:cNvSpPr/>
            <p:nvPr/>
          </p:nvSpPr>
          <p:spPr>
            <a:xfrm>
              <a:off x="316939" y="2557027"/>
              <a:ext cx="881139" cy="863737"/>
            </a:xfrm>
            <a:prstGeom prst="rect">
              <a:avLst/>
            </a:prstGeom>
            <a:solidFill>
              <a:schemeClr val="accent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7CF06FFA-671B-144C-91B7-4B4D4033988A}"/>
                </a:ext>
              </a:extLst>
            </p:cNvPr>
            <p:cNvSpPr txBox="1"/>
            <p:nvPr/>
          </p:nvSpPr>
          <p:spPr>
            <a:xfrm>
              <a:off x="1350542" y="2779509"/>
              <a:ext cx="3762146" cy="400110"/>
            </a:xfrm>
            <a:prstGeom prst="rect">
              <a:avLst/>
            </a:prstGeom>
            <a:noFill/>
          </p:spPr>
          <p:txBody>
            <a:bodyPr wrap="square">
              <a:spAutoFit/>
            </a:bodyPr>
            <a:lstStyle/>
            <a:p>
              <a:pPr lvl="0"/>
              <a:r>
                <a:rPr lang="en-US" sz="2000" dirty="0"/>
                <a:t>Money issues </a:t>
              </a:r>
              <a:endParaRPr lang="en-US" dirty="0"/>
            </a:p>
          </p:txBody>
        </p:sp>
      </p:grpSp>
      <p:grpSp>
        <p:nvGrpSpPr>
          <p:cNvPr id="73" name="Group 72">
            <a:extLst>
              <a:ext uri="{FF2B5EF4-FFF2-40B4-BE49-F238E27FC236}">
                <a16:creationId xmlns:a16="http://schemas.microsoft.com/office/drawing/2014/main" id="{6F96389E-2321-8D48-8FA9-F0B64015580A}"/>
              </a:ext>
            </a:extLst>
          </p:cNvPr>
          <p:cNvGrpSpPr/>
          <p:nvPr/>
        </p:nvGrpSpPr>
        <p:grpSpPr>
          <a:xfrm>
            <a:off x="316939" y="3625383"/>
            <a:ext cx="4795749" cy="863737"/>
            <a:chOff x="316939" y="3625383"/>
            <a:chExt cx="4795749" cy="863737"/>
          </a:xfrm>
        </p:grpSpPr>
        <p:sp>
          <p:nvSpPr>
            <p:cNvPr id="75" name="Rectangle 74">
              <a:extLst>
                <a:ext uri="{FF2B5EF4-FFF2-40B4-BE49-F238E27FC236}">
                  <a16:creationId xmlns:a16="http://schemas.microsoft.com/office/drawing/2014/main" id="{EA1D9E6E-4CBE-E841-89B1-888BC8B274D6}"/>
                </a:ext>
              </a:extLst>
            </p:cNvPr>
            <p:cNvSpPr/>
            <p:nvPr/>
          </p:nvSpPr>
          <p:spPr>
            <a:xfrm>
              <a:off x="321587" y="3625383"/>
              <a:ext cx="4791101"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id="{C97E0FA6-333D-884D-9D3C-FC9A2078EADD}"/>
                </a:ext>
              </a:extLst>
            </p:cNvPr>
            <p:cNvSpPr/>
            <p:nvPr/>
          </p:nvSpPr>
          <p:spPr>
            <a:xfrm>
              <a:off x="316939" y="3625383"/>
              <a:ext cx="881139" cy="863737"/>
            </a:xfrm>
            <a:prstGeom prst="rect">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75F2136E-3B20-3749-949F-FC72C93E40EF}"/>
                </a:ext>
              </a:extLst>
            </p:cNvPr>
            <p:cNvSpPr txBox="1"/>
            <p:nvPr/>
          </p:nvSpPr>
          <p:spPr>
            <a:xfrm>
              <a:off x="1350542" y="3857196"/>
              <a:ext cx="3213506" cy="400110"/>
            </a:xfrm>
            <a:prstGeom prst="rect">
              <a:avLst/>
            </a:prstGeom>
            <a:noFill/>
          </p:spPr>
          <p:txBody>
            <a:bodyPr wrap="square">
              <a:spAutoFit/>
            </a:bodyPr>
            <a:lstStyle/>
            <a:p>
              <a:pPr lvl="0"/>
              <a:r>
                <a:rPr lang="en-US" sz="2000" dirty="0"/>
                <a:t>Health issues </a:t>
              </a:r>
            </a:p>
          </p:txBody>
        </p:sp>
      </p:grpSp>
      <p:sp>
        <p:nvSpPr>
          <p:cNvPr id="2" name="Title 1">
            <a:extLst>
              <a:ext uri="{FF2B5EF4-FFF2-40B4-BE49-F238E27FC236}">
                <a16:creationId xmlns:a16="http://schemas.microsoft.com/office/drawing/2014/main" id="{4F86B333-4EC7-7A4B-8DE2-FB3505EB11FB}"/>
              </a:ext>
            </a:extLst>
          </p:cNvPr>
          <p:cNvSpPr>
            <a:spLocks noGrp="1"/>
          </p:cNvSpPr>
          <p:nvPr>
            <p:ph type="title"/>
          </p:nvPr>
        </p:nvSpPr>
        <p:spPr/>
        <p:txBody>
          <a:bodyPr/>
          <a:lstStyle/>
          <a:p>
            <a:r>
              <a:rPr lang="en-US" dirty="0"/>
              <a:t>Where does stress come from?</a:t>
            </a:r>
          </a:p>
        </p:txBody>
      </p:sp>
      <p:sp>
        <p:nvSpPr>
          <p:cNvPr id="13" name="Slide Number Placeholder 12">
            <a:extLst>
              <a:ext uri="{FF2B5EF4-FFF2-40B4-BE49-F238E27FC236}">
                <a16:creationId xmlns:a16="http://schemas.microsoft.com/office/drawing/2014/main" id="{F5E773E1-A3CD-4F8F-AFC9-011B8A71E091}"/>
              </a:ext>
            </a:extLst>
          </p:cNvPr>
          <p:cNvSpPr>
            <a:spLocks noGrp="1"/>
          </p:cNvSpPr>
          <p:nvPr>
            <p:ph type="sldNum" sz="quarter" idx="12"/>
          </p:nvPr>
        </p:nvSpPr>
        <p:spPr/>
        <p:txBody>
          <a:bodyPr/>
          <a:lstStyle/>
          <a:p>
            <a:fld id="{BB333B34-C87C-402E-ABB0-13B7C9DEBBC4}" type="slidenum">
              <a:rPr lang="en-US" smtClean="0"/>
              <a:t>5</a:t>
            </a:fld>
            <a:endParaRPr lang="en-US" dirty="0"/>
          </a:p>
        </p:txBody>
      </p:sp>
      <p:sp>
        <p:nvSpPr>
          <p:cNvPr id="23" name="Slide Number Placeholder 6">
            <a:extLst>
              <a:ext uri="{FF2B5EF4-FFF2-40B4-BE49-F238E27FC236}">
                <a16:creationId xmlns:a16="http://schemas.microsoft.com/office/drawing/2014/main" id="{5BD54E16-C1F1-1941-9DE4-10143162D641}"/>
              </a:ext>
            </a:extLst>
          </p:cNvPr>
          <p:cNvSpPr txBox="1">
            <a:spLocks/>
          </p:cNvSpPr>
          <p:nvPr/>
        </p:nvSpPr>
        <p:spPr>
          <a:xfrm>
            <a:off x="8685467" y="6551683"/>
            <a:ext cx="212470" cy="175694"/>
          </a:xfrm>
          <a:prstGeom prst="rect">
            <a:avLst/>
          </a:prstGeom>
        </p:spPr>
        <p:txBody>
          <a:bodyPr vert="horz" lIns="0" tIns="0" rIns="0" bIns="0" rtlCol="0" anchor="b">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333B34-C87C-402E-ABB0-13B7C9DEBBC4}" type="slidenum">
              <a:rPr lang="en-CA" smtClean="0">
                <a:solidFill>
                  <a:schemeClr val="bg1"/>
                </a:solidFill>
              </a:rPr>
              <a:pPr/>
              <a:t>5</a:t>
            </a:fld>
            <a:endParaRPr lang="en-CA" dirty="0">
              <a:solidFill>
                <a:schemeClr val="bg1"/>
              </a:solidFill>
            </a:endParaRPr>
          </a:p>
        </p:txBody>
      </p:sp>
      <p:pic>
        <p:nvPicPr>
          <p:cNvPr id="78" name="Graphic 77">
            <a:extLst>
              <a:ext uri="{FF2B5EF4-FFF2-40B4-BE49-F238E27FC236}">
                <a16:creationId xmlns:a16="http://schemas.microsoft.com/office/drawing/2014/main" id="{D5002C0D-EA82-5848-8A78-704CA070E7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6269" y="1633426"/>
            <a:ext cx="571500" cy="571500"/>
          </a:xfrm>
          <a:prstGeom prst="rect">
            <a:avLst/>
          </a:prstGeom>
        </p:spPr>
      </p:pic>
      <p:pic>
        <p:nvPicPr>
          <p:cNvPr id="79" name="Graphic 78">
            <a:extLst>
              <a:ext uri="{FF2B5EF4-FFF2-40B4-BE49-F238E27FC236}">
                <a16:creationId xmlns:a16="http://schemas.microsoft.com/office/drawing/2014/main" id="{772AA2FA-F7A4-B948-AB81-0ACA4DE9263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8795" y="2694747"/>
            <a:ext cx="571500" cy="571500"/>
          </a:xfrm>
          <a:prstGeom prst="rect">
            <a:avLst/>
          </a:prstGeom>
        </p:spPr>
      </p:pic>
      <p:pic>
        <p:nvPicPr>
          <p:cNvPr id="80" name="Graphic 79">
            <a:extLst>
              <a:ext uri="{FF2B5EF4-FFF2-40B4-BE49-F238E27FC236}">
                <a16:creationId xmlns:a16="http://schemas.microsoft.com/office/drawing/2014/main" id="{97218ED4-97E8-FE47-B763-1EB8923F22B2}"/>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76269" y="3764903"/>
            <a:ext cx="571500" cy="571500"/>
          </a:xfrm>
          <a:prstGeom prst="rect">
            <a:avLst/>
          </a:prstGeom>
        </p:spPr>
      </p:pic>
      <p:pic>
        <p:nvPicPr>
          <p:cNvPr id="81" name="Graphic 80">
            <a:extLst>
              <a:ext uri="{FF2B5EF4-FFF2-40B4-BE49-F238E27FC236}">
                <a16:creationId xmlns:a16="http://schemas.microsoft.com/office/drawing/2014/main" id="{61F24F4E-8E68-0C43-AD11-0C21928219E9}"/>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78657" y="4828931"/>
            <a:ext cx="571500" cy="571500"/>
          </a:xfrm>
          <a:prstGeom prst="rect">
            <a:avLst/>
          </a:prstGeom>
        </p:spPr>
      </p:pic>
      <p:pic>
        <p:nvPicPr>
          <p:cNvPr id="83" name="Picture 82">
            <a:extLst>
              <a:ext uri="{FF2B5EF4-FFF2-40B4-BE49-F238E27FC236}">
                <a16:creationId xmlns:a16="http://schemas.microsoft.com/office/drawing/2014/main" id="{1E40B171-1338-8B46-A57D-C6043EA8DAFB}"/>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41594" t="4330" r="10561" b="56"/>
          <a:stretch/>
        </p:blipFill>
        <p:spPr>
          <a:xfrm>
            <a:off x="5450681" y="1177291"/>
            <a:ext cx="3693318" cy="4919306"/>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
        <p:nvSpPr>
          <p:cNvPr id="4" name="TextBox 4"/>
          <p:cNvSpPr txBox="1"/>
          <p:nvPr/>
        </p:nvSpPr>
        <p:spPr>
          <a:xfrm>
            <a:off x="7086600" y="6642100"/>
            <a:ext cx="3810000" cy="166449"/>
          </a:xfrm>
          <a:prstGeom prst="rect">
            <a:avLst/>
          </a:prstGeom>
        </p:spPr>
        <p:txBody>
          <a:bodyPr lIns="0" tIns="0" rIns="0" bIns="0" rtlCol="0" anchor="t" anchorCtr="0">
            <a:noAutofit/>
          </a:bodyPr>
          <a:lstStyle/>
          <a:p>
            <a:pPr algn="l">
              <a:defRPr/>
            </a:pPr>
            <a:r>
              <a:rPr lang="en-US" sz="800" b="0" i="0">
                <a:solidFill>
                  <a:srgbClr val="000000"/>
                </a:solidFill>
                <a:latin typeface="Courier"/>
              </a:rPr>
              <a:t>MGR0309232773759</a:t>
            </a:r>
            <a:endParaRPr lang="en-US"/>
          </a:p>
        </p:txBody>
      </p:sp>
    </p:spTree>
    <p:extLst>
      <p:ext uri="{BB962C8B-B14F-4D97-AF65-F5344CB8AC3E}">
        <p14:creationId xmlns:p14="http://schemas.microsoft.com/office/powerpoint/2010/main" val="15363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1">
            <a:extLst>
              <a:ext uri="{FF2B5EF4-FFF2-40B4-BE49-F238E27FC236}">
                <a16:creationId xmlns:a16="http://schemas.microsoft.com/office/drawing/2014/main" id="{DA3BB109-BDF7-4115-8AE2-BD172DFBEDBE}"/>
              </a:ext>
            </a:extLst>
          </p:cNvPr>
          <p:cNvSpPr txBox="1">
            <a:spLocks/>
          </p:cNvSpPr>
          <p:nvPr/>
        </p:nvSpPr>
        <p:spPr>
          <a:xfrm>
            <a:off x="8533067" y="6399283"/>
            <a:ext cx="212470" cy="17569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333B34-C87C-402E-ABB0-13B7C9DEBBC4}" type="slidenum">
              <a:rPr lang="en-US" sz="800" smtClean="0"/>
              <a:pPr/>
              <a:t>6</a:t>
            </a:fld>
            <a:endParaRPr lang="en-US" sz="800" dirty="0"/>
          </a:p>
        </p:txBody>
      </p:sp>
      <p:sp>
        <p:nvSpPr>
          <p:cNvPr id="6" name="Title 5">
            <a:extLst>
              <a:ext uri="{FF2B5EF4-FFF2-40B4-BE49-F238E27FC236}">
                <a16:creationId xmlns:a16="http://schemas.microsoft.com/office/drawing/2014/main" id="{70AE2227-6A69-E246-8364-82E76E0512F8}"/>
              </a:ext>
            </a:extLst>
          </p:cNvPr>
          <p:cNvSpPr>
            <a:spLocks noGrp="1"/>
          </p:cNvSpPr>
          <p:nvPr>
            <p:ph type="title"/>
          </p:nvPr>
        </p:nvSpPr>
        <p:spPr/>
        <p:txBody>
          <a:bodyPr/>
          <a:lstStyle/>
          <a:p>
            <a:r>
              <a:rPr lang="en-US" dirty="0"/>
              <a:t>How stressed</a:t>
            </a:r>
            <a:br>
              <a:rPr lang="en-US" dirty="0"/>
            </a:br>
            <a:r>
              <a:rPr lang="en-US" dirty="0"/>
              <a:t>are you?</a:t>
            </a:r>
          </a:p>
        </p:txBody>
      </p:sp>
      <p:sp>
        <p:nvSpPr>
          <p:cNvPr id="23" name="Rectangle 22">
            <a:extLst>
              <a:ext uri="{FF2B5EF4-FFF2-40B4-BE49-F238E27FC236}">
                <a16:creationId xmlns:a16="http://schemas.microsoft.com/office/drawing/2014/main" id="{8A1F239E-CA6B-DB4C-B7E5-2A1D5606F537}"/>
              </a:ext>
            </a:extLst>
          </p:cNvPr>
          <p:cNvSpPr/>
          <p:nvPr/>
        </p:nvSpPr>
        <p:spPr>
          <a:xfrm>
            <a:off x="4897734" y="546241"/>
            <a:ext cx="3810000" cy="778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lvl="0">
              <a:lnSpc>
                <a:spcPct val="95000"/>
              </a:lnSpc>
              <a:spcBef>
                <a:spcPct val="45000"/>
              </a:spcBef>
              <a:buClr>
                <a:schemeClr val="accent2"/>
              </a:buClr>
              <a:buSzPct val="70000"/>
            </a:pPr>
            <a:r>
              <a:rPr lang="en-US" kern="0" dirty="0">
                <a:solidFill>
                  <a:schemeClr val="bg1"/>
                </a:solidFill>
                <a:latin typeface="+mj-lt"/>
                <a:cs typeface="Tahoma"/>
              </a:rPr>
              <a:t>I’m carefree, without worry</a:t>
            </a:r>
            <a:endParaRPr lang="en-US" kern="0" dirty="0">
              <a:solidFill>
                <a:schemeClr val="bg1"/>
              </a:solidFill>
              <a:latin typeface="+mj-lt"/>
              <a:ea typeface="Geneva" charset="-128"/>
              <a:cs typeface="Tahoma"/>
            </a:endParaRPr>
          </a:p>
        </p:txBody>
      </p:sp>
      <p:sp>
        <p:nvSpPr>
          <p:cNvPr id="36" name="Rectangle 35">
            <a:extLst>
              <a:ext uri="{FF2B5EF4-FFF2-40B4-BE49-F238E27FC236}">
                <a16:creationId xmlns:a16="http://schemas.microsoft.com/office/drawing/2014/main" id="{1D231CBF-E858-124A-A3CF-9C641BE881A3}"/>
              </a:ext>
            </a:extLst>
          </p:cNvPr>
          <p:cNvSpPr/>
          <p:nvPr/>
        </p:nvSpPr>
        <p:spPr>
          <a:xfrm>
            <a:off x="4897734" y="1479891"/>
            <a:ext cx="3810000" cy="7785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lvl="0">
              <a:lnSpc>
                <a:spcPct val="95000"/>
              </a:lnSpc>
              <a:spcBef>
                <a:spcPct val="45000"/>
              </a:spcBef>
              <a:buClr>
                <a:schemeClr val="accent2"/>
              </a:buClr>
              <a:buSzPct val="70000"/>
            </a:pPr>
            <a:r>
              <a:rPr lang="en-US" kern="0" dirty="0">
                <a:solidFill>
                  <a:schemeClr val="bg1"/>
                </a:solidFill>
                <a:latin typeface="+mj-lt"/>
                <a:cs typeface="Tahoma"/>
              </a:rPr>
              <a:t>Not much stresses me out</a:t>
            </a:r>
            <a:endParaRPr lang="en-US" kern="0" dirty="0">
              <a:solidFill>
                <a:schemeClr val="bg1"/>
              </a:solidFill>
              <a:latin typeface="+mj-lt"/>
              <a:ea typeface="Geneva" charset="-128"/>
              <a:cs typeface="Tahoma"/>
            </a:endParaRPr>
          </a:p>
        </p:txBody>
      </p:sp>
      <p:sp>
        <p:nvSpPr>
          <p:cNvPr id="37" name="Rectangle 36">
            <a:extLst>
              <a:ext uri="{FF2B5EF4-FFF2-40B4-BE49-F238E27FC236}">
                <a16:creationId xmlns:a16="http://schemas.microsoft.com/office/drawing/2014/main" id="{AA630F9E-1500-6E4A-ACD6-17685007B0BA}"/>
              </a:ext>
            </a:extLst>
          </p:cNvPr>
          <p:cNvSpPr/>
          <p:nvPr/>
        </p:nvSpPr>
        <p:spPr>
          <a:xfrm>
            <a:off x="4897734" y="2413541"/>
            <a:ext cx="3810000" cy="7785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lvl="0">
              <a:lnSpc>
                <a:spcPct val="95000"/>
              </a:lnSpc>
              <a:spcBef>
                <a:spcPct val="45000"/>
              </a:spcBef>
              <a:buClr>
                <a:schemeClr val="accent2"/>
              </a:buClr>
              <a:buSzPct val="70000"/>
            </a:pPr>
            <a:r>
              <a:rPr lang="en-US" kern="0" dirty="0">
                <a:solidFill>
                  <a:schemeClr val="bg1"/>
                </a:solidFill>
                <a:latin typeface="+mj-lt"/>
                <a:cs typeface="Tahoma"/>
              </a:rPr>
              <a:t>Some things make me feel stress</a:t>
            </a:r>
            <a:endParaRPr lang="en-US" kern="0" dirty="0">
              <a:solidFill>
                <a:schemeClr val="bg1"/>
              </a:solidFill>
              <a:latin typeface="+mj-lt"/>
              <a:ea typeface="Geneva" charset="-128"/>
              <a:cs typeface="Tahoma"/>
            </a:endParaRPr>
          </a:p>
        </p:txBody>
      </p:sp>
      <p:sp>
        <p:nvSpPr>
          <p:cNvPr id="38" name="Rectangle 37">
            <a:extLst>
              <a:ext uri="{FF2B5EF4-FFF2-40B4-BE49-F238E27FC236}">
                <a16:creationId xmlns:a16="http://schemas.microsoft.com/office/drawing/2014/main" id="{BBC2AD3B-3422-8044-82B5-58FCAAB10AE2}"/>
              </a:ext>
            </a:extLst>
          </p:cNvPr>
          <p:cNvSpPr/>
          <p:nvPr/>
        </p:nvSpPr>
        <p:spPr>
          <a:xfrm>
            <a:off x="4897734" y="3347191"/>
            <a:ext cx="3810000" cy="778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lvl="0">
              <a:lnSpc>
                <a:spcPct val="95000"/>
              </a:lnSpc>
              <a:spcBef>
                <a:spcPct val="45000"/>
              </a:spcBef>
              <a:buClr>
                <a:schemeClr val="accent2"/>
              </a:buClr>
              <a:buSzPct val="70000"/>
            </a:pPr>
            <a:r>
              <a:rPr lang="en-US" kern="0" dirty="0">
                <a:solidFill>
                  <a:schemeClr val="bg1"/>
                </a:solidFill>
                <a:latin typeface="+mj-lt"/>
                <a:cs typeface="Tahoma"/>
              </a:rPr>
              <a:t>I stress only over the big things</a:t>
            </a:r>
            <a:endParaRPr lang="en-US" kern="0" dirty="0">
              <a:solidFill>
                <a:schemeClr val="bg1"/>
              </a:solidFill>
              <a:latin typeface="+mj-lt"/>
              <a:ea typeface="Geneva" charset="-128"/>
              <a:cs typeface="Tahoma"/>
            </a:endParaRPr>
          </a:p>
        </p:txBody>
      </p:sp>
      <p:sp>
        <p:nvSpPr>
          <p:cNvPr id="39" name="Rectangle 38">
            <a:extLst>
              <a:ext uri="{FF2B5EF4-FFF2-40B4-BE49-F238E27FC236}">
                <a16:creationId xmlns:a16="http://schemas.microsoft.com/office/drawing/2014/main" id="{B29D6690-F340-A545-AB6B-F19FA2ECE353}"/>
              </a:ext>
            </a:extLst>
          </p:cNvPr>
          <p:cNvSpPr/>
          <p:nvPr/>
        </p:nvSpPr>
        <p:spPr>
          <a:xfrm>
            <a:off x="4897734" y="4309718"/>
            <a:ext cx="3810000" cy="7785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lvl="0">
              <a:lnSpc>
                <a:spcPct val="95000"/>
              </a:lnSpc>
              <a:spcBef>
                <a:spcPct val="45000"/>
              </a:spcBef>
              <a:buClr>
                <a:schemeClr val="accent2"/>
              </a:buClr>
              <a:buSzPct val="70000"/>
            </a:pPr>
            <a:r>
              <a:rPr lang="en-US" kern="0" dirty="0">
                <a:solidFill>
                  <a:schemeClr val="bg1"/>
                </a:solidFill>
                <a:latin typeface="+mj-lt"/>
                <a:cs typeface="Tahoma"/>
              </a:rPr>
              <a:t>I stress over most things</a:t>
            </a:r>
            <a:endParaRPr lang="en-US" kern="0" dirty="0">
              <a:solidFill>
                <a:schemeClr val="bg1"/>
              </a:solidFill>
              <a:latin typeface="+mj-lt"/>
              <a:ea typeface="Geneva" charset="-128"/>
              <a:cs typeface="Tahoma"/>
            </a:endParaRPr>
          </a:p>
        </p:txBody>
      </p:sp>
      <p:sp>
        <p:nvSpPr>
          <p:cNvPr id="40" name="Rectangle 39">
            <a:extLst>
              <a:ext uri="{FF2B5EF4-FFF2-40B4-BE49-F238E27FC236}">
                <a16:creationId xmlns:a16="http://schemas.microsoft.com/office/drawing/2014/main" id="{D9B95234-AA18-2440-8DC4-7FAC234661BD}"/>
              </a:ext>
            </a:extLst>
          </p:cNvPr>
          <p:cNvSpPr/>
          <p:nvPr/>
        </p:nvSpPr>
        <p:spPr>
          <a:xfrm>
            <a:off x="4897734" y="5243368"/>
            <a:ext cx="3810000" cy="7785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r>
              <a:rPr lang="en-US" dirty="0">
                <a:solidFill>
                  <a:schemeClr val="bg1"/>
                </a:solidFill>
                <a:latin typeface="+mj-lt"/>
              </a:rPr>
              <a:t>Everything stresses me out!</a:t>
            </a:r>
          </a:p>
        </p:txBody>
      </p:sp>
      <p:cxnSp>
        <p:nvCxnSpPr>
          <p:cNvPr id="7" name="Elbow Connector 6">
            <a:extLst>
              <a:ext uri="{FF2B5EF4-FFF2-40B4-BE49-F238E27FC236}">
                <a16:creationId xmlns:a16="http://schemas.microsoft.com/office/drawing/2014/main" id="{4CD5C122-76E9-874D-A5D2-01CA1D18980E}"/>
              </a:ext>
            </a:extLst>
          </p:cNvPr>
          <p:cNvCxnSpPr>
            <a:cxnSpLocks/>
            <a:endCxn id="23" idx="1"/>
          </p:cNvCxnSpPr>
          <p:nvPr/>
        </p:nvCxnSpPr>
        <p:spPr>
          <a:xfrm rot="5400000" flipH="1" flipV="1">
            <a:off x="3489739" y="1354996"/>
            <a:ext cx="1827478" cy="988512"/>
          </a:xfrm>
          <a:prstGeom prst="bentConnector2">
            <a:avLst/>
          </a:prstGeom>
          <a:ln w="127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Elbow Connector 23">
            <a:extLst>
              <a:ext uri="{FF2B5EF4-FFF2-40B4-BE49-F238E27FC236}">
                <a16:creationId xmlns:a16="http://schemas.microsoft.com/office/drawing/2014/main" id="{3E3D2856-0894-0B45-AFEF-5C6112864D4D}"/>
              </a:ext>
            </a:extLst>
          </p:cNvPr>
          <p:cNvCxnSpPr>
            <a:cxnSpLocks/>
            <a:endCxn id="40" idx="1"/>
          </p:cNvCxnSpPr>
          <p:nvPr/>
        </p:nvCxnSpPr>
        <p:spPr>
          <a:xfrm rot="16200000" flipH="1">
            <a:off x="3552854" y="4287759"/>
            <a:ext cx="1701249" cy="988512"/>
          </a:xfrm>
          <a:prstGeom prst="bentConnector2">
            <a:avLst/>
          </a:prstGeom>
          <a:ln w="12700">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BEA5847-73DF-3D45-BF3E-6B9BEBB4D076}"/>
              </a:ext>
            </a:extLst>
          </p:cNvPr>
          <p:cNvCxnSpPr>
            <a:stCxn id="36" idx="1"/>
          </p:cNvCxnSpPr>
          <p:nvPr/>
        </p:nvCxnSpPr>
        <p:spPr>
          <a:xfrm flipH="1" flipV="1">
            <a:off x="3909222" y="1869162"/>
            <a:ext cx="988512" cy="1"/>
          </a:xfrm>
          <a:prstGeom prst="line">
            <a:avLst/>
          </a:prstGeom>
          <a:ln w="12700">
            <a:solidFill>
              <a:schemeClr val="tx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BECF1A-1220-5F42-B86D-5DB004DA61D2}"/>
              </a:ext>
            </a:extLst>
          </p:cNvPr>
          <p:cNvCxnSpPr>
            <a:cxnSpLocks/>
          </p:cNvCxnSpPr>
          <p:nvPr/>
        </p:nvCxnSpPr>
        <p:spPr>
          <a:xfrm flipH="1" flipV="1">
            <a:off x="4475216" y="2802324"/>
            <a:ext cx="422518" cy="1"/>
          </a:xfrm>
          <a:prstGeom prst="line">
            <a:avLst/>
          </a:prstGeom>
          <a:ln w="12700">
            <a:solidFill>
              <a:schemeClr val="tx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F9EDE01-F532-1A42-B2FB-E0BE0B611DCB}"/>
              </a:ext>
            </a:extLst>
          </p:cNvPr>
          <p:cNvCxnSpPr>
            <a:cxnSpLocks/>
          </p:cNvCxnSpPr>
          <p:nvPr/>
        </p:nvCxnSpPr>
        <p:spPr>
          <a:xfrm flipH="1" flipV="1">
            <a:off x="4475216" y="3736514"/>
            <a:ext cx="422518" cy="1"/>
          </a:xfrm>
          <a:prstGeom prst="line">
            <a:avLst/>
          </a:prstGeom>
          <a:ln w="12700">
            <a:solidFill>
              <a:schemeClr val="tx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1EE5D32-CD59-1146-807B-F66AFFAB4589}"/>
              </a:ext>
            </a:extLst>
          </p:cNvPr>
          <p:cNvCxnSpPr/>
          <p:nvPr/>
        </p:nvCxnSpPr>
        <p:spPr>
          <a:xfrm flipH="1" flipV="1">
            <a:off x="3909222" y="4705727"/>
            <a:ext cx="988512" cy="1"/>
          </a:xfrm>
          <a:prstGeom prst="line">
            <a:avLst/>
          </a:prstGeom>
          <a:ln w="12700">
            <a:solidFill>
              <a:schemeClr val="tx1"/>
            </a:solidFill>
            <a:prstDash val="dash"/>
            <a:miter lim="800000"/>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7675C08-8CAB-D34B-8D07-83C851369EEF}"/>
              </a:ext>
            </a:extLst>
          </p:cNvPr>
          <p:cNvSpPr/>
          <p:nvPr/>
        </p:nvSpPr>
        <p:spPr>
          <a:xfrm rot="10800000">
            <a:off x="3372066" y="2737849"/>
            <a:ext cx="1106115" cy="11148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endParaRPr lang="en-US" sz="1600" dirty="0"/>
          </a:p>
        </p:txBody>
      </p:sp>
      <p:pic>
        <p:nvPicPr>
          <p:cNvPr id="21" name="Graphic 20">
            <a:extLst>
              <a:ext uri="{FF2B5EF4-FFF2-40B4-BE49-F238E27FC236}">
                <a16:creationId xmlns:a16="http://schemas.microsoft.com/office/drawing/2014/main" id="{208D6BC6-E278-644D-94BA-439DCA25A66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01505" y="2938517"/>
            <a:ext cx="689998" cy="689998"/>
          </a:xfrm>
          <a:prstGeom prst="rect">
            <a:avLst/>
          </a:prstGeom>
        </p:spPr>
      </p:pic>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
        <p:nvSpPr>
          <p:cNvPr id="3" name="TextBox 3"/>
          <p:cNvSpPr txBox="1"/>
          <p:nvPr/>
        </p:nvSpPr>
        <p:spPr>
          <a:xfrm>
            <a:off x="7086600" y="6642100"/>
            <a:ext cx="3810000" cy="166449"/>
          </a:xfrm>
          <a:prstGeom prst="rect">
            <a:avLst/>
          </a:prstGeom>
        </p:spPr>
        <p:txBody>
          <a:bodyPr lIns="0" tIns="0" rIns="0" bIns="0" rtlCol="0" anchor="t" anchorCtr="0">
            <a:noAutofit/>
          </a:bodyPr>
          <a:lstStyle/>
          <a:p>
            <a:pPr algn="l">
              <a:defRPr/>
            </a:pPr>
            <a:r>
              <a:rPr lang="en-US" sz="800" b="0" i="0">
                <a:solidFill>
                  <a:srgbClr val="000000"/>
                </a:solidFill>
                <a:latin typeface="Courier"/>
              </a:rPr>
              <a:t>MGR0309232773759</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94645D6-D81B-7247-9C0F-CE99CA2862C7}"/>
              </a:ext>
            </a:extLst>
          </p:cNvPr>
          <p:cNvSpPr/>
          <p:nvPr/>
        </p:nvSpPr>
        <p:spPr>
          <a:xfrm flipV="1">
            <a:off x="398463" y="2311176"/>
            <a:ext cx="2293772" cy="2267302"/>
          </a:xfrm>
          <a:prstGeom prst="rect">
            <a:avLst/>
          </a:prstGeom>
          <a:solidFill>
            <a:srgbClr val="F2F2F2">
              <a:alpha val="5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ctr"/>
            <a:endParaRPr lang="en-US" b="1" dirty="0">
              <a:solidFill>
                <a:schemeClr val="tx1"/>
              </a:solidFill>
            </a:endParaRPr>
          </a:p>
        </p:txBody>
      </p:sp>
      <p:sp>
        <p:nvSpPr>
          <p:cNvPr id="23" name="Rectangle 22">
            <a:extLst>
              <a:ext uri="{FF2B5EF4-FFF2-40B4-BE49-F238E27FC236}">
                <a16:creationId xmlns:a16="http://schemas.microsoft.com/office/drawing/2014/main" id="{E8CEDA13-780F-5341-ADB9-9C4BAE96E030}"/>
              </a:ext>
            </a:extLst>
          </p:cNvPr>
          <p:cNvSpPr/>
          <p:nvPr/>
        </p:nvSpPr>
        <p:spPr>
          <a:xfrm flipV="1">
            <a:off x="3426573" y="2311176"/>
            <a:ext cx="2293772" cy="2267302"/>
          </a:xfrm>
          <a:prstGeom prst="rect">
            <a:avLst/>
          </a:prstGeom>
          <a:solidFill>
            <a:srgbClr val="F2F2F2">
              <a:alpha val="5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endParaRPr lang="en-US" b="1" dirty="0">
              <a:solidFill>
                <a:schemeClr val="tx1"/>
              </a:solidFill>
            </a:endParaRPr>
          </a:p>
        </p:txBody>
      </p:sp>
      <p:sp>
        <p:nvSpPr>
          <p:cNvPr id="24" name="Rectangle 23">
            <a:extLst>
              <a:ext uri="{FF2B5EF4-FFF2-40B4-BE49-F238E27FC236}">
                <a16:creationId xmlns:a16="http://schemas.microsoft.com/office/drawing/2014/main" id="{F277017D-9BA1-B74B-8771-D0E98E4FDF49}"/>
              </a:ext>
            </a:extLst>
          </p:cNvPr>
          <p:cNvSpPr/>
          <p:nvPr/>
        </p:nvSpPr>
        <p:spPr>
          <a:xfrm flipV="1">
            <a:off x="6454683" y="2311176"/>
            <a:ext cx="2293771" cy="2267302"/>
          </a:xfrm>
          <a:prstGeom prst="rect">
            <a:avLst/>
          </a:prstGeom>
          <a:solidFill>
            <a:srgbClr val="F2F2F2">
              <a:alpha val="5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endParaRPr lang="en-US" b="1" dirty="0">
              <a:solidFill>
                <a:schemeClr val="bg1"/>
              </a:solidFill>
            </a:endParaRPr>
          </a:p>
        </p:txBody>
      </p:sp>
      <p:sp>
        <p:nvSpPr>
          <p:cNvPr id="12291" name="Rectangle 3"/>
          <p:cNvSpPr>
            <a:spLocks noGrp="1" noChangeArrowheads="1"/>
          </p:cNvSpPr>
          <p:nvPr>
            <p:ph type="title"/>
          </p:nvPr>
        </p:nvSpPr>
        <p:spPr/>
        <p:txBody>
          <a:bodyPr/>
          <a:lstStyle/>
          <a:p>
            <a:r>
              <a:rPr lang="en-US" dirty="0"/>
              <a:t>Having a plan helps you overcome your stress</a:t>
            </a:r>
          </a:p>
        </p:txBody>
      </p:sp>
      <p:sp>
        <p:nvSpPr>
          <p:cNvPr id="12" name="Slide Number Placeholder 11">
            <a:extLst>
              <a:ext uri="{FF2B5EF4-FFF2-40B4-BE49-F238E27FC236}">
                <a16:creationId xmlns:a16="http://schemas.microsoft.com/office/drawing/2014/main" id="{94099B63-3EB0-4D4F-8D51-05263264967A}"/>
              </a:ext>
            </a:extLst>
          </p:cNvPr>
          <p:cNvSpPr>
            <a:spLocks noGrp="1"/>
          </p:cNvSpPr>
          <p:nvPr>
            <p:ph type="sldNum" sz="quarter" idx="12"/>
          </p:nvPr>
        </p:nvSpPr>
        <p:spPr/>
        <p:txBody>
          <a:bodyPr/>
          <a:lstStyle/>
          <a:p>
            <a:fld id="{BB333B34-C87C-402E-ABB0-13B7C9DEBBC4}" type="slidenum">
              <a:rPr lang="en-US" smtClean="0"/>
              <a:t>7</a:t>
            </a:fld>
            <a:endParaRPr lang="en-US" dirty="0"/>
          </a:p>
        </p:txBody>
      </p:sp>
      <p:sp>
        <p:nvSpPr>
          <p:cNvPr id="14" name="Rectangle 13">
            <a:extLst>
              <a:ext uri="{FF2B5EF4-FFF2-40B4-BE49-F238E27FC236}">
                <a16:creationId xmlns:a16="http://schemas.microsoft.com/office/drawing/2014/main" id="{ADA5CD03-5C39-E247-ABAA-B48002AF4C63}"/>
              </a:ext>
            </a:extLst>
          </p:cNvPr>
          <p:cNvSpPr/>
          <p:nvPr/>
        </p:nvSpPr>
        <p:spPr>
          <a:xfrm flipV="1">
            <a:off x="398463" y="2132582"/>
            <a:ext cx="2293772" cy="175694"/>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ctr"/>
            <a:endParaRPr lang="en-US" b="1" dirty="0">
              <a:solidFill>
                <a:schemeClr val="tx1"/>
              </a:solidFill>
            </a:endParaRPr>
          </a:p>
        </p:txBody>
      </p:sp>
      <p:sp>
        <p:nvSpPr>
          <p:cNvPr id="16" name="Rectangle 15">
            <a:extLst>
              <a:ext uri="{FF2B5EF4-FFF2-40B4-BE49-F238E27FC236}">
                <a16:creationId xmlns:a16="http://schemas.microsoft.com/office/drawing/2014/main" id="{02952BE2-AD81-894B-81B8-DA8FC594D477}"/>
              </a:ext>
            </a:extLst>
          </p:cNvPr>
          <p:cNvSpPr/>
          <p:nvPr/>
        </p:nvSpPr>
        <p:spPr>
          <a:xfrm flipV="1">
            <a:off x="3426573" y="2132582"/>
            <a:ext cx="2293772" cy="175694"/>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endParaRPr lang="en-US" b="1" dirty="0">
              <a:solidFill>
                <a:schemeClr val="tx1"/>
              </a:solidFill>
            </a:endParaRPr>
          </a:p>
        </p:txBody>
      </p:sp>
      <p:sp>
        <p:nvSpPr>
          <p:cNvPr id="17" name="Rectangle 16">
            <a:extLst>
              <a:ext uri="{FF2B5EF4-FFF2-40B4-BE49-F238E27FC236}">
                <a16:creationId xmlns:a16="http://schemas.microsoft.com/office/drawing/2014/main" id="{09BD7BBA-257A-B547-934F-54DD6D292ABB}"/>
              </a:ext>
            </a:extLst>
          </p:cNvPr>
          <p:cNvSpPr/>
          <p:nvPr/>
        </p:nvSpPr>
        <p:spPr>
          <a:xfrm flipV="1">
            <a:off x="6454683" y="2132582"/>
            <a:ext cx="2293771" cy="175694"/>
          </a:xfrm>
          <a:prstGeom prst="rect">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endParaRPr lang="en-US" b="1" dirty="0">
              <a:solidFill>
                <a:schemeClr val="bg1"/>
              </a:solidFill>
            </a:endParaRPr>
          </a:p>
        </p:txBody>
      </p:sp>
      <p:sp>
        <p:nvSpPr>
          <p:cNvPr id="4" name="Triangle 3">
            <a:extLst>
              <a:ext uri="{FF2B5EF4-FFF2-40B4-BE49-F238E27FC236}">
                <a16:creationId xmlns:a16="http://schemas.microsoft.com/office/drawing/2014/main" id="{EB43FDF7-35DB-2642-8183-B61308142425}"/>
              </a:ext>
            </a:extLst>
          </p:cNvPr>
          <p:cNvSpPr/>
          <p:nvPr/>
        </p:nvSpPr>
        <p:spPr>
          <a:xfrm rot="5400000">
            <a:off x="2966012" y="3218224"/>
            <a:ext cx="221059" cy="19056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5" name="Rectangle 4">
            <a:extLst>
              <a:ext uri="{FF2B5EF4-FFF2-40B4-BE49-F238E27FC236}">
                <a16:creationId xmlns:a16="http://schemas.microsoft.com/office/drawing/2014/main" id="{BFF4847D-64B2-6B4C-BFCF-3C9B35C6442D}"/>
              </a:ext>
            </a:extLst>
          </p:cNvPr>
          <p:cNvSpPr/>
          <p:nvPr/>
        </p:nvSpPr>
        <p:spPr>
          <a:xfrm>
            <a:off x="3610438" y="2437786"/>
            <a:ext cx="1949372" cy="400110"/>
          </a:xfrm>
          <a:prstGeom prst="rect">
            <a:avLst/>
          </a:prstGeom>
        </p:spPr>
        <p:txBody>
          <a:bodyPr wrap="square">
            <a:spAutoFit/>
          </a:bodyPr>
          <a:lstStyle/>
          <a:p>
            <a:r>
              <a:rPr lang="en-US" sz="2000" b="1" dirty="0"/>
              <a:t>Take action</a:t>
            </a:r>
          </a:p>
        </p:txBody>
      </p:sp>
      <p:sp>
        <p:nvSpPr>
          <p:cNvPr id="6" name="Rectangle 5">
            <a:extLst>
              <a:ext uri="{FF2B5EF4-FFF2-40B4-BE49-F238E27FC236}">
                <a16:creationId xmlns:a16="http://schemas.microsoft.com/office/drawing/2014/main" id="{F1B1183F-06A5-1744-9ECE-5A60ECBE11A7}"/>
              </a:ext>
            </a:extLst>
          </p:cNvPr>
          <p:cNvSpPr/>
          <p:nvPr/>
        </p:nvSpPr>
        <p:spPr>
          <a:xfrm>
            <a:off x="546584" y="2437786"/>
            <a:ext cx="1794081" cy="400110"/>
          </a:xfrm>
          <a:prstGeom prst="rect">
            <a:avLst/>
          </a:prstGeom>
        </p:spPr>
        <p:txBody>
          <a:bodyPr wrap="none">
            <a:spAutoFit/>
          </a:bodyPr>
          <a:lstStyle/>
          <a:p>
            <a:pPr algn="ctr"/>
            <a:r>
              <a:rPr lang="en-US" sz="2000" b="1" dirty="0"/>
              <a:t>Create a plan</a:t>
            </a:r>
          </a:p>
        </p:txBody>
      </p:sp>
      <p:sp>
        <p:nvSpPr>
          <p:cNvPr id="8" name="Rectangle 7">
            <a:extLst>
              <a:ext uri="{FF2B5EF4-FFF2-40B4-BE49-F238E27FC236}">
                <a16:creationId xmlns:a16="http://schemas.microsoft.com/office/drawing/2014/main" id="{7D506893-B6F6-FD40-B6B5-E018079A3AEC}"/>
              </a:ext>
            </a:extLst>
          </p:cNvPr>
          <p:cNvSpPr/>
          <p:nvPr/>
        </p:nvSpPr>
        <p:spPr>
          <a:xfrm>
            <a:off x="6666510" y="2437786"/>
            <a:ext cx="1368684" cy="707886"/>
          </a:xfrm>
          <a:prstGeom prst="rect">
            <a:avLst/>
          </a:prstGeom>
        </p:spPr>
        <p:txBody>
          <a:bodyPr wrap="square">
            <a:spAutoFit/>
          </a:bodyPr>
          <a:lstStyle/>
          <a:p>
            <a:r>
              <a:rPr lang="en-US" sz="2000" b="1" dirty="0"/>
              <a:t>Feel less stressed</a:t>
            </a:r>
          </a:p>
        </p:txBody>
      </p:sp>
      <p:pic>
        <p:nvPicPr>
          <p:cNvPr id="19" name="Graphic 18">
            <a:extLst>
              <a:ext uri="{FF2B5EF4-FFF2-40B4-BE49-F238E27FC236}">
                <a16:creationId xmlns:a16="http://schemas.microsoft.com/office/drawing/2014/main" id="{897FC836-2002-1C4C-9A63-D38D9868D4D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6755" y="3508622"/>
            <a:ext cx="800736" cy="800736"/>
          </a:xfrm>
          <a:prstGeom prst="rect">
            <a:avLst/>
          </a:prstGeom>
        </p:spPr>
      </p:pic>
      <p:pic>
        <p:nvPicPr>
          <p:cNvPr id="20" name="Graphic 19">
            <a:extLst>
              <a:ext uri="{FF2B5EF4-FFF2-40B4-BE49-F238E27FC236}">
                <a16:creationId xmlns:a16="http://schemas.microsoft.com/office/drawing/2014/main" id="{B5A5D8DC-9AE7-0A4F-A2E0-A72B627E029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671972" y="3522910"/>
            <a:ext cx="800736" cy="800736"/>
          </a:xfrm>
          <a:prstGeom prst="rect">
            <a:avLst/>
          </a:prstGeom>
        </p:spPr>
      </p:pic>
      <p:pic>
        <p:nvPicPr>
          <p:cNvPr id="22" name="Graphic 21">
            <a:extLst>
              <a:ext uri="{FF2B5EF4-FFF2-40B4-BE49-F238E27FC236}">
                <a16:creationId xmlns:a16="http://schemas.microsoft.com/office/drawing/2014/main" id="{BF47E96D-760E-3549-8EBF-803E63507B3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712809" y="3571630"/>
            <a:ext cx="800736" cy="800736"/>
          </a:xfrm>
          <a:prstGeom prst="rect">
            <a:avLst/>
          </a:prstGeom>
        </p:spPr>
      </p:pic>
      <p:sp>
        <p:nvSpPr>
          <p:cNvPr id="25" name="Triangle 24">
            <a:extLst>
              <a:ext uri="{FF2B5EF4-FFF2-40B4-BE49-F238E27FC236}">
                <a16:creationId xmlns:a16="http://schemas.microsoft.com/office/drawing/2014/main" id="{17C1613E-5138-1F4E-AA03-48370B56C3B6}"/>
              </a:ext>
            </a:extLst>
          </p:cNvPr>
          <p:cNvSpPr/>
          <p:nvPr/>
        </p:nvSpPr>
        <p:spPr>
          <a:xfrm rot="5400000">
            <a:off x="5966387" y="3218224"/>
            <a:ext cx="221059" cy="19056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
        <p:nvSpPr>
          <p:cNvPr id="3" name="TextBox 3"/>
          <p:cNvSpPr txBox="1"/>
          <p:nvPr/>
        </p:nvSpPr>
        <p:spPr>
          <a:xfrm>
            <a:off x="7086600" y="6642100"/>
            <a:ext cx="3810000" cy="166449"/>
          </a:xfrm>
          <a:prstGeom prst="rect">
            <a:avLst/>
          </a:prstGeom>
        </p:spPr>
        <p:txBody>
          <a:bodyPr lIns="0" tIns="0" rIns="0" bIns="0" rtlCol="0" anchor="t" anchorCtr="0">
            <a:noAutofit/>
          </a:bodyPr>
          <a:lstStyle/>
          <a:p>
            <a:pPr algn="l">
              <a:defRPr/>
            </a:pPr>
            <a:r>
              <a:rPr lang="en-US" sz="800" b="0" i="0">
                <a:solidFill>
                  <a:srgbClr val="000000"/>
                </a:solidFill>
                <a:latin typeface="Courier"/>
              </a:rPr>
              <a:t>MGR0309232773759</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dirty="0"/>
              <a:t>The causes of financial stress—and ways to reduce it</a:t>
            </a:r>
          </a:p>
        </p:txBody>
      </p:sp>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
        <p:nvSpPr>
          <p:cNvPr id="4" name="TextBox 4"/>
          <p:cNvSpPr txBox="1"/>
          <p:nvPr/>
        </p:nvSpPr>
        <p:spPr>
          <a:xfrm>
            <a:off x="7086600" y="6642100"/>
            <a:ext cx="3810000" cy="166449"/>
          </a:xfrm>
          <a:prstGeom prst="rect">
            <a:avLst/>
          </a:prstGeom>
        </p:spPr>
        <p:txBody>
          <a:bodyPr lIns="0" tIns="0" rIns="0" bIns="0" rtlCol="0" anchor="t" anchorCtr="0">
            <a:noAutofit/>
          </a:bodyPr>
          <a:lstStyle/>
          <a:p>
            <a:pPr algn="l">
              <a:defRPr/>
            </a:pPr>
            <a:r>
              <a:rPr lang="en-US" sz="800" b="0" i="0">
                <a:solidFill>
                  <a:srgbClr val="000000"/>
                </a:solidFill>
                <a:latin typeface="Courier"/>
              </a:rPr>
              <a:t>MGR0309232773759</a:t>
            </a:r>
            <a:endParaRPr lang="en-US"/>
          </a:p>
        </p:txBody>
      </p:sp>
    </p:spTree>
    <p:custDataLst>
      <p:tags r:id="rId1"/>
    </p:custDataLst>
    <p:extLst>
      <p:ext uri="{BB962C8B-B14F-4D97-AF65-F5344CB8AC3E}">
        <p14:creationId xmlns:p14="http://schemas.microsoft.com/office/powerpoint/2010/main" val="214665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71D9C2D-E28F-514D-AF40-D4D536D0DE47}"/>
              </a:ext>
            </a:extLst>
          </p:cNvPr>
          <p:cNvSpPr/>
          <p:nvPr/>
        </p:nvSpPr>
        <p:spPr>
          <a:xfrm>
            <a:off x="398462" y="1149937"/>
            <a:ext cx="2528413" cy="46514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360000" rIns="360000" bIns="360000" numCol="1" spcCol="0" rtlCol="0" fromWordArt="0" anchor="t" anchorCtr="0" forceAA="0" compatLnSpc="1">
            <a:prstTxWarp prst="textNoShape">
              <a:avLst/>
            </a:prstTxWarp>
            <a:noAutofit/>
          </a:bodyPr>
          <a:lstStyle/>
          <a:p>
            <a:pPr>
              <a:lnSpc>
                <a:spcPct val="100000"/>
              </a:lnSpc>
              <a:spcBef>
                <a:spcPts val="800"/>
              </a:spcBef>
              <a:buClr>
                <a:schemeClr val="bg1"/>
              </a:buClr>
              <a:defRPr/>
            </a:pPr>
            <a:r>
              <a:rPr lang="en-US" sz="2000" dirty="0"/>
              <a:t>Economic conditions are fueling financial stress and affecting mental health</a:t>
            </a:r>
            <a:endParaRPr lang="en-US" sz="2000" b="1" dirty="0"/>
          </a:p>
        </p:txBody>
      </p:sp>
      <p:sp>
        <p:nvSpPr>
          <p:cNvPr id="2" name="Title 1">
            <a:extLst>
              <a:ext uri="{FF2B5EF4-FFF2-40B4-BE49-F238E27FC236}">
                <a16:creationId xmlns:a16="http://schemas.microsoft.com/office/drawing/2014/main" id="{97BB5426-7A8D-4DEC-BEC8-EFE2C401F171}"/>
              </a:ext>
            </a:extLst>
          </p:cNvPr>
          <p:cNvSpPr>
            <a:spLocks noGrp="1"/>
          </p:cNvSpPr>
          <p:nvPr>
            <p:ph type="title"/>
          </p:nvPr>
        </p:nvSpPr>
        <p:spPr/>
        <p:txBody>
          <a:bodyPr/>
          <a:lstStyle/>
          <a:p>
            <a:r>
              <a:rPr lang="en-US" dirty="0"/>
              <a:t>Stress, finances, and the economy</a:t>
            </a:r>
          </a:p>
        </p:txBody>
      </p:sp>
      <p:sp>
        <p:nvSpPr>
          <p:cNvPr id="5" name="Slide Number Placeholder 4">
            <a:extLst>
              <a:ext uri="{FF2B5EF4-FFF2-40B4-BE49-F238E27FC236}">
                <a16:creationId xmlns:a16="http://schemas.microsoft.com/office/drawing/2014/main" id="{8DE47F44-F0D3-486E-9BBB-D0168E960DFD}"/>
              </a:ext>
            </a:extLst>
          </p:cNvPr>
          <p:cNvSpPr>
            <a:spLocks noGrp="1"/>
          </p:cNvSpPr>
          <p:nvPr>
            <p:ph type="sldNum" sz="quarter" idx="12"/>
          </p:nvPr>
        </p:nvSpPr>
        <p:spPr/>
        <p:txBody>
          <a:bodyPr/>
          <a:lstStyle/>
          <a:p>
            <a:fld id="{BB333B34-C87C-402E-ABB0-13B7C9DEBBC4}" type="slidenum">
              <a:rPr lang="en-US" smtClean="0"/>
              <a:t>9</a:t>
            </a:fld>
            <a:endParaRPr lang="en-US" dirty="0"/>
          </a:p>
        </p:txBody>
      </p:sp>
      <p:sp>
        <p:nvSpPr>
          <p:cNvPr id="10" name="Text Placeholder 8">
            <a:extLst>
              <a:ext uri="{FF2B5EF4-FFF2-40B4-BE49-F238E27FC236}">
                <a16:creationId xmlns:a16="http://schemas.microsoft.com/office/drawing/2014/main" id="{B813CE0D-7624-4473-AE1B-826E2050238C}"/>
              </a:ext>
            </a:extLst>
          </p:cNvPr>
          <p:cNvSpPr>
            <a:spLocks noGrp="1"/>
          </p:cNvSpPr>
          <p:nvPr>
            <p:ph type="body" sz="quarter" idx="15"/>
          </p:nvPr>
        </p:nvSpPr>
        <p:spPr>
          <a:xfrm>
            <a:off x="2163209" y="6373751"/>
            <a:ext cx="6476093" cy="402451"/>
          </a:xfrm>
        </p:spPr>
        <p:txBody>
          <a:bodyPr/>
          <a:lstStyle/>
          <a:p>
            <a:r>
              <a:rPr lang="en-US" sz="900" dirty="0">
                <a:effectLst/>
                <a:latin typeface="+mn-lt"/>
                <a:ea typeface="Calibri" panose="020F0502020204030204" pitchFamily="34" charset="0"/>
                <a:cs typeface="Times New Roman" panose="02020603050405020304" pitchFamily="18" charset="0"/>
              </a:rPr>
              <a:t>Source: In November 2022, John Hancock commissioned our ninth annual financial stress and well-being survey with the research firm Edelman Public Relations Worldwide Canada </a:t>
            </a:r>
            <a:r>
              <a:rPr lang="en-US" sz="900" dirty="0">
                <a:effectLst/>
                <a:latin typeface="+mn-lt"/>
                <a:ea typeface="Calibri" panose="020F0502020204030204" pitchFamily="34" charset="0"/>
                <a:cs typeface="Calibri" panose="020F0502020204030204" pitchFamily="34" charset="0"/>
              </a:rPr>
              <a:t>(Edelman)</a:t>
            </a:r>
            <a:r>
              <a:rPr lang="en-US" sz="900" dirty="0">
                <a:effectLst/>
                <a:latin typeface="+mn-lt"/>
                <a:ea typeface="Calibri" panose="020F0502020204030204" pitchFamily="34" charset="0"/>
                <a:cs typeface="Times New Roman" panose="02020603050405020304" pitchFamily="18" charset="0"/>
              </a:rPr>
              <a:t>. An online survey of 3,825 John Hancock plan participants was conducted between 11/29/22 and 12/14/22 to learn more about individual stress levels, their causes and effects, and strategies for relief. John Hancock and Edelman are not affiliated, and neither is responsible for the liabilities of the other.</a:t>
            </a:r>
          </a:p>
          <a:p>
            <a:endParaRPr lang="en-US" sz="900" dirty="0">
              <a:solidFill>
                <a:srgbClr val="FF0000"/>
              </a:solidFill>
              <a:latin typeface="+mn-lt"/>
            </a:endParaRPr>
          </a:p>
        </p:txBody>
      </p:sp>
      <p:grpSp>
        <p:nvGrpSpPr>
          <p:cNvPr id="8" name="Group 7">
            <a:extLst>
              <a:ext uri="{FF2B5EF4-FFF2-40B4-BE49-F238E27FC236}">
                <a16:creationId xmlns:a16="http://schemas.microsoft.com/office/drawing/2014/main" id="{A24BC426-97B6-9640-93D3-2E25DE2F8ABB}"/>
              </a:ext>
            </a:extLst>
          </p:cNvPr>
          <p:cNvGrpSpPr/>
          <p:nvPr/>
        </p:nvGrpSpPr>
        <p:grpSpPr>
          <a:xfrm>
            <a:off x="3504764" y="1445280"/>
            <a:ext cx="1968715" cy="1867064"/>
            <a:chOff x="1371594" y="810341"/>
            <a:chExt cx="1968715" cy="1867064"/>
          </a:xfrm>
        </p:grpSpPr>
        <p:graphicFrame>
          <p:nvGraphicFramePr>
            <p:cNvPr id="9" name="Chart 8">
              <a:extLst>
                <a:ext uri="{FF2B5EF4-FFF2-40B4-BE49-F238E27FC236}">
                  <a16:creationId xmlns:a16="http://schemas.microsoft.com/office/drawing/2014/main" id="{0DDE1F0C-162C-1743-91B0-A0FC118C1CAE}"/>
                </a:ext>
              </a:extLst>
            </p:cNvPr>
            <p:cNvGraphicFramePr/>
            <p:nvPr>
              <p:extLst>
                <p:ext uri="{D42A27DB-BD31-4B8C-83A1-F6EECF244321}">
                  <p14:modId xmlns:p14="http://schemas.microsoft.com/office/powerpoint/2010/main" val="2118555888"/>
                </p:ext>
              </p:extLst>
            </p:nvPr>
          </p:nvGraphicFramePr>
          <p:xfrm>
            <a:off x="1371594" y="810341"/>
            <a:ext cx="1968715" cy="186706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0658F1B6-9E57-4A47-9D34-492FA8261853}"/>
                </a:ext>
              </a:extLst>
            </p:cNvPr>
            <p:cNvSpPr txBox="1"/>
            <p:nvPr/>
          </p:nvSpPr>
          <p:spPr>
            <a:xfrm>
              <a:off x="1924744" y="1489352"/>
              <a:ext cx="914667" cy="492443"/>
            </a:xfrm>
            <a:prstGeom prst="rect">
              <a:avLst/>
            </a:prstGeom>
            <a:noFill/>
          </p:spPr>
          <p:txBody>
            <a:bodyPr wrap="square" lIns="0" tIns="0" rIns="0" bIns="0" rtlCol="0">
              <a:spAutoFit/>
            </a:bodyPr>
            <a:lstStyle/>
            <a:p>
              <a:pPr algn="ctr">
                <a:spcBef>
                  <a:spcPts val="450"/>
                </a:spcBef>
              </a:pPr>
              <a:r>
                <a:rPr lang="en-US" sz="3200" b="1" dirty="0"/>
                <a:t>68%</a:t>
              </a:r>
            </a:p>
          </p:txBody>
        </p:sp>
      </p:grpSp>
      <p:grpSp>
        <p:nvGrpSpPr>
          <p:cNvPr id="12" name="Group 11">
            <a:extLst>
              <a:ext uri="{FF2B5EF4-FFF2-40B4-BE49-F238E27FC236}">
                <a16:creationId xmlns:a16="http://schemas.microsoft.com/office/drawing/2014/main" id="{D2EC6040-E652-B04D-9B3C-8B6A59178130}"/>
              </a:ext>
            </a:extLst>
          </p:cNvPr>
          <p:cNvGrpSpPr/>
          <p:nvPr/>
        </p:nvGrpSpPr>
        <p:grpSpPr>
          <a:xfrm>
            <a:off x="3504764" y="3650587"/>
            <a:ext cx="1968715" cy="1867064"/>
            <a:chOff x="1371594" y="810341"/>
            <a:chExt cx="1968715" cy="1867064"/>
          </a:xfrm>
        </p:grpSpPr>
        <p:graphicFrame>
          <p:nvGraphicFramePr>
            <p:cNvPr id="13" name="Chart 12">
              <a:extLst>
                <a:ext uri="{FF2B5EF4-FFF2-40B4-BE49-F238E27FC236}">
                  <a16:creationId xmlns:a16="http://schemas.microsoft.com/office/drawing/2014/main" id="{7307FBE2-B66A-E546-B71E-02BDE11C9EB9}"/>
                </a:ext>
              </a:extLst>
            </p:cNvPr>
            <p:cNvGraphicFramePr/>
            <p:nvPr>
              <p:extLst>
                <p:ext uri="{D42A27DB-BD31-4B8C-83A1-F6EECF244321}">
                  <p14:modId xmlns:p14="http://schemas.microsoft.com/office/powerpoint/2010/main" val="2193804074"/>
                </p:ext>
              </p:extLst>
            </p:nvPr>
          </p:nvGraphicFramePr>
          <p:xfrm>
            <a:off x="1371594" y="810341"/>
            <a:ext cx="1968715" cy="1867064"/>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766D807A-1E21-534E-84EB-9AD1CADDEDE0}"/>
                </a:ext>
              </a:extLst>
            </p:cNvPr>
            <p:cNvSpPr txBox="1"/>
            <p:nvPr/>
          </p:nvSpPr>
          <p:spPr>
            <a:xfrm>
              <a:off x="1924744" y="1489352"/>
              <a:ext cx="914667" cy="492443"/>
            </a:xfrm>
            <a:prstGeom prst="rect">
              <a:avLst/>
            </a:prstGeom>
            <a:noFill/>
          </p:spPr>
          <p:txBody>
            <a:bodyPr wrap="square" lIns="0" tIns="0" rIns="0" bIns="0" rtlCol="0">
              <a:spAutoFit/>
            </a:bodyPr>
            <a:lstStyle/>
            <a:p>
              <a:pPr algn="ctr">
                <a:spcBef>
                  <a:spcPts val="450"/>
                </a:spcBef>
              </a:pPr>
              <a:r>
                <a:rPr lang="en-US" sz="3200" b="1" dirty="0"/>
                <a:t>71%</a:t>
              </a:r>
            </a:p>
          </p:txBody>
        </p:sp>
      </p:grpSp>
      <p:sp>
        <p:nvSpPr>
          <p:cNvPr id="15" name="TextBox 14">
            <a:extLst>
              <a:ext uri="{FF2B5EF4-FFF2-40B4-BE49-F238E27FC236}">
                <a16:creationId xmlns:a16="http://schemas.microsoft.com/office/drawing/2014/main" id="{6E69F9B6-75EC-F845-9AE6-4BB495712D24}"/>
              </a:ext>
            </a:extLst>
          </p:cNvPr>
          <p:cNvSpPr txBox="1"/>
          <p:nvPr/>
        </p:nvSpPr>
        <p:spPr>
          <a:xfrm>
            <a:off x="5393393" y="2055646"/>
            <a:ext cx="2521413" cy="646331"/>
          </a:xfrm>
          <a:prstGeom prst="rect">
            <a:avLst/>
          </a:prstGeom>
          <a:noFill/>
        </p:spPr>
        <p:txBody>
          <a:bodyPr wrap="square">
            <a:spAutoFit/>
          </a:bodyPr>
          <a:lstStyle/>
          <a:p>
            <a:r>
              <a:rPr lang="en-US" sz="1800" dirty="0"/>
              <a:t>say their finances are a cause of stress</a:t>
            </a:r>
          </a:p>
        </p:txBody>
      </p:sp>
      <p:sp>
        <p:nvSpPr>
          <p:cNvPr id="16" name="TextBox 15">
            <a:extLst>
              <a:ext uri="{FF2B5EF4-FFF2-40B4-BE49-F238E27FC236}">
                <a16:creationId xmlns:a16="http://schemas.microsoft.com/office/drawing/2014/main" id="{C254C53D-D8F1-F647-A0C5-1341D5EE25BB}"/>
              </a:ext>
            </a:extLst>
          </p:cNvPr>
          <p:cNvSpPr txBox="1"/>
          <p:nvPr/>
        </p:nvSpPr>
        <p:spPr>
          <a:xfrm>
            <a:off x="5393394" y="4122087"/>
            <a:ext cx="2881176" cy="923330"/>
          </a:xfrm>
          <a:prstGeom prst="rect">
            <a:avLst/>
          </a:prstGeom>
          <a:noFill/>
        </p:spPr>
        <p:txBody>
          <a:bodyPr wrap="square">
            <a:spAutoFit/>
          </a:bodyPr>
          <a:lstStyle/>
          <a:p>
            <a:r>
              <a:rPr lang="en-US" dirty="0"/>
              <a:t>say the economy is affecting their mental health</a:t>
            </a:r>
            <a:endParaRPr lang="en-US" sz="1800" dirty="0"/>
          </a:p>
        </p:txBody>
      </p:sp>
      <p:pic>
        <p:nvPicPr>
          <p:cNvPr id="17" name="Graphic 16">
            <a:extLst>
              <a:ext uri="{FF2B5EF4-FFF2-40B4-BE49-F238E27FC236}">
                <a16:creationId xmlns:a16="http://schemas.microsoft.com/office/drawing/2014/main" id="{4C883219-A6FB-EF4B-8E3A-E6E7B34AE88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551482" y="4346828"/>
            <a:ext cx="1123082" cy="1123082"/>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ADMASTER-STAMP!MGR0309232773759</a:t>
            </a:r>
          </a:p>
        </p:txBody>
      </p:sp>
      <p:sp>
        <p:nvSpPr>
          <p:cNvPr id="4" name="TextBox 4"/>
          <p:cNvSpPr txBox="1"/>
          <p:nvPr/>
        </p:nvSpPr>
        <p:spPr>
          <a:xfrm>
            <a:off x="7086600" y="6642100"/>
            <a:ext cx="3810000" cy="166449"/>
          </a:xfrm>
          <a:prstGeom prst="rect">
            <a:avLst/>
          </a:prstGeom>
        </p:spPr>
        <p:txBody>
          <a:bodyPr lIns="0" tIns="0" rIns="0" bIns="0" rtlCol="0" anchor="t" anchorCtr="0">
            <a:noAutofit/>
          </a:bodyPr>
          <a:lstStyle/>
          <a:p>
            <a:pPr algn="l">
              <a:defRPr/>
            </a:pPr>
            <a:r>
              <a:rPr lang="en-US" sz="800" b="0" i="0">
                <a:solidFill>
                  <a:srgbClr val="000000"/>
                </a:solidFill>
                <a:latin typeface="Courier"/>
              </a:rPr>
              <a:t>MGR0309232773759</a:t>
            </a:r>
            <a:endParaRPr lang="en-US"/>
          </a:p>
        </p:txBody>
      </p:sp>
    </p:spTree>
    <p:extLst>
      <p:ext uri="{BB962C8B-B14F-4D97-AF65-F5344CB8AC3E}">
        <p14:creationId xmlns:p14="http://schemas.microsoft.com/office/powerpoint/2010/main" val="61861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UNT" val="2"/>
  <p:tag name="SN" val="HIDDEN"/>
</p:tagLst>
</file>

<file path=ppt/tags/tag2.xml><?xml version="1.0" encoding="utf-8"?>
<p:tagLst xmlns:a="http://schemas.openxmlformats.org/drawingml/2006/main" xmlns:r="http://schemas.openxmlformats.org/officeDocument/2006/relationships" xmlns:p="http://schemas.openxmlformats.org/presentationml/2006/main">
  <p:tag name="COUNT" val="3"/>
  <p:tag name="SN" val="HIDDEN"/>
</p:tagLst>
</file>

<file path=ppt/tags/tag3.xml><?xml version="1.0" encoding="utf-8"?>
<p:tagLst xmlns:a="http://schemas.openxmlformats.org/drawingml/2006/main" xmlns:r="http://schemas.openxmlformats.org/officeDocument/2006/relationships" xmlns:p="http://schemas.openxmlformats.org/presentationml/2006/main">
  <p:tag name="COUNT" val="3"/>
  <p:tag name="SN" val="HIDDEN"/>
</p:tagLst>
</file>

<file path=ppt/tags/tag4.xml><?xml version="1.0" encoding="utf-8"?>
<p:tagLst xmlns:a="http://schemas.openxmlformats.org/drawingml/2006/main" xmlns:r="http://schemas.openxmlformats.org/officeDocument/2006/relationships" xmlns:p="http://schemas.openxmlformats.org/presentationml/2006/main">
  <p:tag name="COUNT" val="3"/>
  <p:tag name="SN" val="HIDDEN"/>
</p:tagLst>
</file>

<file path=ppt/theme/theme1.xml><?xml version="1.0" encoding="utf-8"?>
<a:theme xmlns:a="http://schemas.openxmlformats.org/drawingml/2006/main" name="John Hancock layouts">
  <a:themeElements>
    <a:clrScheme name="Theme">
      <a:dk1>
        <a:sysClr val="windowText" lastClr="000000"/>
      </a:dk1>
      <a:lt1>
        <a:sysClr val="window" lastClr="FFFFFF"/>
      </a:lt1>
      <a:dk2>
        <a:srgbClr val="282B3E"/>
      </a:dk2>
      <a:lt2>
        <a:srgbClr val="8E90A2"/>
      </a:lt2>
      <a:accent1>
        <a:srgbClr val="00A758"/>
      </a:accent1>
      <a:accent2>
        <a:srgbClr val="0000C1"/>
      </a:accent2>
      <a:accent3>
        <a:srgbClr val="EC6453"/>
      </a:accent3>
      <a:accent4>
        <a:srgbClr val="604584"/>
      </a:accent4>
      <a:accent5>
        <a:srgbClr val="F49600"/>
      </a:accent5>
      <a:accent6>
        <a:srgbClr val="06C7BA"/>
      </a:accent6>
      <a:hlink>
        <a:srgbClr val="0000C1"/>
      </a:hlink>
      <a:folHlink>
        <a:srgbClr val="0000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3363" indent="-233363" algn="l">
          <a:spcBef>
            <a:spcPts val="600"/>
          </a:spcBef>
          <a:buFont typeface="Arial" panose="020B0604020202020204" pitchFamily="34" charset="0"/>
          <a:buChar char="•"/>
          <a:defRPr dirty="0" err="1" smtClean="0"/>
        </a:defPPr>
      </a:lstStyle>
    </a:txDef>
  </a:objectDefaults>
  <a:extraClrSchemeLst/>
  <a:extLst>
    <a:ext uri="{05A4C25C-085E-4340-85A3-A5531E510DB2}">
      <thm15:themeFamily xmlns:thm15="http://schemas.microsoft.com/office/thememl/2012/main" name="1026722 - Corporate PPT Template_16x9_MP 1026722 E_0818_v14" id="{3527DC7A-8C8D-4E9E-9B6E-A1046016BC1D}" vid="{5393119F-6D4A-4296-9D2C-28F94A85A1E8}"/>
    </a:ext>
  </a:extLst>
</a:theme>
</file>

<file path=ppt/theme/theme2.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ppt/theme/theme3.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11275</TotalTime>
  <Words>4608</Words>
  <Application>Microsoft Office PowerPoint</Application>
  <PresentationFormat>On-screen Show (4:3)</PresentationFormat>
  <Paragraphs>436</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Courier</vt:lpstr>
      <vt:lpstr>Manulife JH Sans</vt:lpstr>
      <vt:lpstr>MS Sans Serif</vt:lpstr>
      <vt:lpstr>Verdana</vt:lpstr>
      <vt:lpstr>Wingdings</vt:lpstr>
      <vt:lpstr>John Hancock layouts</vt:lpstr>
      <vt:lpstr>Breaking  the cycle  of stress</vt:lpstr>
      <vt:lpstr>What you’ll learn today</vt:lpstr>
      <vt:lpstr>What is stress?</vt:lpstr>
      <vt:lpstr>What is stress? Stress is the way your body reacts when you’re faced with a challenge</vt:lpstr>
      <vt:lpstr>Where does stress come from?</vt:lpstr>
      <vt:lpstr>How stressed are you?</vt:lpstr>
      <vt:lpstr>Having a plan helps you overcome your stress</vt:lpstr>
      <vt:lpstr>The causes of financial stress—and ways to reduce it</vt:lpstr>
      <vt:lpstr>Stress, finances, and the economy</vt:lpstr>
      <vt:lpstr>Retirement savings remain a top concern </vt:lpstr>
      <vt:lpstr>PowerPoint Presentation</vt:lpstr>
      <vt:lpstr>People like you understand that having a plan for retirement will help reduce stress—and they’re looking for guidance</vt:lpstr>
      <vt:lpstr>Get a plan for your future  </vt:lpstr>
      <vt:lpstr>Accelerate your savings</vt:lpstr>
      <vt:lpstr>Three financial worries—are they yours, too? </vt:lpstr>
      <vt:lpstr>Get personalized education to help you improve your finances on My Learning Center </vt:lpstr>
      <vt:lpstr>Create a budget to get your finances in order</vt:lpstr>
      <vt:lpstr>Take control of your entire financial picture with the personal finance organizer </vt:lpstr>
      <vt:lpstr>Prepare for emergencies What’s an emergency expense?</vt:lpstr>
      <vt:lpstr>College planning guidance can help make it easier for your family to plan, save, and succeed    </vt:lpstr>
      <vt:lpstr>Reduce your financial stress</vt:lpstr>
      <vt:lpstr>Take care  of yourself, too!</vt:lpstr>
      <vt:lpstr>Remember—your physical well-being matters, too </vt:lpstr>
      <vt:lpstr>Important information</vt:lpstr>
    </vt:vector>
  </TitlesOfParts>
  <Company>echosvoice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Galda</dc:creator>
  <cp:lastModifiedBy>Amy Lynn</cp:lastModifiedBy>
  <cp:revision>667</cp:revision>
  <dcterms:created xsi:type="dcterms:W3CDTF">2015-03-19T18:06:20Z</dcterms:created>
  <dcterms:modified xsi:type="dcterms:W3CDTF">2023-04-13T17:07:59Z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dd5db4b-78fb-42ac-8616-2bbd1a698c72_Enabled">
    <vt:lpwstr>true</vt:lpwstr>
  </property>
  <property fmtid="{D5CDD505-2E9C-101B-9397-08002B2CF9AE}" pid="3" name="MSIP_Label_0dd5db4b-78fb-42ac-8616-2bbd1a698c72_SetDate">
    <vt:lpwstr>2022-02-18T02:08:12Z</vt:lpwstr>
  </property>
  <property fmtid="{D5CDD505-2E9C-101B-9397-08002B2CF9AE}" pid="4" name="MSIP_Label_0dd5db4b-78fb-42ac-8616-2bbd1a698c72_Method">
    <vt:lpwstr>Privileged</vt:lpwstr>
  </property>
  <property fmtid="{D5CDD505-2E9C-101B-9397-08002B2CF9AE}" pid="5" name="MSIP_Label_0dd5db4b-78fb-42ac-8616-2bbd1a698c72_Name">
    <vt:lpwstr>EXTERNAL</vt:lpwstr>
  </property>
  <property fmtid="{D5CDD505-2E9C-101B-9397-08002B2CF9AE}" pid="6" name="MSIP_Label_0dd5db4b-78fb-42ac-8616-2bbd1a698c72_SiteId">
    <vt:lpwstr>5d3e2773-e07f-4432-a630-1a0f68a28a05</vt:lpwstr>
  </property>
  <property fmtid="{D5CDD505-2E9C-101B-9397-08002B2CF9AE}" pid="7" name="MSIP_Label_0dd5db4b-78fb-42ac-8616-2bbd1a698c72_ActionId">
    <vt:lpwstr>e7ea0353-834d-4a43-89e4-c18d95da23c9</vt:lpwstr>
  </property>
  <property fmtid="{D5CDD505-2E9C-101B-9397-08002B2CF9AE}" pid="8" name="MSIP_Label_0dd5db4b-78fb-42ac-8616-2bbd1a698c72_ContentBits">
    <vt:lpwstr>0</vt:lpwstr>
  </property>
</Properties>
</file>